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 id="2147483739" r:id="rId3"/>
    <p:sldMasterId id="2147483751" r:id="rId4"/>
    <p:sldMasterId id="2147483763" r:id="rId5"/>
    <p:sldMasterId id="2147483775" r:id="rId6"/>
  </p:sldMasterIdLst>
  <p:notesMasterIdLst>
    <p:notesMasterId r:id="rId201"/>
  </p:notesMasterIdLst>
  <p:handoutMasterIdLst>
    <p:handoutMasterId r:id="rId202"/>
  </p:handoutMasterIdLst>
  <p:sldIdLst>
    <p:sldId id="2159" r:id="rId7"/>
    <p:sldId id="2379" r:id="rId8"/>
    <p:sldId id="2641" r:id="rId9"/>
    <p:sldId id="2486" r:id="rId10"/>
    <p:sldId id="2642" r:id="rId11"/>
    <p:sldId id="2487" r:id="rId12"/>
    <p:sldId id="2535" r:id="rId13"/>
    <p:sldId id="2643" r:id="rId14"/>
    <p:sldId id="2523" r:id="rId15"/>
    <p:sldId id="2524" r:id="rId16"/>
    <p:sldId id="2525" r:id="rId17"/>
    <p:sldId id="2526" r:id="rId18"/>
    <p:sldId id="2527" r:id="rId19"/>
    <p:sldId id="2528" r:id="rId20"/>
    <p:sldId id="2640" r:id="rId21"/>
    <p:sldId id="2529" r:id="rId22"/>
    <p:sldId id="2530" r:id="rId23"/>
    <p:sldId id="2531" r:id="rId24"/>
    <p:sldId id="2532" r:id="rId25"/>
    <p:sldId id="2539" r:id="rId26"/>
    <p:sldId id="2540" r:id="rId27"/>
    <p:sldId id="2542" r:id="rId28"/>
    <p:sldId id="2543" r:id="rId29"/>
    <p:sldId id="2534" r:id="rId30"/>
    <p:sldId id="2382" r:id="rId31"/>
    <p:sldId id="2383" r:id="rId32"/>
    <p:sldId id="2384" r:id="rId33"/>
    <p:sldId id="2385" r:id="rId34"/>
    <p:sldId id="2386" r:id="rId35"/>
    <p:sldId id="2387" r:id="rId36"/>
    <p:sldId id="2492" r:id="rId37"/>
    <p:sldId id="2388" r:id="rId38"/>
    <p:sldId id="2495" r:id="rId39"/>
    <p:sldId id="2389" r:id="rId40"/>
    <p:sldId id="2390" r:id="rId41"/>
    <p:sldId id="2391" r:id="rId42"/>
    <p:sldId id="2392" r:id="rId43"/>
    <p:sldId id="2393" r:id="rId44"/>
    <p:sldId id="2394" r:id="rId45"/>
    <p:sldId id="2536" r:id="rId46"/>
    <p:sldId id="2409" r:id="rId47"/>
    <p:sldId id="2410" r:id="rId48"/>
    <p:sldId id="2411" r:id="rId49"/>
    <p:sldId id="2413" r:id="rId50"/>
    <p:sldId id="2414" r:id="rId51"/>
    <p:sldId id="2415" r:id="rId52"/>
    <p:sldId id="2416" r:id="rId53"/>
    <p:sldId id="2417" r:id="rId54"/>
    <p:sldId id="2418" r:id="rId55"/>
    <p:sldId id="2419" r:id="rId56"/>
    <p:sldId id="2420" r:id="rId57"/>
    <p:sldId id="2421" r:id="rId58"/>
    <p:sldId id="2422" r:id="rId59"/>
    <p:sldId id="2423" r:id="rId60"/>
    <p:sldId id="2424" r:id="rId61"/>
    <p:sldId id="2425" r:id="rId62"/>
    <p:sldId id="2426" r:id="rId63"/>
    <p:sldId id="2427" r:id="rId64"/>
    <p:sldId id="2428" r:id="rId65"/>
    <p:sldId id="2429" r:id="rId66"/>
    <p:sldId id="2430" r:id="rId67"/>
    <p:sldId id="2431" r:id="rId68"/>
    <p:sldId id="2432" r:id="rId69"/>
    <p:sldId id="2433" r:id="rId70"/>
    <p:sldId id="2434" r:id="rId71"/>
    <p:sldId id="2435" r:id="rId72"/>
    <p:sldId id="2436" r:id="rId73"/>
    <p:sldId id="2437" r:id="rId74"/>
    <p:sldId id="2438" r:id="rId75"/>
    <p:sldId id="2439" r:id="rId76"/>
    <p:sldId id="2440" r:id="rId77"/>
    <p:sldId id="2544" r:id="rId78"/>
    <p:sldId id="2545" r:id="rId79"/>
    <p:sldId id="2443" r:id="rId80"/>
    <p:sldId id="2551" r:id="rId81"/>
    <p:sldId id="2445" r:id="rId82"/>
    <p:sldId id="2446" r:id="rId83"/>
    <p:sldId id="2552" r:id="rId84"/>
    <p:sldId id="2447" r:id="rId85"/>
    <p:sldId id="2448" r:id="rId86"/>
    <p:sldId id="2645" r:id="rId87"/>
    <p:sldId id="2449" r:id="rId88"/>
    <p:sldId id="2644" r:id="rId89"/>
    <p:sldId id="2450" r:id="rId90"/>
    <p:sldId id="2451" r:id="rId91"/>
    <p:sldId id="2546" r:id="rId92"/>
    <p:sldId id="2646" r:id="rId93"/>
    <p:sldId id="2651" r:id="rId94"/>
    <p:sldId id="2537" r:id="rId95"/>
    <p:sldId id="2453" r:id="rId96"/>
    <p:sldId id="2454" r:id="rId97"/>
    <p:sldId id="2455" r:id="rId98"/>
    <p:sldId id="2457" r:id="rId99"/>
    <p:sldId id="2647" r:id="rId100"/>
    <p:sldId id="2648" r:id="rId101"/>
    <p:sldId id="2649" r:id="rId102"/>
    <p:sldId id="2459" r:id="rId103"/>
    <p:sldId id="2461" r:id="rId104"/>
    <p:sldId id="2463" r:id="rId105"/>
    <p:sldId id="2464" r:id="rId106"/>
    <p:sldId id="2465" r:id="rId107"/>
    <p:sldId id="2466" r:id="rId108"/>
    <p:sldId id="2467" r:id="rId109"/>
    <p:sldId id="2519" r:id="rId110"/>
    <p:sldId id="2468" r:id="rId111"/>
    <p:sldId id="2521" r:id="rId112"/>
    <p:sldId id="2469" r:id="rId113"/>
    <p:sldId id="2578" r:id="rId114"/>
    <p:sldId id="2471" r:id="rId115"/>
    <p:sldId id="2472" r:id="rId116"/>
    <p:sldId id="2473" r:id="rId117"/>
    <p:sldId id="2474" r:id="rId118"/>
    <p:sldId id="2475" r:id="rId119"/>
    <p:sldId id="2476" r:id="rId120"/>
    <p:sldId id="2522" r:id="rId121"/>
    <p:sldId id="2627" r:id="rId122"/>
    <p:sldId id="2477" r:id="rId123"/>
    <p:sldId id="2628" r:id="rId124"/>
    <p:sldId id="2650" r:id="rId125"/>
    <p:sldId id="2652" r:id="rId126"/>
    <p:sldId id="2653" r:id="rId127"/>
    <p:sldId id="2538" r:id="rId128"/>
    <p:sldId id="2480" r:id="rId129"/>
    <p:sldId id="2549" r:id="rId130"/>
    <p:sldId id="2481" r:id="rId131"/>
    <p:sldId id="2554" r:id="rId132"/>
    <p:sldId id="2556" r:id="rId133"/>
    <p:sldId id="2557" r:id="rId134"/>
    <p:sldId id="2654" r:id="rId135"/>
    <p:sldId id="2655" r:id="rId136"/>
    <p:sldId id="2656" r:id="rId137"/>
    <p:sldId id="2559" r:id="rId138"/>
    <p:sldId id="2483" r:id="rId139"/>
    <p:sldId id="2565" r:id="rId140"/>
    <p:sldId id="2567" r:id="rId141"/>
    <p:sldId id="2568" r:id="rId142"/>
    <p:sldId id="2657" r:id="rId143"/>
    <p:sldId id="2658" r:id="rId144"/>
    <p:sldId id="2659" r:id="rId145"/>
    <p:sldId id="2660" r:id="rId146"/>
    <p:sldId id="2661" r:id="rId147"/>
    <p:sldId id="2662" r:id="rId148"/>
    <p:sldId id="2663" r:id="rId149"/>
    <p:sldId id="2664" r:id="rId150"/>
    <p:sldId id="2665" r:id="rId151"/>
    <p:sldId id="2666" r:id="rId152"/>
    <p:sldId id="2667" r:id="rId153"/>
    <p:sldId id="2668" r:id="rId154"/>
    <p:sldId id="2669" r:id="rId155"/>
    <p:sldId id="2670" r:id="rId156"/>
    <p:sldId id="2671" r:id="rId157"/>
    <p:sldId id="2672" r:id="rId158"/>
    <p:sldId id="2673" r:id="rId159"/>
    <p:sldId id="2674" r:id="rId160"/>
    <p:sldId id="2675" r:id="rId161"/>
    <p:sldId id="2676" r:id="rId162"/>
    <p:sldId id="2677" r:id="rId163"/>
    <p:sldId id="2678" r:id="rId164"/>
    <p:sldId id="2679" r:id="rId165"/>
    <p:sldId id="2680" r:id="rId166"/>
    <p:sldId id="2681" r:id="rId167"/>
    <p:sldId id="2682" r:id="rId168"/>
    <p:sldId id="2683" r:id="rId169"/>
    <p:sldId id="2684" r:id="rId170"/>
    <p:sldId id="2685" r:id="rId171"/>
    <p:sldId id="2686" r:id="rId172"/>
    <p:sldId id="2687" r:id="rId173"/>
    <p:sldId id="2688" r:id="rId174"/>
    <p:sldId id="2689" r:id="rId175"/>
    <p:sldId id="2690" r:id="rId176"/>
    <p:sldId id="2691" r:id="rId177"/>
    <p:sldId id="2692" r:id="rId178"/>
    <p:sldId id="2693" r:id="rId179"/>
    <p:sldId id="2694" r:id="rId180"/>
    <p:sldId id="2695" r:id="rId181"/>
    <p:sldId id="2696" r:id="rId182"/>
    <p:sldId id="2697" r:id="rId183"/>
    <p:sldId id="2698" r:id="rId184"/>
    <p:sldId id="2701" r:id="rId185"/>
    <p:sldId id="2702" r:id="rId186"/>
    <p:sldId id="2703" r:id="rId187"/>
    <p:sldId id="2704" r:id="rId188"/>
    <p:sldId id="2705" r:id="rId189"/>
    <p:sldId id="2706" r:id="rId190"/>
    <p:sldId id="2707" r:id="rId191"/>
    <p:sldId id="2708" r:id="rId192"/>
    <p:sldId id="2709" r:id="rId193"/>
    <p:sldId id="2710" r:id="rId194"/>
    <p:sldId id="2711" r:id="rId195"/>
    <p:sldId id="2712" r:id="rId196"/>
    <p:sldId id="2713" r:id="rId197"/>
    <p:sldId id="2714" r:id="rId198"/>
    <p:sldId id="2715" r:id="rId199"/>
    <p:sldId id="2716" r:id="rId200"/>
  </p:sldIdLst>
  <p:sldSz cx="9144000" cy="6858000" type="screen4x3"/>
  <p:notesSz cx="6815138" cy="9931400"/>
  <p:embeddedFontLst>
    <p:embeddedFont>
      <p:font typeface="微软雅黑" panose="020B0503020204020204" pitchFamily="34" charset="-122"/>
      <p:regular r:id="rId203"/>
      <p:bold r:id="rId204"/>
    </p:embeddedFont>
    <p:embeddedFont>
      <p:font typeface="仿宋" panose="02010609060101010101" pitchFamily="49" charset="-122"/>
      <p:regular r:id="rId205"/>
    </p:embeddedFont>
    <p:embeddedFont>
      <p:font typeface="MS Gothic" panose="020B0609070205080204" pitchFamily="49" charset="-128"/>
      <p:regular r:id="rId206"/>
    </p:embeddedFont>
    <p:embeddedFont>
      <p:font typeface="Tahoma" panose="020B0604030504040204" pitchFamily="34" charset="0"/>
      <p:regular r:id="rId207"/>
      <p:bold r:id="rId208"/>
    </p:embeddedFont>
    <p:embeddedFont>
      <p:font typeface="Helvetica" panose="020B0604020202020204" pitchFamily="34" charset="0"/>
      <p:regular r:id="rId209"/>
      <p:bold r:id="rId210"/>
      <p:italic r:id="rId211"/>
      <p:boldItalic r:id="rId212"/>
    </p:embeddedFont>
    <p:embeddedFont>
      <p:font typeface="Wingdings 2" panose="05020102010507070707" pitchFamily="18" charset="2"/>
      <p:regular r:id="rId213"/>
    </p:embeddedFont>
    <p:embeddedFont>
      <p:font typeface="黑体" panose="02010609060101010101" pitchFamily="49" charset="-122"/>
      <p:regular r:id="rId214"/>
    </p:embeddedFont>
    <p:embeddedFont>
      <p:font typeface="Courier New Bold" panose="02070609020205020404" pitchFamily="49" charset="0"/>
      <p:bold r:id="rId215"/>
    </p:embeddedFont>
    <p:embeddedFont>
      <p:font typeface="Verdana" panose="020B0604030504040204" pitchFamily="34" charset="0"/>
      <p:regular r:id="rId216"/>
      <p:bold r:id="rId217"/>
      <p:italic r:id="rId218"/>
      <p:boldItalic r:id="rId219"/>
    </p:embeddedFont>
    <p:embeddedFont>
      <p:font typeface="Arial Narrow Bold" panose="020B0706020202030204" pitchFamily="34" charset="0"/>
      <p:bold r:id="rId220"/>
    </p:embeddedFont>
    <p:embeddedFont>
      <p:font typeface="MoolBoran" panose="02010600030101010101" charset="0"/>
      <p:regular r:id="rId221"/>
    </p:embeddedFont>
    <p:embeddedFont>
      <p:font typeface="华文细黑" panose="02010600040101010101" pitchFamily="2" charset="-122"/>
      <p:regular r:id="rId222"/>
    </p:embeddedFont>
    <p:embeddedFont>
      <p:font typeface="Calibri" panose="020F0502020204030204" pitchFamily="34" charset="0"/>
      <p:regular r:id="rId223"/>
      <p:bold r:id="rId224"/>
      <p:italic r:id="rId225"/>
      <p:boldItalic r:id="rId226"/>
    </p:embeddedFont>
    <p:embeddedFont>
      <p:font typeface="Arial Narrow" panose="020B0606020202030204" pitchFamily="34" charset="0"/>
      <p:regular r:id="rId227"/>
      <p:bold r:id="rId228"/>
      <p:italic r:id="rId229"/>
      <p:boldItalic r:id="rId230"/>
    </p:embeddedFont>
  </p:embeddedFontLst>
  <p:custDataLst>
    <p:tags r:id="rId231"/>
  </p:custDataLst>
  <p:defaultTextStyle>
    <a:defPPr>
      <a:defRPr lang="zh-CN"/>
    </a:defPPr>
    <a:lvl1pPr algn="r" rtl="0" fontAlgn="base">
      <a:spcBef>
        <a:spcPct val="0"/>
      </a:spcBef>
      <a:spcAft>
        <a:spcPct val="0"/>
      </a:spcAft>
      <a:defRPr i="1" kern="1200">
        <a:solidFill>
          <a:schemeClr val="tx1"/>
        </a:solidFill>
        <a:latin typeface="Arial" pitchFamily="34" charset="0"/>
        <a:ea typeface="华文细黑" pitchFamily="2" charset="-122"/>
        <a:cs typeface="+mn-cs"/>
      </a:defRPr>
    </a:lvl1pPr>
    <a:lvl2pPr marL="457200" algn="r" rtl="0" fontAlgn="base">
      <a:spcBef>
        <a:spcPct val="0"/>
      </a:spcBef>
      <a:spcAft>
        <a:spcPct val="0"/>
      </a:spcAft>
      <a:defRPr i="1" kern="1200">
        <a:solidFill>
          <a:schemeClr val="tx1"/>
        </a:solidFill>
        <a:latin typeface="Arial" pitchFamily="34" charset="0"/>
        <a:ea typeface="华文细黑" pitchFamily="2" charset="-122"/>
        <a:cs typeface="+mn-cs"/>
      </a:defRPr>
    </a:lvl2pPr>
    <a:lvl3pPr marL="914400" algn="r" rtl="0" fontAlgn="base">
      <a:spcBef>
        <a:spcPct val="0"/>
      </a:spcBef>
      <a:spcAft>
        <a:spcPct val="0"/>
      </a:spcAft>
      <a:defRPr i="1" kern="1200">
        <a:solidFill>
          <a:schemeClr val="tx1"/>
        </a:solidFill>
        <a:latin typeface="Arial" pitchFamily="34" charset="0"/>
        <a:ea typeface="华文细黑" pitchFamily="2" charset="-122"/>
        <a:cs typeface="+mn-cs"/>
      </a:defRPr>
    </a:lvl3pPr>
    <a:lvl4pPr marL="1371600" algn="r" rtl="0" fontAlgn="base">
      <a:spcBef>
        <a:spcPct val="0"/>
      </a:spcBef>
      <a:spcAft>
        <a:spcPct val="0"/>
      </a:spcAft>
      <a:defRPr i="1" kern="1200">
        <a:solidFill>
          <a:schemeClr val="tx1"/>
        </a:solidFill>
        <a:latin typeface="Arial" pitchFamily="34" charset="0"/>
        <a:ea typeface="华文细黑" pitchFamily="2" charset="-122"/>
        <a:cs typeface="+mn-cs"/>
      </a:defRPr>
    </a:lvl4pPr>
    <a:lvl5pPr marL="1828800" algn="r" rtl="0" fontAlgn="base">
      <a:spcBef>
        <a:spcPct val="0"/>
      </a:spcBef>
      <a:spcAft>
        <a:spcPct val="0"/>
      </a:spcAft>
      <a:defRPr i="1" kern="1200">
        <a:solidFill>
          <a:schemeClr val="tx1"/>
        </a:solidFill>
        <a:latin typeface="Arial" pitchFamily="34" charset="0"/>
        <a:ea typeface="华文细黑" pitchFamily="2" charset="-122"/>
        <a:cs typeface="+mn-cs"/>
      </a:defRPr>
    </a:lvl5pPr>
    <a:lvl6pPr marL="2286000" algn="l" defTabSz="914400" rtl="0" eaLnBrk="1" latinLnBrk="0" hangingPunct="1">
      <a:defRPr i="1" kern="1200">
        <a:solidFill>
          <a:schemeClr val="tx1"/>
        </a:solidFill>
        <a:latin typeface="Arial" pitchFamily="34" charset="0"/>
        <a:ea typeface="华文细黑" pitchFamily="2" charset="-122"/>
        <a:cs typeface="+mn-cs"/>
      </a:defRPr>
    </a:lvl6pPr>
    <a:lvl7pPr marL="2743200" algn="l" defTabSz="914400" rtl="0" eaLnBrk="1" latinLnBrk="0" hangingPunct="1">
      <a:defRPr i="1" kern="1200">
        <a:solidFill>
          <a:schemeClr val="tx1"/>
        </a:solidFill>
        <a:latin typeface="Arial" pitchFamily="34" charset="0"/>
        <a:ea typeface="华文细黑" pitchFamily="2" charset="-122"/>
        <a:cs typeface="+mn-cs"/>
      </a:defRPr>
    </a:lvl7pPr>
    <a:lvl8pPr marL="3200400" algn="l" defTabSz="914400" rtl="0" eaLnBrk="1" latinLnBrk="0" hangingPunct="1">
      <a:defRPr i="1" kern="1200">
        <a:solidFill>
          <a:schemeClr val="tx1"/>
        </a:solidFill>
        <a:latin typeface="Arial" pitchFamily="34" charset="0"/>
        <a:ea typeface="华文细黑" pitchFamily="2" charset="-122"/>
        <a:cs typeface="+mn-cs"/>
      </a:defRPr>
    </a:lvl8pPr>
    <a:lvl9pPr marL="3657600" algn="l" defTabSz="914400" rtl="0" eaLnBrk="1" latinLnBrk="0" hangingPunct="1">
      <a:defRPr i="1" kern="1200">
        <a:solidFill>
          <a:schemeClr val="tx1"/>
        </a:solidFill>
        <a:latin typeface="Arial" pitchFamily="34"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4195" userDrawn="1">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谭志虎" initials="谭志虎"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00FF"/>
    <a:srgbClr val="FFCCCC"/>
    <a:srgbClr val="FF9999"/>
    <a:srgbClr val="FF99FF"/>
    <a:srgbClr val="99FF66"/>
    <a:srgbClr val="86BC64"/>
    <a:srgbClr val="FFFFFF"/>
    <a:srgbClr val="FFFFCC"/>
    <a:srgbClr val="0E70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87772" autoAdjust="0"/>
  </p:normalViewPr>
  <p:slideViewPr>
    <p:cSldViewPr>
      <p:cViewPr varScale="1">
        <p:scale>
          <a:sx n="116" d="100"/>
          <a:sy n="116" d="100"/>
        </p:scale>
        <p:origin x="1776" y="108"/>
      </p:cViewPr>
      <p:guideLst>
        <p:guide orient="horz" pos="3748"/>
        <p:guide pos="2880"/>
        <p:guide pos="4195"/>
        <p:guide pos="5465"/>
      </p:guideLst>
    </p:cSldViewPr>
  </p:slideViewPr>
  <p:outlineViewPr>
    <p:cViewPr>
      <p:scale>
        <a:sx n="33" d="100"/>
        <a:sy n="33" d="100"/>
      </p:scale>
      <p:origin x="0" y="186"/>
    </p:cViewPr>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59" d="100"/>
          <a:sy n="59" d="100"/>
        </p:scale>
        <p:origin x="-2826" y="-102"/>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font" Target="fonts/font3.fntdata"/><Relationship Id="rId226" Type="http://schemas.openxmlformats.org/officeDocument/2006/relationships/font" Target="fonts/font24.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font" Target="fonts/font14.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font" Target="fonts/font4.fntdata"/><Relationship Id="rId227" Type="http://schemas.openxmlformats.org/officeDocument/2006/relationships/font" Target="fonts/font25.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font" Target="fonts/font15.fntdata"/><Relationship Id="rId6" Type="http://schemas.openxmlformats.org/officeDocument/2006/relationships/slideMaster" Target="slideMasters/slideMaster6.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font" Target="fonts/font5.fntdata"/><Relationship Id="rId228" Type="http://schemas.openxmlformats.org/officeDocument/2006/relationships/font" Target="fonts/font26.fntdata"/><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font" Target="fonts/font16.fntdata"/><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font" Target="fonts/font6.fntdata"/><Relationship Id="rId229" Type="http://schemas.openxmlformats.org/officeDocument/2006/relationships/font" Target="fonts/font27.fntdata"/><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font" Target="fonts/font17.fntdata"/><Relationship Id="rId230" Type="http://schemas.openxmlformats.org/officeDocument/2006/relationships/font" Target="fonts/font28.fntdata"/><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font" Target="fonts/font7.fntdata"/><Relationship Id="rId190" Type="http://schemas.openxmlformats.org/officeDocument/2006/relationships/slide" Target="slides/slide184.xml"/><Relationship Id="rId204" Type="http://schemas.openxmlformats.org/officeDocument/2006/relationships/font" Target="fonts/font2.fntdata"/><Relationship Id="rId220" Type="http://schemas.openxmlformats.org/officeDocument/2006/relationships/font" Target="fonts/font18.fntdata"/><Relationship Id="rId225" Type="http://schemas.openxmlformats.org/officeDocument/2006/relationships/font" Target="fonts/font23.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font" Target="fonts/font8.fntdata"/><Relationship Id="rId215" Type="http://schemas.openxmlformats.org/officeDocument/2006/relationships/font" Target="fonts/font13.fntdata"/><Relationship Id="rId236" Type="http://schemas.openxmlformats.org/officeDocument/2006/relationships/tableStyles" Target="tableStyles.xml"/><Relationship Id="rId26" Type="http://schemas.openxmlformats.org/officeDocument/2006/relationships/slide" Target="slides/slide20.xml"/><Relationship Id="rId231" Type="http://schemas.openxmlformats.org/officeDocument/2006/relationships/tags" Target="tags/tag1.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font" Target="fonts/font19.fntdata"/><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font" Target="fonts/font9.fntdata"/><Relationship Id="rId232" Type="http://schemas.openxmlformats.org/officeDocument/2006/relationships/commentAuthors" Target="commentAuthor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notesMaster" Target="notesMasters/notesMaster1.xml"/><Relationship Id="rId222" Type="http://schemas.openxmlformats.org/officeDocument/2006/relationships/font" Target="fonts/font20.fntdata"/><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font" Target="fonts/font10.fntdata"/><Relationship Id="rId233" Type="http://schemas.openxmlformats.org/officeDocument/2006/relationships/presProps" Target="presProps.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handoutMaster" Target="handoutMasters/handoutMaster1.xml"/><Relationship Id="rId223" Type="http://schemas.openxmlformats.org/officeDocument/2006/relationships/font" Target="fonts/font21.fntdata"/><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font" Target="fonts/font11.fntdata"/><Relationship Id="rId234"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font" Target="fonts/font1.fntdata"/><Relationship Id="rId19" Type="http://schemas.openxmlformats.org/officeDocument/2006/relationships/slide" Target="slides/slide13.xml"/><Relationship Id="rId224" Type="http://schemas.openxmlformats.org/officeDocument/2006/relationships/font" Target="fonts/font22.fntdata"/><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font" Target="fonts/font12.fntdata"/><Relationship Id="rId235" Type="http://schemas.openxmlformats.org/officeDocument/2006/relationships/theme" Target="theme/theme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0"/>
            <a:ext cx="2952750" cy="496888"/>
          </a:xfrm>
          <a:prstGeom prst="rect">
            <a:avLst/>
          </a:prstGeom>
        </p:spPr>
        <p:txBody>
          <a:bodyPr vert="horz" lIns="91438" tIns="45718" rIns="91438" bIns="45718"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38" tIns="45718" rIns="91438" bIns="45718" rtlCol="0"/>
          <a:lstStyle>
            <a:lvl1pPr algn="r">
              <a:defRPr sz="1200">
                <a:latin typeface="Arial" charset="0"/>
              </a:defRPr>
            </a:lvl1pPr>
          </a:lstStyle>
          <a:p>
            <a:pPr>
              <a:defRPr/>
            </a:pPr>
            <a:fld id="{3DD7F52D-F085-4CD2-A7CA-4AE6214067E6}" type="datetimeFigureOut">
              <a:rPr lang="zh-CN" altLang="en-US"/>
              <a:pPr>
                <a:defRPr/>
              </a:pPr>
              <a:t>2018/10/23</a:t>
            </a:fld>
            <a:endParaRPr lang="zh-CN" altLang="en-US"/>
          </a:p>
        </p:txBody>
      </p:sp>
      <p:sp>
        <p:nvSpPr>
          <p:cNvPr id="4" name="页脚占位符 3"/>
          <p:cNvSpPr>
            <a:spLocks noGrp="1"/>
          </p:cNvSpPr>
          <p:nvPr>
            <p:ph type="ftr" sz="quarter" idx="2"/>
          </p:nvPr>
        </p:nvSpPr>
        <p:spPr>
          <a:xfrm>
            <a:off x="2" y="9432925"/>
            <a:ext cx="2952750" cy="496888"/>
          </a:xfrm>
          <a:prstGeom prst="rect">
            <a:avLst/>
          </a:prstGeom>
        </p:spPr>
        <p:txBody>
          <a:bodyPr vert="horz" lIns="91438" tIns="45718" rIns="91438" bIns="45718"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38" tIns="45718" rIns="91438" bIns="45718" rtlCol="0" anchor="b"/>
          <a:lstStyle>
            <a:lvl1pPr algn="r">
              <a:defRPr sz="1200">
                <a:latin typeface="Arial" charset="0"/>
              </a:defRPr>
            </a:lvl1pPr>
          </a:lstStyle>
          <a:p>
            <a:pPr>
              <a:defRPr/>
            </a:pPr>
            <a:fld id="{2D923B7C-81D8-47A3-B5E4-D3EA080C53FD}" type="slidenum">
              <a:rPr lang="zh-CN" altLang="en-US"/>
              <a:pPr>
                <a:defRPr/>
              </a:pPr>
              <a:t>‹#›</a:t>
            </a:fld>
            <a:endParaRPr lang="zh-CN" altLang="en-US"/>
          </a:p>
        </p:txBody>
      </p:sp>
    </p:spTree>
    <p:extLst>
      <p:ext uri="{BB962C8B-B14F-4D97-AF65-F5344CB8AC3E}">
        <p14:creationId xmlns:p14="http://schemas.microsoft.com/office/powerpoint/2010/main" val="928912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2" y="0"/>
            <a:ext cx="2952750" cy="496888"/>
          </a:xfrm>
          <a:prstGeom prst="rect">
            <a:avLst/>
          </a:prstGeom>
          <a:noFill/>
          <a:ln w="9525">
            <a:noFill/>
            <a:miter lim="800000"/>
            <a:headEnd/>
            <a:tailEnd/>
          </a:ln>
          <a:effectLst/>
        </p:spPr>
        <p:txBody>
          <a:bodyPr vert="horz" wrap="square" lIns="91438" tIns="45718" rIns="91438" bIns="45718"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38" tIns="45718" rIns="91438" bIns="45718" numCol="1" anchor="t" anchorCtr="0" compatLnSpc="1">
            <a:prstTxWarp prst="textNoShape">
              <a:avLst/>
            </a:prstTxWarp>
          </a:bodyPr>
          <a:lstStyle>
            <a:lvl1pPr>
              <a:defRPr sz="1200" i="0">
                <a:latin typeface="Arial" charset="0"/>
              </a:defRPr>
            </a:lvl1pPr>
          </a:lstStyle>
          <a:p>
            <a:pPr>
              <a:defRPr/>
            </a:pPr>
            <a:endParaRPr lang="en-US" altLang="zh-CN"/>
          </a:p>
        </p:txBody>
      </p:sp>
      <p:sp>
        <p:nvSpPr>
          <p:cNvPr id="31748"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38" tIns="45718" rIns="91438" bIns="45718"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2" y="9432925"/>
            <a:ext cx="2952750" cy="496888"/>
          </a:xfrm>
          <a:prstGeom prst="rect">
            <a:avLst/>
          </a:prstGeom>
          <a:noFill/>
          <a:ln w="9525">
            <a:noFill/>
            <a:miter lim="800000"/>
            <a:headEnd/>
            <a:tailEnd/>
          </a:ln>
          <a:effectLst/>
        </p:spPr>
        <p:txBody>
          <a:bodyPr vert="horz" wrap="square" lIns="91438" tIns="45718" rIns="91438" bIns="45718"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38" tIns="45718" rIns="91438" bIns="45718" numCol="1" anchor="b" anchorCtr="0" compatLnSpc="1">
            <a:prstTxWarp prst="textNoShape">
              <a:avLst/>
            </a:prstTxWarp>
          </a:bodyPr>
          <a:lstStyle>
            <a:lvl1pPr>
              <a:defRPr sz="1200" i="0">
                <a:latin typeface="Arial" charset="0"/>
              </a:defRPr>
            </a:lvl1pPr>
          </a:lstStyle>
          <a:p>
            <a:pPr>
              <a:defRPr/>
            </a:pPr>
            <a:fld id="{89A25885-19A0-4B7A-B2E2-AF4EC845AC69}" type="slidenum">
              <a:rPr lang="en-US" altLang="zh-CN"/>
              <a:pPr>
                <a:defRPr/>
              </a:pPr>
              <a:t>‹#›</a:t>
            </a:fld>
            <a:endParaRPr lang="en-US" altLang="zh-CN"/>
          </a:p>
        </p:txBody>
      </p:sp>
    </p:spTree>
    <p:extLst>
      <p:ext uri="{BB962C8B-B14F-4D97-AF65-F5344CB8AC3E}">
        <p14:creationId xmlns:p14="http://schemas.microsoft.com/office/powerpoint/2010/main" val="3668676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latin typeface="Arial" panose="020B0604020202020204" pitchFamily="34" charset="0"/>
            </a:endParaRPr>
          </a:p>
        </p:txBody>
      </p:sp>
      <p:sp>
        <p:nvSpPr>
          <p:cNvPr id="23556" name="灯片编号占位符 3"/>
          <p:cNvSpPr txBox="1">
            <a:spLocks noGrp="1"/>
          </p:cNvSpPr>
          <p:nvPr/>
        </p:nvSpPr>
        <p:spPr bwMode="auto">
          <a:xfrm>
            <a:off x="3860800" y="9432925"/>
            <a:ext cx="295275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8" rIns="91438" bIns="45718" anchor="b"/>
          <a:lstStyle>
            <a:lvl1pPr>
              <a:spcBef>
                <a:spcPct val="30000"/>
              </a:spcBef>
              <a:defRPr sz="1200">
                <a:solidFill>
                  <a:schemeClr val="tx1"/>
                </a:solidFill>
                <a:latin typeface="Arial" panose="020B0604020202020204" pitchFamily="34" charset="0"/>
                <a:ea typeface="华文细黑" panose="02010600040101010101" pitchFamily="2" charset="-122"/>
              </a:defRPr>
            </a:lvl1pPr>
            <a:lvl2pPr marL="742950" indent="-285750">
              <a:spcBef>
                <a:spcPct val="30000"/>
              </a:spcBef>
              <a:defRPr sz="1200">
                <a:solidFill>
                  <a:schemeClr val="tx1"/>
                </a:solidFill>
                <a:latin typeface="Arial" panose="020B0604020202020204" pitchFamily="34" charset="0"/>
                <a:ea typeface="华文细黑" panose="02010600040101010101" pitchFamily="2" charset="-122"/>
              </a:defRPr>
            </a:lvl2pPr>
            <a:lvl3pPr marL="1143000" indent="-228600">
              <a:spcBef>
                <a:spcPct val="30000"/>
              </a:spcBef>
              <a:defRPr sz="1200">
                <a:solidFill>
                  <a:schemeClr val="tx1"/>
                </a:solidFill>
                <a:latin typeface="Arial" panose="020B0604020202020204" pitchFamily="34" charset="0"/>
                <a:ea typeface="华文细黑" panose="02010600040101010101" pitchFamily="2" charset="-122"/>
              </a:defRPr>
            </a:lvl3pPr>
            <a:lvl4pPr marL="1600200" indent="-228600">
              <a:spcBef>
                <a:spcPct val="30000"/>
              </a:spcBef>
              <a:defRPr sz="1200">
                <a:solidFill>
                  <a:schemeClr val="tx1"/>
                </a:solidFill>
                <a:latin typeface="Arial" panose="020B0604020202020204" pitchFamily="34" charset="0"/>
                <a:ea typeface="华文细黑" panose="02010600040101010101" pitchFamily="2" charset="-122"/>
              </a:defRPr>
            </a:lvl4pPr>
            <a:lvl5pPr marL="2057400" indent="-228600">
              <a:spcBef>
                <a:spcPct val="30000"/>
              </a:spcBef>
              <a:defRPr sz="12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华文细黑" panose="02010600040101010101" pitchFamily="2" charset="-122"/>
              </a:defRPr>
            </a:lvl9pPr>
          </a:lstStyle>
          <a:p>
            <a:pPr>
              <a:spcBef>
                <a:spcPct val="0"/>
              </a:spcBef>
            </a:pPr>
            <a:fld id="{AF9D0F3F-235A-4A0B-83EE-3E1B42D6A0DD}" type="slidenum">
              <a:rPr lang="zh-CN" altLang="en-US" i="0" smtClean="0">
                <a:solidFill>
                  <a:srgbClr val="000000"/>
                </a:solidFill>
                <a:ea typeface="宋体" panose="02010600030101010101" pitchFamily="2" charset="-122"/>
              </a:rPr>
              <a:pPr>
                <a:spcBef>
                  <a:spcPct val="0"/>
                </a:spcBef>
              </a:pPr>
              <a:t>1</a:t>
            </a:fld>
            <a:endParaRPr lang="en-US" altLang="zh-CN" i="0" smtClean="0">
              <a:solidFill>
                <a:srgbClr val="000000"/>
              </a:solidFill>
              <a:ea typeface="宋体" panose="02010600030101010101" pitchFamily="2" charset="-122"/>
            </a:endParaRPr>
          </a:p>
        </p:txBody>
      </p:sp>
    </p:spTree>
    <p:extLst>
      <p:ext uri="{BB962C8B-B14F-4D97-AF65-F5344CB8AC3E}">
        <p14:creationId xmlns:p14="http://schemas.microsoft.com/office/powerpoint/2010/main" val="2230684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4D4469-E284-4DDA-8362-9CD5B0C63A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44917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98657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875022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147886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15286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65" tIns="41982" rIns="85465" bIns="41982"/>
          <a:lstStyle/>
          <a:p>
            <a:r>
              <a:rPr lang="en-US" altLang="zh-CN" smtClean="0">
                <a:latin typeface="Arial" panose="020B0604020202020204" pitchFamily="34" charset="0"/>
              </a:rPr>
              <a:t>The best  thing about 2’s complement representation is that your adder does not have to know about negative number.</a:t>
            </a:r>
          </a:p>
          <a:p>
            <a:r>
              <a:rPr lang="en-US" altLang="zh-CN" smtClean="0">
                <a:latin typeface="Arial" panose="020B0604020202020204" pitchFamily="34" charset="0"/>
              </a:rPr>
              <a:t>You just add the two numbers together and the result will take care of itself.</a:t>
            </a:r>
          </a:p>
          <a:p>
            <a:r>
              <a:rPr lang="en-US" altLang="zh-CN" smtClean="0">
                <a:latin typeface="Arial" panose="020B0604020202020204" pitchFamily="34" charset="0"/>
              </a:rPr>
              <a:t>For example, for the operation 7 minus 6, we simply add negative 6 to positive 7 and ignore the Carry bit coming out of the most significant bit, you will have 0001, the correct result.</a:t>
            </a:r>
          </a:p>
          <a:p>
            <a:endParaRPr lang="en-US" altLang="zh-CN" smtClean="0">
              <a:latin typeface="Arial" panose="020B0604020202020204" pitchFamily="34" charset="0"/>
            </a:endParaRPr>
          </a:p>
          <a:p>
            <a:r>
              <a:rPr lang="en-US" altLang="zh-CN" smtClean="0">
                <a:latin typeface="Arial" panose="020B0604020202020204" pitchFamily="34" charset="0"/>
              </a:rPr>
              <a:t>+1 = 24 min. (Y:04)</a:t>
            </a:r>
          </a:p>
        </p:txBody>
      </p:sp>
      <p:sp>
        <p:nvSpPr>
          <p:cNvPr id="180227" name="Rectangle 3"/>
          <p:cNvSpPr>
            <a:spLocks noGrp="1" noRot="1" noChangeAspect="1" noChangeArrowheads="1" noTextEdit="1"/>
          </p:cNvSpPr>
          <p:nvPr>
            <p:ph type="sldImg"/>
          </p:nvPr>
        </p:nvSpPr>
        <p:spPr>
          <a:xfrm>
            <a:off x="1143000" y="574675"/>
            <a:ext cx="4589463" cy="3441700"/>
          </a:xfrm>
          <a:ln/>
        </p:spPr>
      </p:sp>
    </p:spTree>
    <p:extLst>
      <p:ext uri="{BB962C8B-B14F-4D97-AF65-F5344CB8AC3E}">
        <p14:creationId xmlns:p14="http://schemas.microsoft.com/office/powerpoint/2010/main" val="299143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en-US" altLang="zh-CN" smtClean="0">
                <a:latin typeface="Arial" panose="020B0604020202020204" pitchFamily="34" charset="0"/>
              </a:rPr>
              <a:t>Besides detecting overflow, our ALU also needs to indicate if the result is zero.</a:t>
            </a:r>
          </a:p>
          <a:p>
            <a:r>
              <a:rPr lang="en-US" altLang="zh-CN" smtClean="0">
                <a:latin typeface="Arial" panose="020B0604020202020204" pitchFamily="34" charset="0"/>
              </a:rPr>
              <a:t>This is easy to do.  All we need is a BIG NOR gate.</a:t>
            </a:r>
          </a:p>
          <a:p>
            <a:r>
              <a:rPr lang="en-US" altLang="zh-CN" smtClean="0">
                <a:latin typeface="Arial" panose="020B0604020202020204" pitchFamily="34" charset="0"/>
              </a:rPr>
              <a:t>Then if any of the Result bit is not zero, then the output of the NOR gate will be low.</a:t>
            </a:r>
          </a:p>
          <a:p>
            <a:r>
              <a:rPr lang="en-US" altLang="zh-CN" smtClean="0">
                <a:latin typeface="Arial" panose="020B0604020202020204" pitchFamily="34" charset="0"/>
              </a:rPr>
              <a:t>The only time the output of the NOR gate is high is when all the result bits are zeroes.</a:t>
            </a:r>
          </a:p>
          <a:p>
            <a:endParaRPr lang="en-US" altLang="zh-CN" smtClean="0">
              <a:latin typeface="Arial" panose="020B0604020202020204" pitchFamily="34" charset="0"/>
            </a:endParaRPr>
          </a:p>
          <a:p>
            <a:r>
              <a:rPr lang="en-US" altLang="zh-CN" smtClean="0">
                <a:latin typeface="Arial" panose="020B0604020202020204" pitchFamily="34" charset="0"/>
              </a:rPr>
              <a:t>+1 = 43 min. (Y:23)</a:t>
            </a:r>
          </a:p>
          <a:p>
            <a:endParaRPr lang="en-US" altLang="zh-CN" b="1" smtClean="0">
              <a:latin typeface="Arial" panose="020B0604020202020204" pitchFamily="34" charset="0"/>
            </a:endParaRPr>
          </a:p>
          <a:p>
            <a:r>
              <a:rPr lang="en-US" altLang="zh-CN" b="1" smtClean="0">
                <a:latin typeface="Arial" panose="020B0604020202020204" pitchFamily="34" charset="0"/>
              </a:rPr>
              <a:t>Supplement: </a:t>
            </a:r>
            <a:r>
              <a:rPr lang="en-US" altLang="zh-CN" smtClean="0">
                <a:latin typeface="Arial" panose="020B0604020202020204" pitchFamily="34" charset="0"/>
              </a:rPr>
              <a:t>why do we need to check if the result is zero? For instructions such as bne, beq, slt, …</a:t>
            </a:r>
          </a:p>
        </p:txBody>
      </p:sp>
      <p:sp>
        <p:nvSpPr>
          <p:cNvPr id="182275" name="Rectangle 3"/>
          <p:cNvSpPr>
            <a:spLocks noGrp="1" noRot="1" noChangeAspect="1" noChangeArrowheads="1" noTextEdit="1"/>
          </p:cNvSpPr>
          <p:nvPr>
            <p:ph type="sldImg"/>
          </p:nvPr>
        </p:nvSpPr>
        <p:spPr>
          <a:xfrm>
            <a:off x="1141413" y="574675"/>
            <a:ext cx="4589462" cy="3441700"/>
          </a:xfrm>
          <a:ln/>
        </p:spPr>
      </p:sp>
    </p:spTree>
    <p:extLst>
      <p:ext uri="{BB962C8B-B14F-4D97-AF65-F5344CB8AC3E}">
        <p14:creationId xmlns:p14="http://schemas.microsoft.com/office/powerpoint/2010/main" val="1263338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863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682B21-3A8D-492B-A1E3-C2121C79ECA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981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6622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922930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xfrm>
            <a:off x="908685" y="4717415"/>
            <a:ext cx="4997768" cy="446913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57" tIns="43328" rIns="86657" bIns="43328"/>
          <a:lstStyle/>
          <a:p>
            <a:r>
              <a:rPr lang="en-US" altLang="zh-CN" smtClean="0">
                <a:latin typeface="Arial" pitchFamily="34" charset="0"/>
              </a:rPr>
              <a:t>Before we move on to the floating-point representation, let’s review the familiar scientific notation. For example, we can use 6.02x10</a:t>
            </a:r>
            <a:r>
              <a:rPr lang="en-US" altLang="zh-CN" baseline="30000" smtClean="0">
                <a:latin typeface="Arial" pitchFamily="34" charset="0"/>
              </a:rPr>
              <a:t>21 </a:t>
            </a:r>
            <a:r>
              <a:rPr lang="en-US" altLang="zh-CN" smtClean="0">
                <a:latin typeface="Arial" pitchFamily="34" charset="0"/>
              </a:rPr>
              <a:t>to represent 6,020,000,000,000,000,000,000. Here, the part before x is called mantissa,  the base is 10, the power of ten is called exponent. </a:t>
            </a:r>
          </a:p>
          <a:p>
            <a:r>
              <a:rPr lang="en-US" altLang="zh-CN" smtClean="0">
                <a:solidFill>
                  <a:srgbClr val="CC0000"/>
                </a:solidFill>
                <a:latin typeface="Arial" pitchFamily="34" charset="0"/>
              </a:rPr>
              <a:t>What the exponent mean?</a:t>
            </a:r>
            <a:r>
              <a:rPr lang="en-US" altLang="zh-CN" smtClean="0">
                <a:latin typeface="Arial" pitchFamily="34" charset="0"/>
              </a:rPr>
              <a:t> </a:t>
            </a:r>
            <a:r>
              <a:rPr lang="en-US" altLang="zh-CN" smtClean="0">
                <a:solidFill>
                  <a:srgbClr val="CC0000"/>
                </a:solidFill>
                <a:latin typeface="Arial" pitchFamily="34" charset="0"/>
              </a:rPr>
              <a:t>Who knows that?</a:t>
            </a:r>
          </a:p>
          <a:p>
            <a:r>
              <a:rPr lang="en-US" altLang="zh-CN" smtClean="0">
                <a:latin typeface="Arial" pitchFamily="34" charset="0"/>
              </a:rPr>
              <a:t>Exponent is used for deciding the position of decimal point. When we change exponent,the decimal point can be floated. In this example, If we change the exponent to 31, it means the number of digits of real value will be 31+1=32,the number become longer and it’s value is more larger, but we need not increase the number of digits in exponent. It’s still 2 digits. </a:t>
            </a:r>
          </a:p>
          <a:p>
            <a:r>
              <a:rPr lang="en-US" altLang="zh-CN" smtClean="0">
                <a:latin typeface="Arial" pitchFamily="34" charset="0"/>
              </a:rPr>
              <a:t>In the scientific notation, a mantissa with no leading 0s and only one digit to left of decimal point is called to be normalized. It means an normalized number should have a nonzero leftmost digit. So, there is only one normalized form, whereas there are many unnormalized forms. For example, if we want to represent 1/1,000,000,000, the normalized form is 1.0x10</a:t>
            </a:r>
            <a:r>
              <a:rPr lang="en-US" altLang="zh-CN" baseline="30000" smtClean="0">
                <a:latin typeface="Arial" pitchFamily="34" charset="0"/>
              </a:rPr>
              <a:t>-9</a:t>
            </a:r>
            <a:r>
              <a:rPr lang="en-US" altLang="zh-CN" smtClean="0">
                <a:latin typeface="Arial" pitchFamily="34" charset="0"/>
              </a:rPr>
              <a:t> , whereas 0.1x10</a:t>
            </a:r>
            <a:r>
              <a:rPr lang="en-US" altLang="zh-CN" baseline="30000" smtClean="0">
                <a:latin typeface="Arial" pitchFamily="34" charset="0"/>
              </a:rPr>
              <a:t>-8 </a:t>
            </a:r>
            <a:r>
              <a:rPr lang="en-US" altLang="zh-CN" smtClean="0">
                <a:latin typeface="Arial" pitchFamily="34" charset="0"/>
              </a:rPr>
              <a:t>and 10.0x10</a:t>
            </a:r>
            <a:r>
              <a:rPr lang="en-US" altLang="zh-CN" baseline="30000" smtClean="0">
                <a:latin typeface="Arial" pitchFamily="34" charset="0"/>
              </a:rPr>
              <a:t>-10</a:t>
            </a:r>
            <a:r>
              <a:rPr lang="en-US" altLang="zh-CN" smtClean="0">
                <a:latin typeface="Arial" pitchFamily="34" charset="0"/>
              </a:rPr>
              <a:t>n are not normalized number. In this example, the exponent is negative (-9), it means the actual decimal point should be to the left of the </a:t>
            </a:r>
          </a:p>
          <a:p>
            <a:r>
              <a:rPr lang="en-US" altLang="zh-CN" smtClean="0">
                <a:latin typeface="Arial" pitchFamily="34" charset="0"/>
              </a:rPr>
              <a:t>9</a:t>
            </a:r>
            <a:r>
              <a:rPr lang="en-US" altLang="zh-CN" baseline="30000" smtClean="0">
                <a:latin typeface="Arial" pitchFamily="34" charset="0"/>
              </a:rPr>
              <a:t>th</a:t>
            </a:r>
            <a:r>
              <a:rPr lang="en-US" altLang="zh-CN" smtClean="0">
                <a:latin typeface="Arial" pitchFamily="34" charset="0"/>
              </a:rPr>
              <a:t> place. </a:t>
            </a:r>
          </a:p>
          <a:p>
            <a:r>
              <a:rPr lang="en-US" altLang="zh-CN" smtClean="0">
                <a:latin typeface="Arial" pitchFamily="34" charset="0"/>
              </a:rPr>
              <a:t>With this scientific notation, We only need to describe mantissa and exponent. Every normalized mantissa is a fixed-point number because there is only one nonzero digit in the integer part. Every exponent is a integer which decides the place of decimal point, so they are short and can be also represented in fixed-point numbers. So we can use two short fixed-point numbers to represent a very long number. </a:t>
            </a:r>
          </a:p>
          <a:p>
            <a:r>
              <a:rPr lang="en-US" altLang="zh-CN" smtClean="0">
                <a:latin typeface="Arial" pitchFamily="34" charset="0"/>
              </a:rPr>
              <a:t> </a:t>
            </a:r>
          </a:p>
          <a:p>
            <a:endParaRPr lang="zh-CN" alt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60405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12849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121859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58136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544805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886904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322A48-6C1D-4BCB-97DB-34BFC503F3B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0052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57" tIns="43328" rIns="86657" bIns="43328"/>
          <a:lstStyle/>
          <a:p>
            <a:pPr marL="228600" indent="-228600"/>
            <a:r>
              <a:rPr lang="en-US" altLang="zh-CN" smtClean="0">
                <a:latin typeface="Arial" panose="020B0604020202020204" pitchFamily="34" charset="0"/>
              </a:rPr>
              <a:t>Any questions so far? After this class, we should think of some important questions. Here are some examples:</a:t>
            </a:r>
          </a:p>
          <a:p>
            <a:pPr marL="228600" indent="-228600">
              <a:buFontTx/>
              <a:buAutoNum type="arabicPeriod"/>
            </a:pPr>
            <a:r>
              <a:rPr lang="en-US" altLang="zh-CN" smtClean="0">
                <a:latin typeface="Arial" panose="020B0604020202020204" pitchFamily="34" charset="0"/>
              </a:rPr>
              <a:t>We should know what’s the range of expressible value for single-precision and double-precision. We consider this question by finding the largest number form. For normalized form, we know the largest one is that the significand should be all ones, exponent should be 11111110, which is 254, the true value is 254-127=127, so the value of the largest number is …., which is about +1.99…99x2</a:t>
            </a:r>
            <a:r>
              <a:rPr lang="en-US" altLang="zh-CN" baseline="30000" smtClean="0">
                <a:latin typeface="Arial" panose="020B0604020202020204" pitchFamily="34" charset="0"/>
              </a:rPr>
              <a:t>7</a:t>
            </a:r>
            <a:r>
              <a:rPr lang="en-US" altLang="zh-CN" smtClean="0">
                <a:latin typeface="Arial" panose="020B0604020202020204" pitchFamily="34" charset="0"/>
              </a:rPr>
              <a:t>x2</a:t>
            </a:r>
            <a:r>
              <a:rPr lang="en-US" altLang="zh-CN" baseline="30000" smtClean="0">
                <a:latin typeface="Arial" panose="020B0604020202020204" pitchFamily="34" charset="0"/>
              </a:rPr>
              <a:t>120</a:t>
            </a:r>
            <a:r>
              <a:rPr lang="en-US" altLang="zh-CN" smtClean="0">
                <a:latin typeface="Arial" panose="020B0604020202020204" pitchFamily="34" charset="0"/>
              </a:rPr>
              <a:t> = +1.99…99x2</a:t>
            </a:r>
            <a:r>
              <a:rPr lang="en-US" altLang="zh-CN" baseline="30000" smtClean="0">
                <a:latin typeface="Arial" panose="020B0604020202020204" pitchFamily="34" charset="0"/>
              </a:rPr>
              <a:t>7</a:t>
            </a:r>
            <a:r>
              <a:rPr lang="en-US" altLang="zh-CN" smtClean="0">
                <a:latin typeface="Arial" panose="020B0604020202020204" pitchFamily="34" charset="0"/>
              </a:rPr>
              <a:t>x(2</a:t>
            </a:r>
            <a:r>
              <a:rPr lang="en-US" altLang="zh-CN" baseline="30000" smtClean="0">
                <a:latin typeface="Arial" panose="020B0604020202020204" pitchFamily="34" charset="0"/>
              </a:rPr>
              <a:t>10</a:t>
            </a:r>
            <a:r>
              <a:rPr lang="en-US" altLang="zh-CN" smtClean="0">
                <a:latin typeface="Arial" panose="020B0604020202020204" pitchFamily="34" charset="0"/>
              </a:rPr>
              <a:t>)</a:t>
            </a:r>
            <a:r>
              <a:rPr lang="en-US" altLang="zh-CN" baseline="30000" smtClean="0">
                <a:latin typeface="Arial" panose="020B0604020202020204" pitchFamily="34" charset="0"/>
              </a:rPr>
              <a:t>12</a:t>
            </a:r>
            <a:r>
              <a:rPr lang="en-US" altLang="zh-CN" smtClean="0">
                <a:latin typeface="Arial" panose="020B0604020202020204" pitchFamily="34" charset="0"/>
              </a:rPr>
              <a:t> ~ +1.99…99x1.28x10</a:t>
            </a:r>
            <a:r>
              <a:rPr lang="en-US" altLang="zh-CN" baseline="30000" smtClean="0">
                <a:latin typeface="Arial" panose="020B0604020202020204" pitchFamily="34" charset="0"/>
              </a:rPr>
              <a:t>2</a:t>
            </a:r>
            <a:r>
              <a:rPr lang="en-US" altLang="zh-CN" smtClean="0">
                <a:latin typeface="Arial" panose="020B0604020202020204" pitchFamily="34" charset="0"/>
              </a:rPr>
              <a:t>x(10</a:t>
            </a:r>
            <a:r>
              <a:rPr lang="en-US" altLang="zh-CN" baseline="30000" smtClean="0">
                <a:latin typeface="Arial" panose="020B0604020202020204" pitchFamily="34" charset="0"/>
              </a:rPr>
              <a:t>3</a:t>
            </a:r>
            <a:r>
              <a:rPr lang="en-US" altLang="zh-CN" smtClean="0">
                <a:latin typeface="Arial" panose="020B0604020202020204" pitchFamily="34" charset="0"/>
              </a:rPr>
              <a:t>)</a:t>
            </a:r>
            <a:r>
              <a:rPr lang="en-US" altLang="zh-CN" baseline="30000" smtClean="0">
                <a:latin typeface="Arial" panose="020B0604020202020204" pitchFamily="34" charset="0"/>
              </a:rPr>
              <a:t>12</a:t>
            </a:r>
            <a:r>
              <a:rPr lang="en-US" altLang="zh-CN" smtClean="0">
                <a:latin typeface="Arial" panose="020B0604020202020204" pitchFamily="34" charset="0"/>
              </a:rPr>
              <a:t> ~ +2.0x10</a:t>
            </a:r>
            <a:r>
              <a:rPr lang="en-US" altLang="zh-CN" baseline="30000" smtClean="0">
                <a:latin typeface="Arial" panose="020B0604020202020204" pitchFamily="34" charset="0"/>
              </a:rPr>
              <a:t>38</a:t>
            </a:r>
            <a:r>
              <a:rPr lang="en-US" altLang="zh-CN" smtClean="0">
                <a:latin typeface="Arial" panose="020B0604020202020204" pitchFamily="34" charset="0"/>
              </a:rPr>
              <a:t> </a:t>
            </a:r>
          </a:p>
          <a:p>
            <a:pPr marL="228600" indent="-228600">
              <a:buFontTx/>
              <a:buAutoNum type="arabicPeriod"/>
            </a:pPr>
            <a:r>
              <a:rPr lang="en-US" altLang="zh-CN" smtClean="0">
                <a:latin typeface="Arial" panose="020B0604020202020204" pitchFamily="34" charset="0"/>
              </a:rPr>
              <a:t>We should know why use biased exponent. Considering the addition operation for two scientific notation numbers, 3.12x10</a:t>
            </a:r>
            <a:r>
              <a:rPr lang="en-US" altLang="zh-CN" baseline="30000" smtClean="0">
                <a:latin typeface="Arial" panose="020B0604020202020204" pitchFamily="34" charset="0"/>
              </a:rPr>
              <a:t>3 </a:t>
            </a:r>
            <a:r>
              <a:rPr lang="en-US" altLang="zh-CN" smtClean="0">
                <a:latin typeface="Arial" panose="020B0604020202020204" pitchFamily="34" charset="0"/>
              </a:rPr>
              <a:t>4.28x10</a:t>
            </a:r>
            <a:r>
              <a:rPr lang="en-US" altLang="zh-CN" baseline="30000" smtClean="0">
                <a:latin typeface="Arial" panose="020B0604020202020204" pitchFamily="34" charset="0"/>
              </a:rPr>
              <a:t>-2</a:t>
            </a:r>
            <a:r>
              <a:rPr lang="en-US" altLang="zh-CN" smtClean="0">
                <a:latin typeface="Arial" panose="020B0604020202020204" pitchFamily="34" charset="0"/>
              </a:rPr>
              <a:t>, before adding the fractions, we must adjust the exponents to make them the same. We always convert the smaller one. Here 4.28x10</a:t>
            </a:r>
            <a:r>
              <a:rPr lang="en-US" altLang="zh-CN" baseline="30000" smtClean="0">
                <a:latin typeface="Arial" panose="020B0604020202020204" pitchFamily="34" charset="0"/>
              </a:rPr>
              <a:t>-2 </a:t>
            </a:r>
            <a:r>
              <a:rPr lang="en-US" altLang="zh-CN" smtClean="0">
                <a:latin typeface="Arial" panose="020B0604020202020204" pitchFamily="34" charset="0"/>
              </a:rPr>
              <a:t>should be convert to 0.0000428x10</a:t>
            </a:r>
            <a:r>
              <a:rPr lang="en-US" altLang="zh-CN" baseline="30000" smtClean="0">
                <a:latin typeface="Arial" panose="020B0604020202020204" pitchFamily="34" charset="0"/>
              </a:rPr>
              <a:t>3 </a:t>
            </a:r>
            <a:r>
              <a:rPr lang="en-US" altLang="zh-CN" smtClean="0">
                <a:latin typeface="Arial" panose="020B0604020202020204" pitchFamily="34" charset="0"/>
              </a:rPr>
              <a:t>. So we want to know which is larger and which is smaller. Inside the computer, we compare two numbers by seeing the digits from left to right. If we express the exponent using two’s complement form, the negative numbers will seem to be larger than positive numbers. For example(suppose N=4): –2=&gt;1110</a:t>
            </a:r>
            <a:r>
              <a:rPr lang="en-US" altLang="zh-CN" baseline="-25000" smtClean="0">
                <a:latin typeface="Arial" panose="020B0604020202020204" pitchFamily="34" charset="0"/>
              </a:rPr>
              <a:t>2</a:t>
            </a:r>
            <a:r>
              <a:rPr lang="en-US" altLang="zh-CN" smtClean="0">
                <a:latin typeface="Arial" panose="020B0604020202020204" pitchFamily="34" charset="0"/>
              </a:rPr>
              <a:t>, +3=&gt;0011</a:t>
            </a:r>
            <a:r>
              <a:rPr lang="en-US" altLang="zh-CN" baseline="-25000" smtClean="0">
                <a:latin typeface="Arial" panose="020B0604020202020204" pitchFamily="34" charset="0"/>
              </a:rPr>
              <a:t>2</a:t>
            </a:r>
            <a:r>
              <a:rPr lang="en-US" altLang="zh-CN" smtClean="0">
                <a:latin typeface="Arial" panose="020B0604020202020204" pitchFamily="34" charset="0"/>
              </a:rPr>
              <a:t>. If we use biased exponent which add certain excess(here say 8=1000</a:t>
            </a:r>
            <a:r>
              <a:rPr lang="en-US" altLang="zh-CN" baseline="-25000" smtClean="0">
                <a:latin typeface="Arial" panose="020B0604020202020204" pitchFamily="34" charset="0"/>
              </a:rPr>
              <a:t>2</a:t>
            </a:r>
            <a:r>
              <a:rPr lang="en-US" altLang="zh-CN" smtClean="0">
                <a:latin typeface="Arial" panose="020B0604020202020204" pitchFamily="34" charset="0"/>
              </a:rPr>
              <a:t>), we will have:  –2=&gt;0110</a:t>
            </a:r>
            <a:r>
              <a:rPr lang="en-US" altLang="zh-CN" baseline="-25000" smtClean="0">
                <a:latin typeface="Arial" panose="020B0604020202020204" pitchFamily="34" charset="0"/>
              </a:rPr>
              <a:t>2</a:t>
            </a:r>
            <a:r>
              <a:rPr lang="en-US" altLang="zh-CN" smtClean="0">
                <a:latin typeface="Arial" panose="020B0604020202020204" pitchFamily="34" charset="0"/>
              </a:rPr>
              <a:t>, +3=&gt;1011</a:t>
            </a:r>
            <a:r>
              <a:rPr lang="en-US" altLang="zh-CN" baseline="-25000" smtClean="0">
                <a:latin typeface="Arial" panose="020B0604020202020204" pitchFamily="34" charset="0"/>
              </a:rPr>
              <a:t>2</a:t>
            </a:r>
            <a:r>
              <a:rPr lang="en-US" altLang="zh-CN" smtClean="0">
                <a:latin typeface="Arial" panose="020B0604020202020204" pitchFamily="34" charset="0"/>
              </a:rPr>
              <a:t> It is obvious that 1011 is larger than 0110. Generally, we always choose 2</a:t>
            </a:r>
            <a:r>
              <a:rPr lang="en-US" altLang="zh-CN" baseline="30000" smtClean="0">
                <a:latin typeface="Arial" panose="020B0604020202020204" pitchFamily="34" charset="0"/>
              </a:rPr>
              <a:t>N-1 </a:t>
            </a:r>
            <a:r>
              <a:rPr lang="en-US" altLang="zh-CN" smtClean="0">
                <a:latin typeface="Arial" panose="020B0604020202020204" pitchFamily="34" charset="0"/>
              </a:rPr>
              <a:t>as the excess(or bias)  for N bits number. Before IEEE 754 standard, Almost all the computer did in this way. IEEE 754 chose 2</a:t>
            </a:r>
            <a:r>
              <a:rPr lang="en-US" altLang="zh-CN" baseline="30000" smtClean="0">
                <a:latin typeface="Arial" panose="020B0604020202020204" pitchFamily="34" charset="0"/>
              </a:rPr>
              <a:t>N-1</a:t>
            </a:r>
            <a:r>
              <a:rPr lang="en-US" altLang="zh-CN" smtClean="0">
                <a:latin typeface="Arial" panose="020B0604020202020204" pitchFamily="34" charset="0"/>
              </a:rPr>
              <a:t> –1, it’s a clever selection, because it can enlarge the range of the expressible value.  Say N=4, if we choose 1000 as bias, the largest number is +7 (=&gt;1111</a:t>
            </a:r>
            <a:r>
              <a:rPr lang="en-US" altLang="zh-CN" baseline="-25000" smtClean="0">
                <a:latin typeface="Arial" panose="020B0604020202020204" pitchFamily="34" charset="0"/>
              </a:rPr>
              <a:t>2</a:t>
            </a:r>
            <a:r>
              <a:rPr lang="en-US" altLang="zh-CN" smtClean="0">
                <a:latin typeface="Arial" panose="020B0604020202020204" pitchFamily="34" charset="0"/>
              </a:rPr>
              <a:t>), if we choose 0111 as bias, the largest number can be +8 (=&gt;1111</a:t>
            </a:r>
            <a:r>
              <a:rPr lang="en-US" altLang="zh-CN" baseline="-25000" smtClean="0">
                <a:latin typeface="Arial" panose="020B0604020202020204" pitchFamily="34" charset="0"/>
              </a:rPr>
              <a:t>2</a:t>
            </a:r>
            <a:r>
              <a:rPr lang="en-US" altLang="zh-CN" smtClean="0">
                <a:latin typeface="Arial" panose="020B0604020202020204" pitchFamily="34" charset="0"/>
              </a:rPr>
              <a:t>)</a:t>
            </a:r>
          </a:p>
          <a:p>
            <a:pPr marL="228600" indent="-228600">
              <a:buFontTx/>
              <a:buAutoNum type="arabicPeriod"/>
            </a:pPr>
            <a:r>
              <a:rPr lang="en-US" altLang="zh-CN" smtClean="0">
                <a:latin typeface="Arial" panose="020B0604020202020204" pitchFamily="34" charset="0"/>
              </a:rPr>
              <a:t>For the first case, we convert i from int to float and then to int. If i is a very large integer, it will lose some lower significant digits when converting to float (because 31&gt;24). So it will be not true. How about Double?  (it’s OK, because 31&lt;53). For the second case, we convert f from float to int and then to float. If f is a very small number (&lt;1), it will have no integer representation when converting to int. So it will be not always true. How about Double? The situation is the same, so it’s also not always true.</a:t>
            </a:r>
          </a:p>
          <a:p>
            <a:pPr marL="228600" indent="-228600">
              <a:buFontTx/>
              <a:buAutoNum type="arabicPeriod"/>
            </a:pPr>
            <a:r>
              <a:rPr lang="en-US" altLang="zh-CN" smtClean="0">
                <a:latin typeface="Arial" panose="020B0604020202020204" pitchFamily="34" charset="0"/>
              </a:rPr>
              <a:t>When we add a very small number to a very large number, we will get the result which is exact the larger number. Because we should adjust the exponents to make them the same, so for very small exponent, the significand will be lost after moving the point to left and truncating the lower significant digits.   </a:t>
            </a:r>
          </a:p>
        </p:txBody>
      </p:sp>
    </p:spTree>
    <p:extLst>
      <p:ext uri="{BB962C8B-B14F-4D97-AF65-F5344CB8AC3E}">
        <p14:creationId xmlns:p14="http://schemas.microsoft.com/office/powerpoint/2010/main" val="1474823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1300"/>
              </a:spcBef>
            </a:pPr>
            <a:r>
              <a:rPr lang="zh-CN" altLang="en-US" smtClean="0">
                <a:latin typeface="Arial" panose="020B0604020202020204" pitchFamily="34" charset="0"/>
                <a:ea typeface="黑体" panose="02010609060101010101" pitchFamily="49" charset="-122"/>
              </a:rPr>
              <a:t>存在问题</a:t>
            </a:r>
            <a:endParaRPr lang="zh-CN" altLang="en-US" sz="1000" smtClean="0">
              <a:latin typeface="Arial" panose="020B0604020202020204" pitchFamily="34" charset="0"/>
            </a:endParaRPr>
          </a:p>
          <a:p>
            <a:pPr lvl="1" algn="just"/>
            <a:r>
              <a:rPr lang="zh-CN" altLang="en-US" smtClean="0">
                <a:latin typeface="Arial" panose="020B0604020202020204" pitchFamily="34" charset="0"/>
              </a:rPr>
              <a:t>学生缺乏将机器级数据表示和程序设计及程序调试工作相互关联的意识。许多学生也许对机器级数据表示的基本原理和概念很了解，但在程序设计和调试工作中，往往不会运用所学知识解决实际问题，不会把高级语言中的类型定义、数值范围、数据类型转换等问题和本课程所学的知识联系起来，因而，所学知识没有起到真正的作用。</a:t>
            </a:r>
          </a:p>
          <a:p>
            <a:pPr>
              <a:spcBef>
                <a:spcPts val="1300"/>
              </a:spcBef>
            </a:pPr>
            <a:r>
              <a:rPr lang="zh-CN" altLang="en-US" smtClean="0">
                <a:latin typeface="Arial" panose="020B0604020202020204" pitchFamily="34" charset="0"/>
                <a:ea typeface="黑体" panose="02010609060101010101" pitchFamily="49" charset="-122"/>
              </a:rPr>
              <a:t>解决方法</a:t>
            </a:r>
          </a:p>
          <a:p>
            <a:pPr lvl="1" algn="just"/>
            <a:r>
              <a:rPr lang="zh-CN" altLang="en-US" smtClean="0">
                <a:latin typeface="Arial" panose="020B0604020202020204" pitchFamily="34" charset="0"/>
              </a:rPr>
              <a:t>为了增强学生对机器级数据表示的认识，可以让学生亲自编写相关的程序，通过程序的执行结果来理解本章所学的知识。</a:t>
            </a:r>
          </a:p>
          <a:p>
            <a:pPr lvl="1" algn="just"/>
            <a:r>
              <a:rPr lang="zh-CN" altLang="en-US" smtClean="0">
                <a:latin typeface="Arial" panose="020B0604020202020204" pitchFamily="34" charset="0"/>
              </a:rPr>
              <a:t>例如：确定</a:t>
            </a:r>
            <a:r>
              <a:rPr lang="en-US" altLang="zh-CN" smtClean="0">
                <a:latin typeface="Arial" panose="020B0604020202020204" pitchFamily="34" charset="0"/>
              </a:rPr>
              <a:t>float</a:t>
            </a:r>
            <a:r>
              <a:rPr lang="zh-CN" altLang="en-US" smtClean="0">
                <a:latin typeface="Arial" panose="020B0604020202020204" pitchFamily="34" charset="0"/>
              </a:rPr>
              <a:t>型变量和</a:t>
            </a:r>
            <a:r>
              <a:rPr lang="en-US" altLang="zh-CN" smtClean="0">
                <a:latin typeface="Arial" panose="020B0604020202020204" pitchFamily="34" charset="0"/>
              </a:rPr>
              <a:t>double</a:t>
            </a:r>
            <a:r>
              <a:rPr lang="zh-CN" altLang="en-US" smtClean="0">
                <a:latin typeface="Arial" panose="020B0604020202020204" pitchFamily="34" charset="0"/>
              </a:rPr>
              <a:t>型变量的精度；检查一些特殊表达式的运行结果，如一个非零整数除以</a:t>
            </a:r>
            <a:r>
              <a:rPr lang="en-US" altLang="zh-CN" smtClean="0">
                <a:latin typeface="Arial" panose="020B0604020202020204" pitchFamily="34" charset="0"/>
              </a:rPr>
              <a:t>0</a:t>
            </a:r>
            <a:r>
              <a:rPr lang="zh-CN" altLang="en-US" smtClean="0">
                <a:latin typeface="Arial" panose="020B0604020202020204" pitchFamily="34" charset="0"/>
              </a:rPr>
              <a:t>、一个非零实数除以</a:t>
            </a:r>
            <a:r>
              <a:rPr lang="en-US" altLang="zh-CN" smtClean="0">
                <a:latin typeface="Arial" panose="020B0604020202020204" pitchFamily="34" charset="0"/>
              </a:rPr>
              <a:t>0</a:t>
            </a:r>
            <a:r>
              <a:rPr lang="zh-CN" altLang="en-US" smtClean="0">
                <a:latin typeface="Arial" panose="020B0604020202020204" pitchFamily="34" charset="0"/>
              </a:rPr>
              <a:t>、</a:t>
            </a:r>
            <a:r>
              <a:rPr lang="en-US" altLang="zh-CN" smtClean="0">
                <a:latin typeface="Arial" panose="020B0604020202020204" pitchFamily="34" charset="0"/>
              </a:rPr>
              <a:t>0</a:t>
            </a:r>
            <a:r>
              <a:rPr lang="zh-CN" altLang="en-US" smtClean="0">
                <a:latin typeface="Arial" panose="020B0604020202020204" pitchFamily="34" charset="0"/>
              </a:rPr>
              <a:t>除以</a:t>
            </a:r>
            <a:r>
              <a:rPr lang="en-US" altLang="zh-CN" smtClean="0">
                <a:latin typeface="Arial" panose="020B0604020202020204" pitchFamily="34" charset="0"/>
              </a:rPr>
              <a:t>0</a:t>
            </a:r>
            <a:r>
              <a:rPr lang="zh-CN" altLang="en-US" smtClean="0">
                <a:latin typeface="Arial" panose="020B0604020202020204" pitchFamily="34" charset="0"/>
              </a:rPr>
              <a:t>、负数开平方等等；</a:t>
            </a:r>
            <a:r>
              <a:rPr lang="en-US" altLang="zh-CN" smtClean="0">
                <a:latin typeface="Arial" panose="020B0604020202020204" pitchFamily="34" charset="0"/>
              </a:rPr>
              <a:t>(3) </a:t>
            </a:r>
            <a:r>
              <a:rPr lang="zh-CN" altLang="en-US" smtClean="0">
                <a:latin typeface="Arial" panose="020B0604020202020204" pitchFamily="34" charset="0"/>
              </a:rPr>
              <a:t>编程检查机器是大端还是小端方式，数据是对齐存放还是不对齐存放。</a:t>
            </a:r>
          </a:p>
          <a:p>
            <a:endParaRPr lang="zh-CN" altLang="en-US" smtClean="0">
              <a:latin typeface="Arial" panose="020B0604020202020204" pitchFamily="34" charset="0"/>
            </a:endParaRPr>
          </a:p>
        </p:txBody>
      </p:sp>
    </p:spTree>
    <p:extLst>
      <p:ext uri="{BB962C8B-B14F-4D97-AF65-F5344CB8AC3E}">
        <p14:creationId xmlns:p14="http://schemas.microsoft.com/office/powerpoint/2010/main" val="394105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xfrm>
            <a:off x="908685" y="4717415"/>
            <a:ext cx="4997768" cy="446913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748" tIns="43104" rIns="87748" bIns="43104"/>
          <a:lstStyle/>
          <a:p>
            <a:r>
              <a:rPr lang="en-US" altLang="zh-CN" smtClean="0">
                <a:latin typeface="Arial" pitchFamily="34" charset="0"/>
              </a:rPr>
              <a:t>we can use the following format to represent any expressible binary number.Here,for normalized format, the leading digit before binary point is always 1. we can also assume that the base is always 2. So we only need to store sign, x’s and exponent in computers. </a:t>
            </a:r>
          </a:p>
          <a:p>
            <a:r>
              <a:rPr lang="en-US" altLang="zh-CN" smtClean="0">
                <a:latin typeface="Arial" pitchFamily="34" charset="0"/>
              </a:rPr>
              <a:t>Therefore, a floating point number has three fields, that is S for storing sign, ……, Here xxxxx is called significand. The base can be 2/ 4/ 8/ 16 , which is implicit and need not to be stored since it is the same for all numbers.  </a:t>
            </a:r>
          </a:p>
          <a:p>
            <a:endParaRPr lang="en-US" altLang="zh-CN" smtClean="0">
              <a:latin typeface="Arial" pitchFamily="34" charset="0"/>
            </a:endParaRPr>
          </a:p>
          <a:p>
            <a:r>
              <a:rPr lang="en-US" altLang="zh-CN" smtClean="0">
                <a:latin typeface="Arial" pitchFamily="34" charset="0"/>
              </a:rPr>
              <a:t>Until about 1980, each manufacturer had its own floating-point format. They are all different. How many bits were used for exponent, how many for significand, and which of 2/ 4/ 8/ 16 was used for base, all of these were decided by manufactures. It led to many problems.We can not exchange floating-point data among different computers. Sometimes we may get different results for the same calculation. It is necessary to have one standard of FP representation. This is IEEE 754 Standard.</a:t>
            </a:r>
          </a:p>
          <a:p>
            <a:r>
              <a:rPr lang="en-US" altLang="zh-CN" smtClean="0">
                <a:latin typeface="Arial" pitchFamily="34" charset="0"/>
              </a:rPr>
              <a:t>Any question before move on to IEEE 754 Standard?</a:t>
            </a:r>
          </a:p>
          <a:p>
            <a:endParaRPr lang="zh-CN" altLang="en-US" smtClean="0">
              <a:latin typeface="Arial" pitchFamily="34" charset="0"/>
            </a:endParaRPr>
          </a:p>
          <a:p>
            <a:endParaRPr lang="zh-CN" altLang="en-US" smtClean="0">
              <a:latin typeface="Arial" pitchFamily="34" charset="0"/>
            </a:endParaRPr>
          </a:p>
          <a:p>
            <a:endParaRPr lang="zh-CN"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0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D77D26-2A2E-46CE-BA82-4ACDD576B167}"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968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54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A520F6-46F9-4A1E-A64E-5B211C1F489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2930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en-US" altLang="zh-CN" smtClean="0">
                <a:latin typeface="Arial" panose="020B0604020202020204" pitchFamily="34" charset="0"/>
              </a:rPr>
              <a:t>Besides detecting overflow, our ALU also needs to indicate if the result is zero.</a:t>
            </a:r>
          </a:p>
          <a:p>
            <a:r>
              <a:rPr lang="en-US" altLang="zh-CN" smtClean="0">
                <a:latin typeface="Arial" panose="020B0604020202020204" pitchFamily="34" charset="0"/>
              </a:rPr>
              <a:t>This is easy to do.  All we need is a BIG NOR gate.</a:t>
            </a:r>
          </a:p>
          <a:p>
            <a:r>
              <a:rPr lang="en-US" altLang="zh-CN" smtClean="0">
                <a:latin typeface="Arial" panose="020B0604020202020204" pitchFamily="34" charset="0"/>
              </a:rPr>
              <a:t>Then if any of the Result bit is not zero, then the output of the NOR gate will be low.</a:t>
            </a:r>
          </a:p>
          <a:p>
            <a:r>
              <a:rPr lang="en-US" altLang="zh-CN" smtClean="0">
                <a:latin typeface="Arial" panose="020B0604020202020204" pitchFamily="34" charset="0"/>
              </a:rPr>
              <a:t>The only time the output of the NOR gate is high is when all the result bits are zeroes.</a:t>
            </a:r>
          </a:p>
          <a:p>
            <a:endParaRPr lang="en-US" altLang="zh-CN" smtClean="0">
              <a:latin typeface="Arial" panose="020B0604020202020204" pitchFamily="34" charset="0"/>
            </a:endParaRPr>
          </a:p>
          <a:p>
            <a:r>
              <a:rPr lang="en-US" altLang="zh-CN" smtClean="0">
                <a:latin typeface="Arial" panose="020B0604020202020204" pitchFamily="34" charset="0"/>
              </a:rPr>
              <a:t>+1 = 43 min. (Y:23)</a:t>
            </a:r>
          </a:p>
          <a:p>
            <a:endParaRPr lang="en-US" altLang="zh-CN" b="1" smtClean="0">
              <a:latin typeface="Arial" panose="020B0604020202020204" pitchFamily="34" charset="0"/>
            </a:endParaRPr>
          </a:p>
          <a:p>
            <a:r>
              <a:rPr lang="en-US" altLang="zh-CN" b="1" smtClean="0">
                <a:latin typeface="Arial" panose="020B0604020202020204" pitchFamily="34" charset="0"/>
              </a:rPr>
              <a:t>Supplement: </a:t>
            </a:r>
            <a:r>
              <a:rPr lang="en-US" altLang="zh-CN" smtClean="0">
                <a:latin typeface="Arial" panose="020B0604020202020204" pitchFamily="34" charset="0"/>
              </a:rPr>
              <a:t>why do we need to check if the result is zero? For instructions such as bne, beq, slt, …</a:t>
            </a:r>
          </a:p>
        </p:txBody>
      </p:sp>
      <p:sp>
        <p:nvSpPr>
          <p:cNvPr id="158723" name="Rectangle 3"/>
          <p:cNvSpPr>
            <a:spLocks noGrp="1" noRot="1" noChangeAspect="1" noChangeArrowheads="1" noTextEdit="1"/>
          </p:cNvSpPr>
          <p:nvPr>
            <p:ph type="sldImg"/>
          </p:nvPr>
        </p:nvSpPr>
        <p:spPr>
          <a:xfrm>
            <a:off x="1141413" y="574675"/>
            <a:ext cx="4589462" cy="3441700"/>
          </a:xfrm>
          <a:ln/>
        </p:spPr>
      </p:sp>
    </p:spTree>
    <p:extLst>
      <p:ext uri="{BB962C8B-B14F-4D97-AF65-F5344CB8AC3E}">
        <p14:creationId xmlns:p14="http://schemas.microsoft.com/office/powerpoint/2010/main" val="61075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en-US" altLang="zh-CN" smtClean="0">
                <a:latin typeface="Arial" panose="020B0604020202020204" pitchFamily="34" charset="0"/>
              </a:rPr>
              <a:t>Besides detecting overflow, our ALU also needs to indicate if the result is zero.</a:t>
            </a:r>
          </a:p>
          <a:p>
            <a:r>
              <a:rPr lang="en-US" altLang="zh-CN" smtClean="0">
                <a:latin typeface="Arial" panose="020B0604020202020204" pitchFamily="34" charset="0"/>
              </a:rPr>
              <a:t>This is easy to do.  All we need is a BIG NOR gate.</a:t>
            </a:r>
          </a:p>
          <a:p>
            <a:r>
              <a:rPr lang="en-US" altLang="zh-CN" smtClean="0">
                <a:latin typeface="Arial" panose="020B0604020202020204" pitchFamily="34" charset="0"/>
              </a:rPr>
              <a:t>Then if any of the Result bit is not zero, then the output of the NOR gate will be low.</a:t>
            </a:r>
          </a:p>
          <a:p>
            <a:r>
              <a:rPr lang="en-US" altLang="zh-CN" smtClean="0">
                <a:latin typeface="Arial" panose="020B0604020202020204" pitchFamily="34" charset="0"/>
              </a:rPr>
              <a:t>The only time the output of the NOR gate is high is when all the result bits are zeroes.</a:t>
            </a:r>
          </a:p>
          <a:p>
            <a:endParaRPr lang="en-US" altLang="zh-CN" smtClean="0">
              <a:latin typeface="Arial" panose="020B0604020202020204" pitchFamily="34" charset="0"/>
            </a:endParaRPr>
          </a:p>
          <a:p>
            <a:r>
              <a:rPr lang="en-US" altLang="zh-CN" smtClean="0">
                <a:latin typeface="Arial" panose="020B0604020202020204" pitchFamily="34" charset="0"/>
              </a:rPr>
              <a:t>+1 = 43 min. (Y:23)</a:t>
            </a:r>
          </a:p>
          <a:p>
            <a:endParaRPr lang="en-US" altLang="zh-CN" b="1" smtClean="0">
              <a:latin typeface="Arial" panose="020B0604020202020204" pitchFamily="34" charset="0"/>
            </a:endParaRPr>
          </a:p>
          <a:p>
            <a:r>
              <a:rPr lang="en-US" altLang="zh-CN" b="1" smtClean="0">
                <a:latin typeface="Arial" panose="020B0604020202020204" pitchFamily="34" charset="0"/>
              </a:rPr>
              <a:t>Supplement: </a:t>
            </a:r>
            <a:r>
              <a:rPr lang="en-US" altLang="zh-CN" smtClean="0">
                <a:latin typeface="Arial" panose="020B0604020202020204" pitchFamily="34" charset="0"/>
              </a:rPr>
              <a:t>why do we need to check if the result is zero? For instructions such as bne, beq, slt, …</a:t>
            </a:r>
          </a:p>
        </p:txBody>
      </p:sp>
      <p:sp>
        <p:nvSpPr>
          <p:cNvPr id="161795" name="Rectangle 3"/>
          <p:cNvSpPr>
            <a:spLocks noGrp="1" noRot="1" noChangeAspect="1" noChangeArrowheads="1" noTextEdit="1"/>
          </p:cNvSpPr>
          <p:nvPr>
            <p:ph type="sldImg"/>
          </p:nvPr>
        </p:nvSpPr>
        <p:spPr>
          <a:xfrm>
            <a:off x="1141413" y="574675"/>
            <a:ext cx="4589462" cy="3441700"/>
          </a:xfrm>
          <a:ln/>
        </p:spPr>
      </p:sp>
    </p:spTree>
    <p:extLst>
      <p:ext uri="{BB962C8B-B14F-4D97-AF65-F5344CB8AC3E}">
        <p14:creationId xmlns:p14="http://schemas.microsoft.com/office/powerpoint/2010/main" val="184441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body" idx="1"/>
          </p:nvPr>
        </p:nvSpPr>
        <p:spPr>
          <a:xfrm>
            <a:off x="515938" y="4343400"/>
            <a:ext cx="5910262"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48" tIns="44234" rIns="90048" bIns="44234"/>
          <a:lstStyle/>
          <a:p>
            <a:r>
              <a:rPr lang="en-US" altLang="zh-CN" smtClean="0">
                <a:latin typeface="Arial" panose="020B0604020202020204" pitchFamily="34" charset="0"/>
              </a:rPr>
              <a:t>Besides detecting overflow, our ALU also needs to indicate if the result is zero.</a:t>
            </a:r>
          </a:p>
          <a:p>
            <a:r>
              <a:rPr lang="en-US" altLang="zh-CN" smtClean="0">
                <a:latin typeface="Arial" panose="020B0604020202020204" pitchFamily="34" charset="0"/>
              </a:rPr>
              <a:t>This is easy to do.  All we need is a BIG NOR gate.</a:t>
            </a:r>
          </a:p>
          <a:p>
            <a:r>
              <a:rPr lang="en-US" altLang="zh-CN" smtClean="0">
                <a:latin typeface="Arial" panose="020B0604020202020204" pitchFamily="34" charset="0"/>
              </a:rPr>
              <a:t>Then if any of the Result bit is not zero, then the output of the NOR gate will be low.</a:t>
            </a:r>
          </a:p>
          <a:p>
            <a:r>
              <a:rPr lang="en-US" altLang="zh-CN" smtClean="0">
                <a:latin typeface="Arial" panose="020B0604020202020204" pitchFamily="34" charset="0"/>
              </a:rPr>
              <a:t>The only time the output of the NOR gate is high is when all the result bits are zeroes.</a:t>
            </a:r>
          </a:p>
          <a:p>
            <a:endParaRPr lang="en-US" altLang="zh-CN" smtClean="0">
              <a:latin typeface="Arial" panose="020B0604020202020204" pitchFamily="34" charset="0"/>
            </a:endParaRPr>
          </a:p>
          <a:p>
            <a:r>
              <a:rPr lang="en-US" altLang="zh-CN" smtClean="0">
                <a:latin typeface="Arial" panose="020B0604020202020204" pitchFamily="34" charset="0"/>
              </a:rPr>
              <a:t>+1 = 43 min. (Y:23)</a:t>
            </a:r>
          </a:p>
          <a:p>
            <a:endParaRPr lang="en-US" altLang="zh-CN" b="1" smtClean="0">
              <a:latin typeface="Arial" panose="020B0604020202020204" pitchFamily="34" charset="0"/>
            </a:endParaRPr>
          </a:p>
          <a:p>
            <a:r>
              <a:rPr lang="en-US" altLang="zh-CN" b="1" smtClean="0">
                <a:latin typeface="Arial" panose="020B0604020202020204" pitchFamily="34" charset="0"/>
              </a:rPr>
              <a:t>Supplement: </a:t>
            </a:r>
            <a:r>
              <a:rPr lang="en-US" altLang="zh-CN" smtClean="0">
                <a:latin typeface="Arial" panose="020B0604020202020204" pitchFamily="34" charset="0"/>
              </a:rPr>
              <a:t>why do we need to check if the result is zero? For instructions such as bne, beq, slt, …</a:t>
            </a:r>
          </a:p>
        </p:txBody>
      </p:sp>
      <p:sp>
        <p:nvSpPr>
          <p:cNvPr id="163843" name="Rectangle 3"/>
          <p:cNvSpPr>
            <a:spLocks noGrp="1" noRot="1" noChangeAspect="1" noChangeArrowheads="1" noTextEdit="1"/>
          </p:cNvSpPr>
          <p:nvPr>
            <p:ph type="sldImg"/>
          </p:nvPr>
        </p:nvSpPr>
        <p:spPr>
          <a:xfrm>
            <a:off x="1141413" y="574675"/>
            <a:ext cx="4589462" cy="3441700"/>
          </a:xfrm>
          <a:ln/>
        </p:spPr>
      </p:sp>
    </p:spTree>
    <p:extLst>
      <p:ext uri="{BB962C8B-B14F-4D97-AF65-F5344CB8AC3E}">
        <p14:creationId xmlns:p14="http://schemas.microsoft.com/office/powerpoint/2010/main" val="3077661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314167-7932-4658-878D-44AB439B44B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408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2018/10/23</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574675" y="-99392"/>
            <a:ext cx="8001000" cy="1216025"/>
          </a:xfrm>
        </p:spPr>
        <p:txBody>
          <a:bodyPr/>
          <a:lstStyle/>
          <a:p>
            <a:r>
              <a:rPr lang="zh-CN" altLang="en-US" dirty="0" smtClean="0"/>
              <a:t>单击此处编辑母版标题样式</a:t>
            </a:r>
            <a:endParaRPr lang="zh-CN" altLang="en-US" dirty="0"/>
          </a:p>
        </p:txBody>
      </p:sp>
      <p:sp>
        <p:nvSpPr>
          <p:cNvPr id="3" name="图表占位符 2"/>
          <p:cNvSpPr>
            <a:spLocks noGrp="1"/>
          </p:cNvSpPr>
          <p:nvPr>
            <p:ph type="chart" idx="1"/>
          </p:nvPr>
        </p:nvSpPr>
        <p:spPr>
          <a:xfrm>
            <a:off x="539552" y="980728"/>
            <a:ext cx="8001000" cy="4267200"/>
          </a:xfrm>
        </p:spPr>
        <p:txBody>
          <a:bodyPr/>
          <a:lstStyle/>
          <a:p>
            <a:pPr lvl="0"/>
            <a:endParaRPr lang="zh-CN" altLang="en-US" noProof="0" smtClean="0"/>
          </a:p>
        </p:txBody>
      </p:sp>
    </p:spTree>
    <p:extLst>
      <p:ext uri="{BB962C8B-B14F-4D97-AF65-F5344CB8AC3E}">
        <p14:creationId xmlns:p14="http://schemas.microsoft.com/office/powerpoint/2010/main" val="4083517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574675" y="-91281"/>
            <a:ext cx="8001000" cy="1216025"/>
          </a:xfrm>
        </p:spPr>
        <p:txBody>
          <a:bodyPr/>
          <a:lstStyle/>
          <a:p>
            <a:r>
              <a:rPr lang="zh-CN" altLang="en-US" dirty="0" smtClean="0"/>
              <a:t>单击此处编辑母版标题样式</a:t>
            </a:r>
            <a:endParaRPr lang="zh-CN" altLang="en-US" dirty="0"/>
          </a:p>
        </p:txBody>
      </p:sp>
      <p:sp>
        <p:nvSpPr>
          <p:cNvPr id="3" name="内容占位符 2"/>
          <p:cNvSpPr>
            <a:spLocks noGrp="1"/>
          </p:cNvSpPr>
          <p:nvPr>
            <p:ph sz="quarter" idx="1"/>
          </p:nvPr>
        </p:nvSpPr>
        <p:spPr>
          <a:xfrm>
            <a:off x="566738" y="1752600"/>
            <a:ext cx="3924300" cy="20574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3438" y="17526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667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3438" y="3962400"/>
            <a:ext cx="39243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dt" sz="half" idx="10"/>
          </p:nvPr>
        </p:nvSpPr>
        <p:spPr>
          <a:xfrm>
            <a:off x="3429000" y="6248400"/>
            <a:ext cx="19812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0772ED5-51B8-441A-B883-A1BFC3D9338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6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3C3AA08-D131-4906-A04C-625AF48F9A0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83786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B2F55A99-3DC2-4037-9D6B-5B22A1C19A3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96875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2018/10/23</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0B5297E1-C30C-430E-A169-ACF7C58CBEA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667250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DD8CACC5-0057-45B1-900E-3866954A531C}"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9039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6127E55C-F040-4D32-AEA8-89C0122B77D8}"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02648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D84EA1D9-AC07-478C-AF08-AF87E2EFB41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655368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B6B21BBE-E341-4957-A33E-8ED2A852BA9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0458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D043C566-B254-4973-8FEA-1B6857BA161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737369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EEA6CF4-4E1F-4AFB-AA41-FD2F05F321C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6538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1FF488C2-106C-4FF9-A445-E2590CFA2DC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935626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73126F8-099E-4B8A-9740-6883FD7933E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285967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2E9166-18F3-4EB6-A3EF-384C9B512247}"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4569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2018/10/23</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9D1055-E0D5-4766-B36D-FD7B63F3008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096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579D72F-C66E-4FCD-8F3E-40B78E3F3476}"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0039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7D720C-1754-4D27-B42E-ECF059D91BC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82727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FB84FB-05C9-4178-832C-408D46F2E02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3075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9A4591-5707-45EE-9770-7A20D72E65F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960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82DEF7-1E76-49EE-994A-AD183AB41C5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2912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90DF81-E5F7-4409-BFEE-4A2D598DD1C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1689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0D5C82-3871-40D3-9809-EF3F6307635B}"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3117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510D00-1474-45E9-A75D-03C938C0616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10053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73126F8-099E-4B8A-9740-6883FD7933E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5795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2018/10/23</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2E9166-18F3-4EB6-A3EF-384C9B512247}"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526078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9D1055-E0D5-4766-B36D-FD7B63F3008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837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579D72F-C66E-4FCD-8F3E-40B78E3F3476}"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40275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7D720C-1754-4D27-B42E-ECF059D91BC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3308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FB84FB-05C9-4178-832C-408D46F2E02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8973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9A4591-5707-45EE-9770-7A20D72E65F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5368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82DEF7-1E76-49EE-994A-AD183AB41C5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43476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90DF81-E5F7-4409-BFEE-4A2D598DD1C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5213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0D5C82-3871-40D3-9809-EF3F6307635B}"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68915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510D00-1474-45E9-A75D-03C938C0616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6959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2018/10/23</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73126F8-099E-4B8A-9740-6883FD7933E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5979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2pPr>
              <a:defRPr sz="2400"/>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02E9166-18F3-4EB6-A3EF-384C9B512247}"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5070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9D1055-E0D5-4766-B36D-FD7B63F3008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0011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579D72F-C66E-4FCD-8F3E-40B78E3F3476}"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638533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17D720C-1754-4D27-B42E-ECF059D91BC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6471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FB84FB-05C9-4178-832C-408D46F2E025}"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60609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49A4591-5707-45EE-9770-7A20D72E65F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747497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482DEF7-1E76-49EE-994A-AD183AB41C5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044665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190DF81-E5F7-4409-BFEE-4A2D598DD1CC}"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2012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10D5C82-3871-40D3-9809-EF3F6307635B}"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9249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2018/10/23</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3510D00-1474-45E9-A75D-03C938C0616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966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2018/10/23</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2018/10/23</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7668344" y="6237312"/>
            <a:ext cx="1015008" cy="476250"/>
          </a:xfr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2018/10/23</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60" r:id="rId3"/>
    <p:sldLayoutId id="2147483661" r:id="rId4"/>
    <p:sldLayoutId id="2147483662" r:id="rId5"/>
    <p:sldLayoutId id="2147483663" r:id="rId6"/>
    <p:sldLayoutId id="2147483664" r:id="rId7"/>
    <p:sldLayoutId id="2147483665"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052"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smtClean="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smtClean="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smtClean="0"/>
              <a:t>第三级</a:t>
            </a:r>
          </a:p>
          <a:p>
            <a:pPr lvl="3"/>
            <a:r>
              <a:rPr lang="zh-CN" altLang="en-US" dirty="0" smtClean="0"/>
              <a:t>第四级</a:t>
            </a:r>
          </a:p>
          <a:p>
            <a:pPr lvl="4"/>
            <a:r>
              <a:rPr lang="zh-CN" altLang="en-US" dirty="0"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8344" y="6237312"/>
            <a:ext cx="1015008" cy="476250"/>
          </a:xfrm>
          <a:prstGeom prst="rect">
            <a:avLst/>
          </a:prstGeom>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a:t>
            </a:fld>
            <a:r>
              <a:rPr lang="en-US" altLang="zh-CN" sz="1400" dirty="0" smtClean="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702" r:id="rId1"/>
    <p:sldLayoutId id="2147483667" r:id="rId2"/>
    <p:sldLayoutId id="2147483669" r:id="rId3"/>
    <p:sldLayoutId id="2147483671" r:id="rId4"/>
    <p:sldLayoutId id="2147483672" r:id="rId5"/>
    <p:sldLayoutId id="2147483677" r:id="rId6"/>
    <p:sldLayoutId id="2147483706" r:id="rId7"/>
    <p:sldLayoutId id="2147483714" r:id="rId8"/>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lgn="l">
              <a:defRPr/>
            </a:pPr>
            <a:endParaRPr lang="en-US" altLang="zh-CN" i="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i="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168CF0FB-D63C-413D-ADF5-5009E8B808C7}" type="slidenum">
              <a:rPr lang="en-US" altLang="zh-CN" i="0" smtClean="0">
                <a:solidFill>
                  <a:srgbClr val="000000"/>
                </a:solidFill>
                <a:ea typeface="宋体" pitchFamily="2" charset="-122"/>
              </a:rPr>
              <a:pPr/>
              <a:t>‹#›</a:t>
            </a:fld>
            <a:endParaRPr lang="en-US" altLang="zh-CN" i="0" smtClean="0">
              <a:solidFill>
                <a:srgbClr val="000000"/>
              </a:solidFill>
              <a:ea typeface="宋体" pitchFamily="2" charset="-122"/>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Tree>
    <p:extLst>
      <p:ext uri="{BB962C8B-B14F-4D97-AF65-F5344CB8AC3E}">
        <p14:creationId xmlns:p14="http://schemas.microsoft.com/office/powerpoint/2010/main" val="411510642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iming>
    <p:tnLst>
      <p:par>
        <p:cTn id="1" dur="indefinite" restart="never" nodeType="tmRoot"/>
      </p:par>
    </p:tnLst>
  </p:timing>
  <p:txStyles>
    <p:titleStyle>
      <a:lvl1pPr algn="ctr" rtl="0" eaLnBrk="0" fontAlgn="base" hangingPunct="0">
        <a:spcBef>
          <a:spcPct val="0"/>
        </a:spcBef>
        <a:spcAft>
          <a:spcPct val="0"/>
        </a:spcAft>
        <a:defRPr sz="4000" b="1">
          <a:solidFill>
            <a:srgbClr val="CC3300"/>
          </a:solidFill>
          <a:latin typeface="+mj-lt"/>
          <a:ea typeface="黑体" panose="02010609060101010101"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2pPr>
      <a:lvl3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3pPr>
      <a:lvl4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4pPr>
      <a:lvl5pPr algn="ctr" rtl="0" eaLnBrk="0" fontAlgn="base" hangingPunct="0">
        <a:spcBef>
          <a:spcPct val="0"/>
        </a:spcBef>
        <a:spcAft>
          <a:spcPct val="0"/>
        </a:spcAft>
        <a:defRPr sz="4000" b="1">
          <a:solidFill>
            <a:srgbClr val="CC3300"/>
          </a:solidFill>
          <a:latin typeface="Arial" charset="0"/>
          <a:ea typeface="黑体" panose="02010609060101010101"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C183CCD-7852-4186-AE82-B3A5354EAE62}"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459587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C183CCD-7852-4186-AE82-B3A5354EAE62}"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32509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88913"/>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C183CCD-7852-4186-AE82-B3A5354EAE62}"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7230344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4000" b="1">
          <a:solidFill>
            <a:srgbClr val="CC3300"/>
          </a:solidFill>
          <a:latin typeface="+mj-lt"/>
          <a:ea typeface="黑体" pitchFamily="49" charset="-122"/>
          <a:cs typeface="+mj-cs"/>
        </a:defRPr>
      </a:lvl1pPr>
      <a:lvl2pPr algn="ctr" rtl="0" eaLnBrk="0" fontAlgn="base" hangingPunct="0">
        <a:spcBef>
          <a:spcPct val="0"/>
        </a:spcBef>
        <a:spcAft>
          <a:spcPct val="0"/>
        </a:spcAft>
        <a:defRPr sz="4000" b="1">
          <a:solidFill>
            <a:srgbClr val="CC3300"/>
          </a:solidFill>
          <a:latin typeface="Arial" charset="0"/>
          <a:ea typeface="黑体" pitchFamily="49" charset="-122"/>
        </a:defRPr>
      </a:lvl2pPr>
      <a:lvl3pPr algn="ctr" rtl="0" eaLnBrk="0" fontAlgn="base" hangingPunct="0">
        <a:spcBef>
          <a:spcPct val="0"/>
        </a:spcBef>
        <a:spcAft>
          <a:spcPct val="0"/>
        </a:spcAft>
        <a:defRPr sz="4000" b="1">
          <a:solidFill>
            <a:srgbClr val="CC3300"/>
          </a:solidFill>
          <a:latin typeface="Arial" charset="0"/>
          <a:ea typeface="黑体" pitchFamily="49" charset="-122"/>
        </a:defRPr>
      </a:lvl3pPr>
      <a:lvl4pPr algn="ctr" rtl="0" eaLnBrk="0" fontAlgn="base" hangingPunct="0">
        <a:spcBef>
          <a:spcPct val="0"/>
        </a:spcBef>
        <a:spcAft>
          <a:spcPct val="0"/>
        </a:spcAft>
        <a:defRPr sz="4000" b="1">
          <a:solidFill>
            <a:srgbClr val="CC3300"/>
          </a:solidFill>
          <a:latin typeface="Arial" charset="0"/>
          <a:ea typeface="黑体" pitchFamily="49" charset="-122"/>
        </a:defRPr>
      </a:lvl4pPr>
      <a:lvl5pPr algn="ctr" rtl="0" eaLnBrk="0" fontAlgn="base" hangingPunct="0">
        <a:spcBef>
          <a:spcPct val="0"/>
        </a:spcBef>
        <a:spcAft>
          <a:spcPct val="0"/>
        </a:spcAft>
        <a:defRPr sz="40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4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51.xml"/></Relationships>
</file>

<file path=ppt/slides/_rels/slide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6.xml"/><Relationship Id="rId4" Type="http://schemas.openxmlformats.org/officeDocument/2006/relationships/image" Target="../media/image32.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34.png"/></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6.xml"/><Relationship Id="rId4" Type="http://schemas.openxmlformats.org/officeDocument/2006/relationships/image" Target="../media/image36.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168.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notesSlide" Target="../notesSlides/notesSlide25.xml"/><Relationship Id="rId1" Type="http://schemas.openxmlformats.org/officeDocument/2006/relationships/slideLayout" Target="../slideLayouts/slideLayout51.xml"/><Relationship Id="rId4" Type="http://schemas.openxmlformats.org/officeDocument/2006/relationships/slide" Target="slide87.xml"/></Relationships>
</file>

<file path=ppt/slides/_rels/slide169.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1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3.xml.rels><?xml version="1.0" encoding="UTF-8" standalone="yes"?>
<Relationships xmlns="http://schemas.openxmlformats.org/package/2006/relationships"><Relationship Id="rId3" Type="http://schemas.openxmlformats.org/officeDocument/2006/relationships/hyperlink" Target="http://docs.huihoo.com/c/linux-c-programming/" TargetMode="External"/><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docs.huihoo.com/c/linux-c-programming/"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hyperlink" Target="&#34917;&#20805;&#36164;&#26009;/&#27721;&#23383;&#21306;&#20301;&#30721;&#34920;.xls"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unicodeconference.org/" TargetMode="Externa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zhihu.com/question/20650946"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ChangeArrowheads="1"/>
          </p:cNvSpPr>
          <p:nvPr/>
        </p:nvSpPr>
        <p:spPr bwMode="black">
          <a:xfrm>
            <a:off x="0" y="2636838"/>
            <a:ext cx="8172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1778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spcBef>
                <a:spcPct val="0"/>
              </a:spcBef>
              <a:buFontTx/>
              <a:buNone/>
            </a:pPr>
            <a:r>
              <a:rPr lang="en-US" altLang="zh-CN" sz="4000" b="1" i="0" dirty="0" smtClean="0">
                <a:solidFill>
                  <a:srgbClr val="FFFFFF"/>
                </a:solidFill>
                <a:latin typeface="Arial" panose="020B0604020202020204" pitchFamily="34" charset="0"/>
                <a:ea typeface="微软雅黑" panose="020B0503020204020204" pitchFamily="34" charset="-122"/>
              </a:rPr>
              <a:t>2.</a:t>
            </a:r>
            <a:r>
              <a:rPr lang="zh-CN" altLang="en-US" sz="4000" b="1" i="0" dirty="0" smtClean="0">
                <a:solidFill>
                  <a:srgbClr val="FFFFFF"/>
                </a:solidFill>
                <a:latin typeface="Arial" panose="020B0604020202020204" pitchFamily="34" charset="0"/>
                <a:ea typeface="微软雅黑" panose="020B0503020204020204" pitchFamily="34" charset="-122"/>
              </a:rPr>
              <a:t>数据的机器级表示与处理</a:t>
            </a:r>
            <a:endParaRPr lang="zh-CN" altLang="en-US" sz="4000" i="0" dirty="0" smtClean="0">
              <a:solidFill>
                <a:srgbClr val="FFFFFF"/>
              </a:solidFill>
              <a:latin typeface="Arial" panose="020B0604020202020204" pitchFamily="34" charset="0"/>
              <a:ea typeface="微软雅黑" panose="020B0503020204020204" pitchFamily="34" charset="-122"/>
            </a:endParaRPr>
          </a:p>
        </p:txBody>
      </p:sp>
      <p:sp>
        <p:nvSpPr>
          <p:cNvPr id="22531" name="Rectangle 10"/>
          <p:cNvSpPr>
            <a:spLocks noChangeArrowheads="1"/>
          </p:cNvSpPr>
          <p:nvPr/>
        </p:nvSpPr>
        <p:spPr bwMode="black">
          <a:xfrm>
            <a:off x="6319963" y="3717850"/>
            <a:ext cx="27686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1pPr>
            <a:lvl2pPr marL="742950" indent="-285750">
              <a:spcBef>
                <a:spcPct val="20000"/>
              </a:spcBef>
              <a:buFont typeface="Arial" panose="020B0604020202020204" pitchFamily="34" charset="0"/>
              <a:buChar char="–"/>
              <a:defRPr sz="2000">
                <a:solidFill>
                  <a:schemeClr val="tx1"/>
                </a:solidFill>
                <a:latin typeface="黑体" panose="02010609060101010101" pitchFamily="49" charset="-122"/>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黑体" panose="02010609060101010101" pitchFamily="49" charset="-122"/>
                <a:ea typeface="宋体" panose="02010600030101010101" pitchFamily="2" charset="-122"/>
              </a:defRPr>
            </a:lvl3pPr>
            <a:lvl4pPr marL="16002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4pPr>
            <a:lvl5pPr marL="2057400" indent="-228600">
              <a:spcBef>
                <a:spcPct val="20000"/>
              </a:spcBef>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黑体" panose="02010609060101010101" pitchFamily="49" charset="-122"/>
                <a:ea typeface="宋体" panose="02010600030101010101" pitchFamily="2" charset="-122"/>
              </a:defRPr>
            </a:lvl9pPr>
          </a:lstStyle>
          <a:p>
            <a:pPr algn="l">
              <a:lnSpc>
                <a:spcPct val="130000"/>
              </a:lnSpc>
              <a:spcBef>
                <a:spcPct val="0"/>
              </a:spcBef>
              <a:buFontTx/>
              <a:buNone/>
            </a:pPr>
            <a:r>
              <a:rPr lang="zh-CN" altLang="en-US" sz="2000" i="0" dirty="0" smtClean="0">
                <a:solidFill>
                  <a:srgbClr val="FFFFFF"/>
                </a:solidFill>
                <a:latin typeface="Arial" panose="020B0604020202020204" pitchFamily="34" charset="0"/>
                <a:ea typeface="微软雅黑" panose="020B0503020204020204" pitchFamily="34" charset="-122"/>
              </a:rPr>
              <a:t>孙鑫  </a:t>
            </a:r>
            <a:r>
              <a:rPr lang="en-US" altLang="zh-CN" sz="2000" i="0" dirty="0" smtClean="0">
                <a:solidFill>
                  <a:srgbClr val="FFFFFF"/>
                </a:solidFill>
                <a:latin typeface="Arial" panose="020B0604020202020204" pitchFamily="34" charset="0"/>
                <a:ea typeface="微软雅黑" panose="020B0503020204020204" pitchFamily="34" charset="-122"/>
              </a:rPr>
              <a:t>2018</a:t>
            </a:r>
            <a:r>
              <a:rPr lang="zh-CN" altLang="en-US" sz="2000" i="0" dirty="0" smtClean="0">
                <a:solidFill>
                  <a:srgbClr val="FFFFFF"/>
                </a:solidFill>
                <a:latin typeface="Arial" panose="020B0604020202020204" pitchFamily="34" charset="0"/>
                <a:ea typeface="微软雅黑" panose="020B0503020204020204" pitchFamily="34" charset="-122"/>
              </a:rPr>
              <a:t>秋季</a:t>
            </a:r>
            <a:r>
              <a:rPr lang="zh-CN" altLang="en-US" sz="2000" i="0" dirty="0" smtClean="0">
                <a:solidFill>
                  <a:srgbClr val="FFFFFF"/>
                </a:solidFill>
                <a:latin typeface="Arial" panose="020B0604020202020204" pitchFamily="34" charset="0"/>
                <a:ea typeface="微软雅黑" panose="020B0503020204020204" pitchFamily="34" charset="-122"/>
              </a:rPr>
              <a:t>学期  </a:t>
            </a:r>
          </a:p>
        </p:txBody>
      </p:sp>
      <p:pic>
        <p:nvPicPr>
          <p:cNvPr id="9" name="Picture 4" descr="j02333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347291">
            <a:off x="6353482" y="115802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152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不同</a:t>
            </a:r>
            <a:r>
              <a:rPr lang="zh-CN" altLang="zh-CN" dirty="0" smtClean="0">
                <a:solidFill>
                  <a:srgbClr val="FF0000"/>
                </a:solidFill>
              </a:rPr>
              <a:t>进</a:t>
            </a:r>
            <a:r>
              <a:rPr lang="zh-CN" altLang="zh-CN" dirty="0">
                <a:solidFill>
                  <a:srgbClr val="FF0000"/>
                </a:solidFill>
              </a:rPr>
              <a:t>制编码</a:t>
            </a:r>
            <a:r>
              <a:rPr lang="zh-CN" altLang="zh-CN" dirty="0" smtClean="0">
                <a:solidFill>
                  <a:srgbClr val="FF0000"/>
                </a:solidFill>
              </a:rPr>
              <a:t>特点</a:t>
            </a:r>
            <a:r>
              <a:rPr lang="en-US" altLang="zh-CN" dirty="0" smtClean="0">
                <a:solidFill>
                  <a:srgbClr val="FF0000"/>
                </a:solidFill>
              </a:rPr>
              <a:t>                       </a:t>
            </a:r>
            <a:r>
              <a:rPr lang="zh-CN" altLang="en-US" sz="2400" dirty="0" smtClean="0">
                <a:solidFill>
                  <a:srgbClr val="FF0000"/>
                </a:solidFill>
                <a:latin typeface="Arial"/>
                <a:ea typeface="宋体"/>
                <a:cs typeface="+mn-cs"/>
              </a:rPr>
              <a:t>二进制  </a:t>
            </a:r>
            <a:r>
              <a:rPr lang="en-US" altLang="zh-CN" sz="2400" dirty="0" smtClean="0">
                <a:solidFill>
                  <a:srgbClr val="FF0000"/>
                </a:solidFill>
                <a:latin typeface="Times New Roman" pitchFamily="18" charset="0"/>
                <a:ea typeface="宋体"/>
                <a:cs typeface="Times New Roman" pitchFamily="18" charset="0"/>
              </a:rPr>
              <a:t>vs. </a:t>
            </a:r>
            <a:r>
              <a:rPr lang="zh-CN" altLang="en-US" sz="2400" dirty="0" smtClean="0">
                <a:solidFill>
                  <a:srgbClr val="FF0000"/>
                </a:solidFill>
                <a:latin typeface="Times New Roman" pitchFamily="18" charset="0"/>
                <a:ea typeface="宋体"/>
                <a:cs typeface="Times New Roman" pitchFamily="18" charset="0"/>
              </a:rPr>
              <a:t>十进制</a:t>
            </a:r>
            <a:endParaRPr lang="zh-CN" altLang="en-US" dirty="0">
              <a:solidFill>
                <a:srgbClr val="FF0000"/>
              </a:solidFill>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dirty="0" smtClean="0">
                <a:latin typeface="Times New Roman" pitchFamily="18" charset="0"/>
                <a:cs typeface="Times New Roman" pitchFamily="18" charset="0"/>
              </a:rPr>
              <a:t>十进制</a:t>
            </a:r>
            <a:endParaRPr lang="en-US" altLang="zh-CN" dirty="0" smtClean="0">
              <a:latin typeface="Times New Roman" pitchFamily="18" charset="0"/>
              <a:cs typeface="Times New Roman" pitchFamily="18" charset="0"/>
            </a:endParaRPr>
          </a:p>
          <a:p>
            <a:pPr lvl="1"/>
            <a:r>
              <a:rPr lang="en-US" altLang="zh-CN" dirty="0" smtClean="0">
                <a:latin typeface="Times New Roman" pitchFamily="18" charset="0"/>
                <a:cs typeface="Times New Roman" pitchFamily="18" charset="0"/>
              </a:rPr>
              <a:t>0123456789</a:t>
            </a:r>
            <a:r>
              <a:rPr lang="zh-CN" altLang="en-US" dirty="0">
                <a:latin typeface="Times New Roman" pitchFamily="18" charset="0"/>
                <a:cs typeface="Times New Roman" pitchFamily="18" charset="0"/>
              </a:rPr>
              <a:t>共</a:t>
            </a:r>
            <a:r>
              <a:rPr lang="en-US" altLang="zh-CN" dirty="0">
                <a:latin typeface="Times New Roman" pitchFamily="18" charset="0"/>
                <a:cs typeface="Times New Roman" pitchFamily="18" charset="0"/>
              </a:rPr>
              <a:t>10</a:t>
            </a:r>
            <a:r>
              <a:rPr lang="zh-CN" altLang="en-US" dirty="0">
                <a:latin typeface="Times New Roman" pitchFamily="18" charset="0"/>
                <a:cs typeface="Times New Roman" pitchFamily="18" charset="0"/>
              </a:rPr>
              <a:t>种状态，状态</a:t>
            </a:r>
            <a:r>
              <a:rPr lang="zh-CN" altLang="en-US" dirty="0" smtClean="0">
                <a:latin typeface="Times New Roman" pitchFamily="18" charset="0"/>
                <a:cs typeface="Times New Roman" pitchFamily="18" charset="0"/>
              </a:rPr>
              <a:t>过多</a:t>
            </a:r>
            <a:endParaRPr lang="en-US" altLang="zh-CN" dirty="0" smtClean="0">
              <a:latin typeface="Times New Roman" pitchFamily="18" charset="0"/>
              <a:cs typeface="Times New Roman" pitchFamily="18" charset="0"/>
            </a:endParaRPr>
          </a:p>
          <a:p>
            <a:pPr lvl="1"/>
            <a:r>
              <a:rPr lang="zh-CN" altLang="en-US" dirty="0">
                <a:latin typeface="Times New Roman" pitchFamily="18" charset="0"/>
                <a:cs typeface="Times New Roman" pitchFamily="18" charset="0"/>
              </a:rPr>
              <a:t>运算组合状态过多</a:t>
            </a:r>
            <a:endParaRPr lang="zh-CN" altLang="en-US" sz="650" dirty="0">
              <a:latin typeface="Times New Roman" pitchFamily="18" charset="0"/>
              <a:cs typeface="Times New Roman" pitchFamily="18" charset="0"/>
            </a:endParaRPr>
          </a:p>
          <a:p>
            <a:pPr lvl="2"/>
            <a:r>
              <a:rPr lang="en-US" altLang="zh-CN" dirty="0" smtClean="0">
                <a:latin typeface="Times New Roman" pitchFamily="18" charset="0"/>
                <a:cs typeface="Times New Roman" pitchFamily="18" charset="0"/>
              </a:rPr>
              <a:t>10</a:t>
            </a:r>
            <a:r>
              <a:rPr lang="zh-CN" altLang="en-US" dirty="0">
                <a:latin typeface="Times New Roman" pitchFamily="18" charset="0"/>
                <a:cs typeface="Times New Roman" pitchFamily="18" charset="0"/>
              </a:rPr>
              <a:t>进制</a:t>
            </a:r>
            <a:r>
              <a:rPr lang="zh-CN" altLang="en-US" dirty="0" smtClean="0">
                <a:latin typeface="Times New Roman" pitchFamily="18" charset="0"/>
                <a:cs typeface="Times New Roman" pitchFamily="18" charset="0"/>
              </a:rPr>
              <a:t>加法组合数</a:t>
            </a:r>
            <a:r>
              <a:rPr lang="en-US" altLang="zh-CN" dirty="0" smtClean="0">
                <a:latin typeface="Times New Roman" pitchFamily="18" charset="0"/>
                <a:cs typeface="Times New Roman" pitchFamily="18" charset="0"/>
              </a:rPr>
              <a:t>=C</a:t>
            </a:r>
            <a:r>
              <a:rPr lang="en-US" altLang="zh-CN" baseline="-25000" dirty="0" smtClean="0">
                <a:latin typeface="Times New Roman" pitchFamily="18" charset="0"/>
                <a:cs typeface="Times New Roman" pitchFamily="18" charset="0"/>
              </a:rPr>
              <a:t>10</a:t>
            </a:r>
            <a:r>
              <a:rPr lang="en-US" altLang="zh-CN" baseline="30000" dirty="0" smtClean="0">
                <a:latin typeface="Times New Roman" pitchFamily="18" charset="0"/>
                <a:cs typeface="Times New Roman" pitchFamily="18" charset="0"/>
              </a:rPr>
              <a:t>2+</a:t>
            </a:r>
            <a:r>
              <a:rPr lang="en-US" altLang="zh-CN" dirty="0" smtClean="0">
                <a:latin typeface="Times New Roman" pitchFamily="18" charset="0"/>
                <a:cs typeface="Times New Roman" pitchFamily="18" charset="0"/>
              </a:rPr>
              <a:t>+10=10*9/2</a:t>
            </a:r>
            <a:r>
              <a:rPr lang="en-US" altLang="zh-CN" dirty="0">
                <a:latin typeface="Times New Roman" pitchFamily="18" charset="0"/>
                <a:cs typeface="Times New Roman" pitchFamily="18" charset="0"/>
              </a:rPr>
              <a:t>!+</a:t>
            </a:r>
            <a:r>
              <a:rPr lang="en-US" altLang="zh-CN" dirty="0" smtClean="0">
                <a:latin typeface="Times New Roman" pitchFamily="18" charset="0"/>
                <a:cs typeface="Times New Roman" pitchFamily="18" charset="0"/>
              </a:rPr>
              <a:t>10=</a:t>
            </a:r>
            <a:r>
              <a:rPr lang="en-US" altLang="zh-CN" dirty="0" smtClean="0">
                <a:solidFill>
                  <a:srgbClr val="0000FF"/>
                </a:solidFill>
                <a:latin typeface="Times New Roman" pitchFamily="18" charset="0"/>
                <a:cs typeface="Times New Roman" pitchFamily="18" charset="0"/>
              </a:rPr>
              <a:t>55</a:t>
            </a:r>
          </a:p>
          <a:p>
            <a:pPr lvl="2"/>
            <a:r>
              <a:rPr lang="en-US" altLang="zh-CN" dirty="0" smtClean="0">
                <a:latin typeface="Times New Roman" pitchFamily="18" charset="0"/>
                <a:cs typeface="Times New Roman" pitchFamily="18" charset="0"/>
              </a:rPr>
              <a:t>8</a:t>
            </a:r>
            <a:r>
              <a:rPr lang="zh-CN" altLang="en-US" dirty="0" smtClean="0">
                <a:latin typeface="Times New Roman" pitchFamily="18" charset="0"/>
                <a:cs typeface="Times New Roman" pitchFamily="18" charset="0"/>
              </a:rPr>
              <a:t>进制  </a:t>
            </a:r>
            <a:r>
              <a:rPr lang="en-US" altLang="zh-CN" dirty="0" smtClean="0">
                <a:solidFill>
                  <a:srgbClr val="0000FF"/>
                </a:solidFill>
                <a:latin typeface="Times New Roman" pitchFamily="18" charset="0"/>
                <a:cs typeface="Times New Roman" pitchFamily="18" charset="0"/>
              </a:rPr>
              <a:t>36</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种     </a:t>
            </a:r>
            <a:r>
              <a:rPr lang="en-US" altLang="zh-CN" dirty="0" smtClean="0">
                <a:latin typeface="Times New Roman" pitchFamily="18" charset="0"/>
                <a:cs typeface="Times New Roman" pitchFamily="18" charset="0"/>
              </a:rPr>
              <a:t>2</a:t>
            </a:r>
            <a:r>
              <a:rPr lang="zh-CN" altLang="en-US" dirty="0" smtClean="0">
                <a:latin typeface="Times New Roman" pitchFamily="18" charset="0"/>
                <a:cs typeface="Times New Roman" pitchFamily="18" charset="0"/>
              </a:rPr>
              <a:t>进制  </a:t>
            </a:r>
            <a:r>
              <a:rPr lang="en-US" altLang="zh-CN" dirty="0" smtClean="0">
                <a:solidFill>
                  <a:srgbClr val="0000FF"/>
                </a:solidFill>
                <a:latin typeface="Times New Roman" pitchFamily="18" charset="0"/>
                <a:cs typeface="Times New Roman" pitchFamily="18" charset="0"/>
              </a:rPr>
              <a:t>3</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种</a:t>
            </a:r>
            <a:endParaRPr lang="en-US" altLang="zh-CN" dirty="0" smtClean="0">
              <a:latin typeface="Times New Roman" pitchFamily="18" charset="0"/>
              <a:cs typeface="Times New Roman" pitchFamily="18" charset="0"/>
            </a:endParaRPr>
          </a:p>
          <a:p>
            <a:r>
              <a:rPr lang="zh-CN" altLang="en-US" dirty="0" smtClean="0">
                <a:solidFill>
                  <a:schemeClr val="accent2"/>
                </a:solidFill>
                <a:latin typeface="Times New Roman" pitchFamily="18" charset="0"/>
                <a:cs typeface="Times New Roman" pitchFamily="18" charset="0"/>
              </a:rPr>
              <a:t>二进制</a:t>
            </a:r>
            <a:endParaRPr lang="en-US" altLang="zh-CN" dirty="0" smtClean="0">
              <a:solidFill>
                <a:schemeClr val="accent2"/>
              </a:solidFill>
              <a:latin typeface="Times New Roman" pitchFamily="18" charset="0"/>
              <a:cs typeface="Times New Roman" pitchFamily="18" charset="0"/>
            </a:endParaRPr>
          </a:p>
          <a:p>
            <a:pPr lvl="1"/>
            <a:r>
              <a:rPr lang="zh-CN" altLang="en-US" dirty="0" smtClean="0">
                <a:latin typeface="Times New Roman" pitchFamily="18" charset="0"/>
                <a:cs typeface="Times New Roman" pitchFamily="18" charset="0"/>
              </a:rPr>
              <a:t>符号数最少，</a:t>
            </a:r>
            <a:r>
              <a:rPr lang="zh-CN" altLang="en-US" sz="2200" dirty="0" smtClean="0">
                <a:latin typeface="Times New Roman" pitchFamily="18" charset="0"/>
                <a:cs typeface="Times New Roman" pitchFamily="18" charset="0"/>
              </a:rPr>
              <a:t>“</a:t>
            </a:r>
            <a:r>
              <a:rPr lang="en-US" altLang="zh-CN" sz="2200" dirty="0" smtClean="0">
                <a:latin typeface="Times New Roman" pitchFamily="18" charset="0"/>
                <a:cs typeface="Times New Roman" pitchFamily="18" charset="0"/>
              </a:rPr>
              <a:t>0</a:t>
            </a:r>
            <a:r>
              <a:rPr lang="zh-CN" altLang="en-US" sz="2200" dirty="0">
                <a:latin typeface="Times New Roman" pitchFamily="18" charset="0"/>
                <a:cs typeface="Times New Roman" pitchFamily="18" charset="0"/>
              </a:rPr>
              <a:t>、</a:t>
            </a:r>
            <a:r>
              <a:rPr lang="en-US" altLang="zh-CN" sz="2200" dirty="0">
                <a:latin typeface="Times New Roman" pitchFamily="18" charset="0"/>
                <a:cs typeface="Times New Roman" pitchFamily="18" charset="0"/>
              </a:rPr>
              <a:t>1” </a:t>
            </a:r>
            <a:r>
              <a:rPr lang="zh-CN" altLang="en-US" sz="2200" dirty="0">
                <a:latin typeface="Times New Roman" pitchFamily="18" charset="0"/>
                <a:cs typeface="Times New Roman" pitchFamily="18" charset="0"/>
              </a:rPr>
              <a:t>物理上容易</a:t>
            </a:r>
            <a:r>
              <a:rPr lang="zh-CN" altLang="en-US" sz="2200" dirty="0" smtClean="0">
                <a:latin typeface="Times New Roman" pitchFamily="18" charset="0"/>
                <a:cs typeface="Times New Roman" pitchFamily="18" charset="0"/>
              </a:rPr>
              <a:t>实现，</a:t>
            </a:r>
            <a:endParaRPr lang="zh-CN" altLang="en-US" sz="2200" dirty="0">
              <a:latin typeface="Times New Roman" pitchFamily="18" charset="0"/>
              <a:cs typeface="Times New Roman" pitchFamily="18" charset="0"/>
            </a:endParaRPr>
          </a:p>
          <a:p>
            <a:pPr lvl="1" eaLnBrk="1" hangingPunct="1"/>
            <a:r>
              <a:rPr lang="zh-CN" altLang="en-US" sz="2200" dirty="0" smtClean="0">
                <a:latin typeface="Times New Roman" pitchFamily="18" charset="0"/>
                <a:cs typeface="Times New Roman" pitchFamily="18" charset="0"/>
              </a:rPr>
              <a:t>可以</a:t>
            </a:r>
            <a:r>
              <a:rPr lang="zh-CN" altLang="en-US" sz="2200" dirty="0">
                <a:latin typeface="Times New Roman" pitchFamily="18" charset="0"/>
                <a:cs typeface="Times New Roman" pitchFamily="18" charset="0"/>
              </a:rPr>
              <a:t>表示任何对象</a:t>
            </a:r>
            <a:r>
              <a:rPr lang="en-US" altLang="zh-CN" sz="2200" dirty="0">
                <a:latin typeface="Times New Roman" pitchFamily="18" charset="0"/>
                <a:cs typeface="Times New Roman" pitchFamily="18" charset="0"/>
                <a:sym typeface="Wingdings" panose="05000000000000000000" pitchFamily="2" charset="2"/>
              </a:rPr>
              <a:t>(</a:t>
            </a:r>
            <a:r>
              <a:rPr lang="zh-CN" altLang="en-US" sz="2200" dirty="0">
                <a:latin typeface="Times New Roman" pitchFamily="18" charset="0"/>
                <a:cs typeface="Times New Roman" pitchFamily="18" charset="0"/>
                <a:sym typeface="Wingdings" panose="05000000000000000000" pitchFamily="2" charset="2"/>
              </a:rPr>
              <a:t>字符，数值，逻辑值</a:t>
            </a:r>
            <a:r>
              <a:rPr lang="en-US" altLang="zh-CN" sz="2200" dirty="0">
                <a:latin typeface="Times New Roman" pitchFamily="18" charset="0"/>
                <a:cs typeface="Times New Roman" pitchFamily="18" charset="0"/>
                <a:sym typeface="Wingdings" panose="05000000000000000000" pitchFamily="2" charset="2"/>
              </a:rPr>
              <a:t>)</a:t>
            </a:r>
          </a:p>
          <a:p>
            <a:pPr lvl="1" eaLnBrk="1" hangingPunct="1"/>
            <a:r>
              <a:rPr lang="zh-CN" altLang="en-US" sz="2200" dirty="0" smtClean="0">
                <a:latin typeface="Times New Roman" pitchFamily="18" charset="0"/>
                <a:cs typeface="Times New Roman" pitchFamily="18" charset="0"/>
              </a:rPr>
              <a:t>运算</a:t>
            </a:r>
            <a:r>
              <a:rPr lang="zh-CN" altLang="en-US" sz="2200" dirty="0">
                <a:latin typeface="Times New Roman" pitchFamily="18" charset="0"/>
                <a:cs typeface="Times New Roman" pitchFamily="18" charset="0"/>
              </a:rPr>
              <a:t>规则简单</a:t>
            </a:r>
          </a:p>
          <a:p>
            <a:pPr lvl="2" eaLnBrk="1" hangingPunct="1"/>
            <a:r>
              <a:rPr lang="en-US" altLang="zh-CN" sz="2200" dirty="0">
                <a:latin typeface="Times New Roman" pitchFamily="18" charset="0"/>
                <a:cs typeface="Times New Roman" pitchFamily="18" charset="0"/>
              </a:rPr>
              <a:t>0+1=1+0=1 </a:t>
            </a:r>
            <a:r>
              <a:rPr lang="en-US" altLang="zh-CN" sz="2200" dirty="0" smtClean="0">
                <a:latin typeface="Times New Roman" pitchFamily="18" charset="0"/>
                <a:cs typeface="Times New Roman" pitchFamily="18" charset="0"/>
              </a:rPr>
              <a:t>  </a:t>
            </a:r>
            <a:r>
              <a:rPr lang="en-US" altLang="zh-CN" sz="2200" dirty="0">
                <a:latin typeface="Times New Roman" pitchFamily="18" charset="0"/>
                <a:cs typeface="Times New Roman" pitchFamily="18" charset="0"/>
              </a:rPr>
              <a:t>1+1=0 </a:t>
            </a:r>
            <a:r>
              <a:rPr lang="en-US" altLang="zh-CN" sz="2200" dirty="0" smtClean="0">
                <a:latin typeface="Times New Roman" pitchFamily="18" charset="0"/>
                <a:cs typeface="Times New Roman" pitchFamily="18" charset="0"/>
              </a:rPr>
              <a:t>    0+0=0</a:t>
            </a:r>
            <a:endParaRPr lang="en-US" altLang="zh-CN" sz="2200" dirty="0">
              <a:latin typeface="Times New Roman" pitchFamily="18" charset="0"/>
              <a:cs typeface="Times New Roman" pitchFamily="18" charset="0"/>
            </a:endParaRPr>
          </a:p>
          <a:p>
            <a:pPr lvl="2" eaLnBrk="1" hangingPunct="1"/>
            <a:r>
              <a:rPr lang="zh-CN" altLang="en-US" sz="2200" dirty="0">
                <a:latin typeface="Times New Roman" pitchFamily="18" charset="0"/>
                <a:cs typeface="Times New Roman" pitchFamily="18" charset="0"/>
              </a:rPr>
              <a:t>仅仅三种运算</a:t>
            </a:r>
            <a:r>
              <a:rPr lang="zh-CN" altLang="en-US" sz="2200" dirty="0" smtClean="0">
                <a:latin typeface="Times New Roman" pitchFamily="18" charset="0"/>
                <a:cs typeface="Times New Roman" pitchFamily="18" charset="0"/>
              </a:rPr>
              <a:t>规则，一</a:t>
            </a:r>
            <a:r>
              <a:rPr lang="zh-CN" altLang="en-US" sz="2200" dirty="0">
                <a:latin typeface="Times New Roman" pitchFamily="18" charset="0"/>
                <a:cs typeface="Times New Roman" pitchFamily="18" charset="0"/>
              </a:rPr>
              <a:t>个异或门即可完成该运算</a:t>
            </a:r>
            <a:endParaRPr lang="zh-CN" altLang="en-US" dirty="0">
              <a:latin typeface="Times New Roman" pitchFamily="18" charset="0"/>
              <a:cs typeface="Times New Roman" pitchFamily="18" charset="0"/>
            </a:endParaRPr>
          </a:p>
          <a:p>
            <a:endParaRPr lang="zh-CN" altLang="en-US" sz="1400" dirty="0">
              <a:solidFill>
                <a:schemeClr val="accent2"/>
              </a:solidFill>
              <a:latin typeface="Times New Roman" pitchFamily="18" charset="0"/>
              <a:cs typeface="Times New Roman" pitchFamily="18" charset="0"/>
            </a:endParaRPr>
          </a:p>
          <a:p>
            <a:pPr lvl="1"/>
            <a:endParaRPr lang="en-US" altLang="zh-CN" dirty="0" smtClean="0">
              <a:latin typeface="Times New Roman" pitchFamily="18" charset="0"/>
              <a:cs typeface="Times New Roman" pitchFamily="18" charset="0"/>
            </a:endParaRPr>
          </a:p>
          <a:p>
            <a:pPr lvl="1"/>
            <a:endParaRPr lang="en-US" altLang="zh-CN" dirty="0" smtClean="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sz="1050" dirty="0" smtClean="0">
              <a:latin typeface="Times New Roman" pitchFamily="18" charset="0"/>
              <a:cs typeface="Times New Roman" pitchFamily="18" charset="0"/>
            </a:endParaRPr>
          </a:p>
          <a:p>
            <a:endParaRPr lang="zh-CN" altLang="en-US" dirty="0">
              <a:latin typeface="Times New Roman" pitchFamily="18" charset="0"/>
              <a:cs typeface="Times New Roman" pitchFamily="18" charset="0"/>
            </a:endParaRPr>
          </a:p>
          <a:p>
            <a:endParaRPr lang="zh-CN" altLang="en-US" dirty="0">
              <a:latin typeface="Times New Roman" pitchFamily="18" charset="0"/>
              <a:cs typeface="Times New Roman" pitchFamily="18" charset="0"/>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56323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浮点数标准 </a:t>
            </a:r>
            <a:r>
              <a:rPr lang="en-US" altLang="zh-CN" dirty="0">
                <a:solidFill>
                  <a:srgbClr val="FF0000"/>
                </a:solidFill>
              </a:rPr>
              <a:t>IEEE754</a:t>
            </a:r>
            <a:endParaRPr lang="zh-CN" altLang="en-US" dirty="0">
              <a:solidFill>
                <a:srgbClr val="FF0000"/>
              </a:solidFill>
            </a:endParaRPr>
          </a:p>
        </p:txBody>
      </p:sp>
      <p:sp>
        <p:nvSpPr>
          <p:cNvPr id="3" name="内容占位符 2"/>
          <p:cNvSpPr>
            <a:spLocks noGrp="1"/>
          </p:cNvSpPr>
          <p:nvPr>
            <p:ph idx="1"/>
          </p:nvPr>
        </p:nvSpPr>
        <p:spPr>
          <a:xfrm>
            <a:off x="755576" y="3933056"/>
            <a:ext cx="8218488" cy="2376264"/>
          </a:xfrm>
        </p:spPr>
        <p:txBody>
          <a:bodyPr/>
          <a:lstStyle/>
          <a:p>
            <a:r>
              <a:rPr lang="en-US" altLang="zh-CN" dirty="0"/>
              <a:t>32/64</a:t>
            </a:r>
            <a:r>
              <a:rPr lang="zh-CN" altLang="en-US" dirty="0"/>
              <a:t>位浮点数（</a:t>
            </a:r>
            <a:r>
              <a:rPr lang="en-US" altLang="zh-CN" dirty="0"/>
              <a:t>Float/Double</a:t>
            </a:r>
            <a:r>
              <a:rPr lang="zh-CN" altLang="en-US" dirty="0" smtClean="0"/>
              <a:t>）</a:t>
            </a:r>
            <a:endParaRPr lang="en-US" altLang="zh-CN" dirty="0" smtClean="0"/>
          </a:p>
          <a:p>
            <a:r>
              <a:rPr lang="zh-CN" altLang="en-US" dirty="0">
                <a:effectLst>
                  <a:outerShdw blurRad="38100" dist="38100" dir="2700000" algn="tl">
                    <a:srgbClr val="C0C0C0"/>
                  </a:outerShdw>
                </a:effectLst>
                <a:latin typeface="微软雅黑" panose="020B0503020204020204" pitchFamily="34" charset="-122"/>
              </a:rPr>
              <a:t>构成：阶码</a:t>
            </a:r>
            <a:r>
              <a:rPr lang="en-US" altLang="zh-CN" dirty="0">
                <a:effectLst>
                  <a:outerShdw blurRad="38100" dist="38100" dir="2700000" algn="tl">
                    <a:srgbClr val="C0C0C0"/>
                  </a:outerShdw>
                </a:effectLst>
                <a:latin typeface="微软雅黑" panose="020B0503020204020204" pitchFamily="34" charset="-122"/>
              </a:rPr>
              <a:t>E</a:t>
            </a:r>
            <a:r>
              <a:rPr lang="zh-CN" altLang="en-US" dirty="0">
                <a:effectLst>
                  <a:outerShdw blurRad="38100" dist="38100" dir="2700000" algn="tl">
                    <a:srgbClr val="C0C0C0"/>
                  </a:outerShdw>
                </a:effectLst>
                <a:latin typeface="微软雅黑" panose="020B0503020204020204" pitchFamily="34" charset="-122"/>
              </a:rPr>
              <a:t>，尾数</a:t>
            </a:r>
            <a:r>
              <a:rPr lang="en-US" altLang="zh-CN" dirty="0">
                <a:effectLst>
                  <a:outerShdw blurRad="38100" dist="38100" dir="2700000" algn="tl">
                    <a:srgbClr val="C0C0C0"/>
                  </a:outerShdw>
                </a:effectLst>
                <a:latin typeface="微软雅黑" panose="020B0503020204020204" pitchFamily="34" charset="-122"/>
              </a:rPr>
              <a:t>M</a:t>
            </a:r>
            <a:r>
              <a:rPr lang="zh-CN" altLang="en-US" dirty="0">
                <a:effectLst>
                  <a:outerShdw blurRad="38100" dist="38100" dir="2700000" algn="tl">
                    <a:srgbClr val="C0C0C0"/>
                  </a:outerShdw>
                </a:effectLst>
                <a:latin typeface="微软雅黑" panose="020B0503020204020204" pitchFamily="34" charset="-122"/>
              </a:rPr>
              <a:t>，符号位</a:t>
            </a:r>
            <a:r>
              <a:rPr lang="en-US" altLang="zh-CN" dirty="0">
                <a:effectLst>
                  <a:outerShdw blurRad="38100" dist="38100" dir="2700000" algn="tl">
                    <a:srgbClr val="C0C0C0"/>
                  </a:outerShdw>
                </a:effectLst>
                <a:latin typeface="微软雅黑" panose="020B0503020204020204" pitchFamily="34" charset="-122"/>
              </a:rPr>
              <a:t>S</a:t>
            </a:r>
            <a:endParaRPr lang="en-US" altLang="zh-CN" dirty="0" smtClean="0"/>
          </a:p>
          <a:p>
            <a:r>
              <a:rPr lang="en-US" altLang="zh-CN" dirty="0">
                <a:effectLst>
                  <a:outerShdw blurRad="38100" dist="38100" dir="2700000" algn="tl">
                    <a:srgbClr val="C0C0C0"/>
                  </a:outerShdw>
                </a:effectLst>
                <a:latin typeface="微软雅黑" panose="020B0503020204020204" pitchFamily="34" charset="-122"/>
              </a:rPr>
              <a:t>N = (-1)</a:t>
            </a:r>
            <a:r>
              <a:rPr lang="en-US" altLang="zh-CN" baseline="50000" dirty="0">
                <a:effectLst>
                  <a:outerShdw blurRad="38100" dist="38100" dir="2700000" algn="tl">
                    <a:srgbClr val="C0C0C0"/>
                  </a:outerShdw>
                </a:effectLst>
                <a:latin typeface="微软雅黑" panose="020B0503020204020204" pitchFamily="34" charset="-122"/>
              </a:rPr>
              <a:t>S</a:t>
            </a:r>
            <a:r>
              <a:rPr lang="en-US" altLang="zh-CN" dirty="0">
                <a:effectLst>
                  <a:outerShdw blurRad="38100" dist="38100" dir="2700000" algn="tl">
                    <a:srgbClr val="C0C0C0"/>
                  </a:outerShdw>
                </a:effectLst>
                <a:latin typeface="微软雅黑" panose="020B0503020204020204" pitchFamily="34" charset="-122"/>
              </a:rPr>
              <a:t>X M</a:t>
            </a:r>
            <a:r>
              <a:rPr lang="en-US" altLang="zh-CN" b="1" dirty="0">
                <a:latin typeface="微软雅黑" panose="020B0503020204020204" pitchFamily="34" charset="-122"/>
              </a:rPr>
              <a:t> </a:t>
            </a:r>
            <a:r>
              <a:rPr lang="en-US" altLang="zh-CN" dirty="0">
                <a:effectLst>
                  <a:outerShdw blurRad="38100" dist="38100" dir="2700000" algn="tl">
                    <a:srgbClr val="C0C0C0"/>
                  </a:outerShdw>
                </a:effectLst>
                <a:latin typeface="微软雅黑" panose="020B0503020204020204" pitchFamily="34" charset="-122"/>
              </a:rPr>
              <a:t>X</a:t>
            </a:r>
            <a:r>
              <a:rPr lang="en-US" altLang="zh-CN" b="1" dirty="0">
                <a:latin typeface="微软雅黑" panose="020B0503020204020204" pitchFamily="34" charset="-122"/>
              </a:rPr>
              <a:t> </a:t>
            </a:r>
            <a:r>
              <a:rPr lang="en-US" altLang="zh-CN" dirty="0">
                <a:effectLst>
                  <a:outerShdw blurRad="38100" dist="38100" dir="2700000" algn="tl">
                    <a:srgbClr val="C0C0C0"/>
                  </a:outerShdw>
                </a:effectLst>
                <a:latin typeface="微软雅黑" panose="020B0503020204020204" pitchFamily="34" charset="-122"/>
              </a:rPr>
              <a:t>2</a:t>
            </a:r>
            <a:r>
              <a:rPr lang="en-US" altLang="zh-CN" baseline="50000" dirty="0">
                <a:effectLst>
                  <a:outerShdw blurRad="38100" dist="38100" dir="2700000" algn="tl">
                    <a:srgbClr val="C0C0C0"/>
                  </a:outerShdw>
                </a:effectLst>
                <a:latin typeface="微软雅黑" panose="020B0503020204020204" pitchFamily="34" charset="-122"/>
              </a:rPr>
              <a:t>E</a:t>
            </a:r>
            <a:r>
              <a:rPr lang="en-US" altLang="zh-CN" dirty="0">
                <a:effectLst>
                  <a:outerShdw blurRad="38100" dist="38100" dir="2700000" algn="tl">
                    <a:srgbClr val="C0C0C0"/>
                  </a:outerShdw>
                </a:effectLst>
                <a:latin typeface="微软雅黑" panose="020B0503020204020204" pitchFamily="34" charset="-122"/>
              </a:rPr>
              <a:t> </a:t>
            </a:r>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100</a:t>
            </a:fld>
            <a:r>
              <a:rPr lang="en-US" altLang="zh-CN" sz="1400" smtClean="0">
                <a:solidFill>
                  <a:srgbClr val="0D7157"/>
                </a:solidFill>
              </a:rPr>
              <a:t>- </a:t>
            </a:r>
            <a:endParaRPr lang="en-US" altLang="zh-CN" sz="1400" dirty="0">
              <a:solidFill>
                <a:srgbClr val="0D7157"/>
              </a:solidFill>
            </a:endParaRPr>
          </a:p>
        </p:txBody>
      </p:sp>
      <p:graphicFrame>
        <p:nvGraphicFramePr>
          <p:cNvPr id="5" name="Group 3"/>
          <p:cNvGraphicFramePr>
            <a:graphicFrameLocks/>
          </p:cNvGraphicFramePr>
          <p:nvPr>
            <p:extLst/>
          </p:nvPr>
        </p:nvGraphicFramePr>
        <p:xfrm>
          <a:off x="1906588" y="1918270"/>
          <a:ext cx="4621212" cy="566744"/>
        </p:xfrm>
        <a:graphic>
          <a:graphicData uri="http://schemas.openxmlformats.org/drawingml/2006/table">
            <a:tbl>
              <a:tblPr/>
              <a:tblGrid>
                <a:gridCol w="769937">
                  <a:extLst>
                    <a:ext uri="{9D8B030D-6E8A-4147-A177-3AD203B41FA5}">
                      <a16:colId xmlns:a16="http://schemas.microsoft.com/office/drawing/2014/main" val="20000"/>
                    </a:ext>
                  </a:extLst>
                </a:gridCol>
                <a:gridCol w="1463427">
                  <a:extLst>
                    <a:ext uri="{9D8B030D-6E8A-4147-A177-3AD203B41FA5}">
                      <a16:colId xmlns:a16="http://schemas.microsoft.com/office/drawing/2014/main" val="20001"/>
                    </a:ext>
                  </a:extLst>
                </a:gridCol>
                <a:gridCol w="2387848">
                  <a:extLst>
                    <a:ext uri="{9D8B030D-6E8A-4147-A177-3AD203B41FA5}">
                      <a16:colId xmlns:a16="http://schemas.microsoft.com/office/drawing/2014/main" val="20002"/>
                    </a:ext>
                  </a:extLst>
                </a:gridCol>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chemeClr val="bg1"/>
                          </a:solidFill>
                          <a:effectLst/>
                          <a:latin typeface="Verdana" panose="020B0604030504040204" pitchFamily="34" charset="0"/>
                          <a:ea typeface="微软雅黑" panose="020B0503020204020204" pitchFamily="34" charset="-122"/>
                        </a:rPr>
                        <a:t>S</a:t>
                      </a:r>
                      <a:r>
                        <a:rPr kumimoji="0" lang="en-US" sz="1000" b="0" i="0" u="none" strike="noStrike" cap="none" normalizeH="0" baseline="0" dirty="0" smtClean="0">
                          <a:ln>
                            <a:noFill/>
                          </a:ln>
                          <a:solidFill>
                            <a:schemeClr val="bg1"/>
                          </a:solidFill>
                          <a:effectLst/>
                          <a:latin typeface="Verdana" panose="020B0604030504040204" pitchFamily="34" charset="0"/>
                          <a:ea typeface="微软雅黑" panose="020B0503020204020204" pitchFamily="34" charset="-122"/>
                        </a:rPr>
                        <a:t>(1bit)</a:t>
                      </a: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E</a:t>
                      </a:r>
                      <a:r>
                        <a:rPr kumimoji="0" 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(23~30</a:t>
                      </a:r>
                      <a:r>
                        <a:rPr kumimoji="0" lang="zh-CN" alt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共</a:t>
                      </a:r>
                      <a:r>
                        <a:rPr kumimoji="0" 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8bit</a:t>
                      </a:r>
                      <a:r>
                        <a:rPr kumimoji="0" lang="en-US" sz="1000" b="0"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a:t>
                      </a: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M</a:t>
                      </a:r>
                      <a:r>
                        <a:rPr kumimoji="0" 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(0~22</a:t>
                      </a:r>
                      <a:r>
                        <a:rPr kumimoji="0" lang="zh-CN" alt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共</a:t>
                      </a:r>
                      <a:r>
                        <a:rPr kumimoji="0" 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23bit)</a:t>
                      </a: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graphicFrame>
        <p:nvGraphicFramePr>
          <p:cNvPr id="6" name="Group 14"/>
          <p:cNvGraphicFramePr>
            <a:graphicFrameLocks/>
          </p:cNvGraphicFramePr>
          <p:nvPr>
            <p:extLst/>
          </p:nvPr>
        </p:nvGraphicFramePr>
        <p:xfrm>
          <a:off x="1906588" y="2751708"/>
          <a:ext cx="5881687" cy="568388"/>
        </p:xfrm>
        <a:graphic>
          <a:graphicData uri="http://schemas.openxmlformats.org/drawingml/2006/table">
            <a:tbl>
              <a:tblPr/>
              <a:tblGrid>
                <a:gridCol w="788987">
                  <a:extLst>
                    <a:ext uri="{9D8B030D-6E8A-4147-A177-3AD203B41FA5}">
                      <a16:colId xmlns:a16="http://schemas.microsoft.com/office/drawing/2014/main" val="20000"/>
                    </a:ext>
                  </a:extLst>
                </a:gridCol>
                <a:gridCol w="1444377">
                  <a:extLst>
                    <a:ext uri="{9D8B030D-6E8A-4147-A177-3AD203B41FA5}">
                      <a16:colId xmlns:a16="http://schemas.microsoft.com/office/drawing/2014/main" val="20001"/>
                    </a:ext>
                  </a:extLst>
                </a:gridCol>
                <a:gridCol w="3648323">
                  <a:extLst>
                    <a:ext uri="{9D8B030D-6E8A-4147-A177-3AD203B41FA5}">
                      <a16:colId xmlns:a16="http://schemas.microsoft.com/office/drawing/2014/main" val="20002"/>
                    </a:ext>
                  </a:extLst>
                </a:gridCol>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chemeClr val="bg1"/>
                          </a:solidFill>
                          <a:effectLst/>
                          <a:latin typeface="Verdana" panose="020B0604030504040204" pitchFamily="34" charset="0"/>
                          <a:ea typeface="微软雅黑" panose="020B0503020204020204" pitchFamily="34" charset="-122"/>
                        </a:rPr>
                        <a:t>S</a:t>
                      </a:r>
                      <a:r>
                        <a:rPr kumimoji="0" lang="en-US" sz="1000" b="0" i="0" u="none" strike="noStrike" cap="none" normalizeH="0" baseline="0" dirty="0" smtClean="0">
                          <a:ln>
                            <a:noFill/>
                          </a:ln>
                          <a:solidFill>
                            <a:schemeClr val="bg1"/>
                          </a:solidFill>
                          <a:effectLst/>
                          <a:latin typeface="Verdana" panose="020B0604030504040204" pitchFamily="34" charset="0"/>
                          <a:ea typeface="微软雅黑" panose="020B0503020204020204" pitchFamily="34" charset="-122"/>
                        </a:rPr>
                        <a:t>(1bit)</a:t>
                      </a: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E</a:t>
                      </a:r>
                      <a:r>
                        <a:rPr kumimoji="0" 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(52~62</a:t>
                      </a:r>
                      <a:r>
                        <a:rPr kumimoji="0" lang="zh-CN" alt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共</a:t>
                      </a:r>
                      <a:r>
                        <a:rPr kumimoji="0" lang="en-US" sz="1000" b="0" i="0" u="none" strike="noStrike" cap="none" normalizeH="0" baseline="0" dirty="0" smtClean="0">
                          <a:ln>
                            <a:noFill/>
                          </a:ln>
                          <a:solidFill>
                            <a:srgbClr val="000000"/>
                          </a:solidFill>
                          <a:effectLst/>
                          <a:latin typeface="Verdana" panose="020B0604030504040204" pitchFamily="34" charset="0"/>
                          <a:ea typeface="微软雅黑" panose="020B0503020204020204" pitchFamily="34" charset="-122"/>
                        </a:rPr>
                        <a:t>11bit)</a:t>
                      </a: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sz="26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M</a:t>
                      </a:r>
                      <a:r>
                        <a:rPr kumimoji="0" 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(0~51</a:t>
                      </a:r>
                      <a:r>
                        <a:rPr kumimoji="0" lang="zh-CN" alt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共</a:t>
                      </a:r>
                      <a:r>
                        <a:rPr kumimoji="0" lang="en-US" sz="1000" b="0" i="0" u="none" strike="noStrike" cap="none" normalizeH="0" baseline="0" dirty="0" smtClean="0">
                          <a:ln>
                            <a:noFill/>
                          </a:ln>
                          <a:solidFill>
                            <a:srgbClr val="0066FF"/>
                          </a:solidFill>
                          <a:effectLst/>
                          <a:latin typeface="Verdana" panose="020B0604030504040204" pitchFamily="34" charset="0"/>
                          <a:ea typeface="微软雅黑" panose="020B0503020204020204" pitchFamily="34" charset="-122"/>
                        </a:rPr>
                        <a:t>52bit)</a:t>
                      </a: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3487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浮点数标准 </a:t>
            </a:r>
            <a:r>
              <a:rPr lang="en-US" altLang="zh-CN" dirty="0">
                <a:solidFill>
                  <a:srgbClr val="FF0000"/>
                </a:solidFill>
              </a:rPr>
              <a:t>IEEE754</a:t>
            </a:r>
            <a:endParaRPr lang="zh-CN" altLang="en-US" dirty="0">
              <a:solidFill>
                <a:srgbClr val="FF0000"/>
              </a:solidFill>
            </a:endParaRPr>
          </a:p>
        </p:txBody>
      </p:sp>
      <p:sp>
        <p:nvSpPr>
          <p:cNvPr id="3" name="内容占位符 2"/>
          <p:cNvSpPr>
            <a:spLocks noGrp="1"/>
          </p:cNvSpPr>
          <p:nvPr>
            <p:ph idx="1"/>
          </p:nvPr>
        </p:nvSpPr>
        <p:spPr/>
        <p:txBody>
          <a:bodyPr/>
          <a:lstStyle/>
          <a:p>
            <a:pPr>
              <a:lnSpc>
                <a:spcPct val="150000"/>
              </a:lnSpc>
            </a:pPr>
            <a:r>
              <a:rPr lang="zh-CN" altLang="en-US" dirty="0" smtClean="0"/>
              <a:t>规格化</a:t>
            </a:r>
            <a:r>
              <a:rPr lang="zh-CN" altLang="en-US" dirty="0"/>
              <a:t>数</a:t>
            </a:r>
            <a:r>
              <a:rPr lang="en-US" altLang="zh-CN" dirty="0"/>
              <a:t>(Normal</a:t>
            </a:r>
            <a:r>
              <a:rPr lang="en-US" altLang="zh-CN" dirty="0" smtClean="0"/>
              <a:t>)                   </a:t>
            </a:r>
            <a:r>
              <a:rPr lang="zh-CN" altLang="en-US" dirty="0" smtClean="0">
                <a:solidFill>
                  <a:srgbClr val="C00000"/>
                </a:solidFill>
              </a:rPr>
              <a:t>双精度</a:t>
            </a:r>
            <a:endParaRPr lang="zh-CN" altLang="en-US" dirty="0">
              <a:solidFill>
                <a:srgbClr val="C00000"/>
              </a:solidFill>
            </a:endParaRPr>
          </a:p>
          <a:p>
            <a:pPr marL="0" indent="0">
              <a:lnSpc>
                <a:spcPct val="150000"/>
              </a:lnSpc>
              <a:buNone/>
            </a:pPr>
            <a:r>
              <a:rPr lang="en-US" altLang="zh-CN" dirty="0" smtClean="0"/>
              <a:t>          (-1)</a:t>
            </a:r>
            <a:r>
              <a:rPr lang="en-US" altLang="zh-CN" baseline="70000" dirty="0" smtClean="0"/>
              <a:t>s</a:t>
            </a:r>
            <a:r>
              <a:rPr lang="en-US" altLang="zh-CN" dirty="0" smtClean="0"/>
              <a:t>×1.m×2</a:t>
            </a:r>
            <a:r>
              <a:rPr lang="en-US" altLang="zh-CN" baseline="70000" dirty="0" smtClean="0"/>
              <a:t>e-127</a:t>
            </a:r>
            <a:r>
              <a:rPr lang="en-US" altLang="zh-CN" dirty="0" smtClean="0"/>
              <a:t>           </a:t>
            </a:r>
            <a:r>
              <a:rPr lang="en-US" altLang="zh-CN" dirty="0">
                <a:solidFill>
                  <a:srgbClr val="C00000"/>
                </a:solidFill>
              </a:rPr>
              <a:t>(-</a:t>
            </a: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×1.m×2</a:t>
            </a:r>
            <a:r>
              <a:rPr lang="en-US" altLang="zh-CN" baseline="70000" dirty="0" smtClean="0">
                <a:solidFill>
                  <a:srgbClr val="C00000"/>
                </a:solidFill>
              </a:rPr>
              <a:t>e-1023</a:t>
            </a:r>
            <a:endParaRPr lang="en-US" altLang="zh-CN" dirty="0">
              <a:solidFill>
                <a:srgbClr val="C00000"/>
              </a:solidFill>
            </a:endParaRPr>
          </a:p>
          <a:p>
            <a:pPr>
              <a:lnSpc>
                <a:spcPct val="150000"/>
              </a:lnSpc>
            </a:pPr>
            <a:r>
              <a:rPr lang="zh-CN" altLang="en-US" dirty="0" smtClean="0"/>
              <a:t>非</a:t>
            </a:r>
            <a:r>
              <a:rPr lang="zh-CN" altLang="en-US" dirty="0"/>
              <a:t>规格化数</a:t>
            </a:r>
            <a:r>
              <a:rPr lang="en-US" altLang="zh-CN" dirty="0"/>
              <a:t>(Subnormal)(e=0</a:t>
            </a:r>
            <a:r>
              <a:rPr lang="en-US" altLang="zh-CN" dirty="0" smtClean="0"/>
              <a:t>)      </a:t>
            </a:r>
            <a:endParaRPr lang="en-US" altLang="zh-CN" dirty="0"/>
          </a:p>
          <a:p>
            <a:pPr marL="0" indent="0">
              <a:lnSpc>
                <a:spcPct val="150000"/>
              </a:lnSpc>
              <a:buNone/>
            </a:pPr>
            <a:r>
              <a:rPr lang="en-US" altLang="zh-CN" dirty="0" smtClean="0"/>
              <a:t>         (-1)</a:t>
            </a:r>
            <a:r>
              <a:rPr lang="en-US" altLang="zh-CN" baseline="70000" dirty="0" smtClean="0"/>
              <a:t>s</a:t>
            </a:r>
            <a:r>
              <a:rPr lang="en-US" altLang="zh-CN" dirty="0" smtClean="0"/>
              <a:t>×0.m×2</a:t>
            </a:r>
            <a:r>
              <a:rPr lang="en-US" altLang="zh-CN" baseline="70000" dirty="0" smtClean="0"/>
              <a:t>-126</a:t>
            </a:r>
            <a:r>
              <a:rPr lang="en-US" altLang="zh-CN" dirty="0" smtClean="0"/>
              <a:t>             </a:t>
            </a:r>
            <a:r>
              <a:rPr lang="en-US" altLang="zh-CN" dirty="0">
                <a:solidFill>
                  <a:srgbClr val="C00000"/>
                </a:solidFill>
              </a:rPr>
              <a:t>(-</a:t>
            </a: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×0.m×2</a:t>
            </a:r>
            <a:r>
              <a:rPr lang="en-US" altLang="zh-CN" baseline="70000" dirty="0" smtClean="0">
                <a:solidFill>
                  <a:srgbClr val="C00000"/>
                </a:solidFill>
              </a:rPr>
              <a:t>-1022</a:t>
            </a:r>
            <a:endParaRPr lang="en-US" altLang="zh-CN" dirty="0">
              <a:solidFill>
                <a:srgbClr val="C00000"/>
              </a:solidFill>
            </a:endParaRPr>
          </a:p>
          <a:p>
            <a:r>
              <a:rPr lang="zh-CN" altLang="en-US" dirty="0" smtClean="0"/>
              <a:t>尾数</a:t>
            </a:r>
            <a:r>
              <a:rPr lang="zh-CN" altLang="en-US" dirty="0"/>
              <a:t>部分采用原码表示，故表示范围对称</a:t>
            </a:r>
          </a:p>
          <a:p>
            <a:r>
              <a:rPr lang="en-US" altLang="zh-CN" dirty="0" err="1"/>
              <a:t>emin</a:t>
            </a:r>
            <a:r>
              <a:rPr lang="en-US" altLang="zh-CN" dirty="0"/>
              <a:t>=1, </a:t>
            </a:r>
            <a:r>
              <a:rPr lang="en-US" altLang="zh-CN" dirty="0" err="1"/>
              <a:t>emax</a:t>
            </a:r>
            <a:r>
              <a:rPr lang="en-US" altLang="zh-CN" dirty="0"/>
              <a:t>=254/</a:t>
            </a:r>
            <a:r>
              <a:rPr lang="en-US" altLang="zh-CN" dirty="0">
                <a:solidFill>
                  <a:srgbClr val="C00000"/>
                </a:solidFill>
              </a:rPr>
              <a:t>2046</a:t>
            </a:r>
          </a:p>
          <a:p>
            <a:r>
              <a:rPr lang="zh-CN" altLang="en-US" dirty="0"/>
              <a:t>规格化数最高数字位恒为</a:t>
            </a:r>
            <a:r>
              <a:rPr lang="en-US" altLang="zh-CN" dirty="0"/>
              <a:t>1</a:t>
            </a:r>
          </a:p>
          <a:p>
            <a:r>
              <a:rPr lang="zh-CN" altLang="en-US" dirty="0"/>
              <a:t>将</a:t>
            </a:r>
            <a:r>
              <a:rPr lang="en-US" altLang="zh-CN" dirty="0"/>
              <a:t>1</a:t>
            </a:r>
            <a:r>
              <a:rPr lang="zh-CN" altLang="en-US" dirty="0"/>
              <a:t>缺省存储</a:t>
            </a:r>
            <a:r>
              <a:rPr lang="en-US" altLang="zh-CN" dirty="0"/>
              <a:t>(</a:t>
            </a:r>
            <a:r>
              <a:rPr lang="zh-CN" altLang="en-US" dirty="0"/>
              <a:t>隐藏位，</a:t>
            </a:r>
            <a:r>
              <a:rPr lang="en-US" altLang="zh-CN" dirty="0"/>
              <a:t>implicit)</a:t>
            </a:r>
            <a:r>
              <a:rPr lang="zh-CN" altLang="en-US" dirty="0"/>
              <a:t>，可节约尾数</a:t>
            </a:r>
            <a:r>
              <a:rPr lang="zh-CN" altLang="en-US" dirty="0" smtClean="0"/>
              <a:t>数据位</a:t>
            </a:r>
            <a:endParaRPr lang="en-US" altLang="zh-CN" dirty="0" smtClean="0"/>
          </a:p>
          <a:p>
            <a:r>
              <a:rPr lang="zh-CN" altLang="en-US" dirty="0" smtClean="0"/>
              <a:t>隐藏位“</a:t>
            </a:r>
            <a:r>
              <a:rPr lang="en-US" altLang="zh-CN" dirty="0" smtClean="0"/>
              <a:t>1</a:t>
            </a:r>
            <a:r>
              <a:rPr lang="zh-CN" altLang="en-US" dirty="0" smtClean="0"/>
              <a:t>”的位置在小数点之前</a:t>
            </a:r>
            <a:endParaRPr lang="zh-CN" altLang="en-US" dirty="0"/>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549649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32</a:t>
            </a:r>
            <a:r>
              <a:rPr lang="zh-CN" altLang="en-US" dirty="0" smtClean="0">
                <a:solidFill>
                  <a:srgbClr val="FF0000"/>
                </a:solidFill>
              </a:rPr>
              <a:t>位单精度</a:t>
            </a:r>
            <a:r>
              <a:rPr lang="zh-CN" altLang="en-US" dirty="0">
                <a:solidFill>
                  <a:srgbClr val="FF0000"/>
                </a:solidFill>
              </a:rPr>
              <a:t>浮点数编码格式</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102</a:t>
            </a:fld>
            <a:r>
              <a:rPr lang="en-US" altLang="zh-CN" sz="1400" smtClean="0">
                <a:solidFill>
                  <a:srgbClr val="0D7157"/>
                </a:solidFill>
              </a:rPr>
              <a:t>- </a:t>
            </a:r>
            <a:endParaRPr lang="en-US" altLang="zh-CN" sz="1400" dirty="0">
              <a:solidFill>
                <a:srgbClr val="0D7157"/>
              </a:solidFill>
            </a:endParaRPr>
          </a:p>
        </p:txBody>
      </p:sp>
      <p:sp>
        <p:nvSpPr>
          <p:cNvPr id="5" name="Rectangle 99"/>
          <p:cNvSpPr>
            <a:spLocks noChangeArrowheads="1"/>
          </p:cNvSpPr>
          <p:nvPr/>
        </p:nvSpPr>
        <p:spPr bwMode="auto">
          <a:xfrm>
            <a:off x="762000" y="2158008"/>
            <a:ext cx="7620000" cy="3200400"/>
          </a:xfrm>
          <a:prstGeom prst="rect">
            <a:avLst/>
          </a:prstGeom>
          <a:gradFill rotWithShape="1">
            <a:gsLst>
              <a:gs pos="0">
                <a:srgbClr val="00CCFF"/>
              </a:gs>
              <a:gs pos="100000">
                <a:srgbClr val="AEE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sp>
        <p:nvSpPr>
          <p:cNvPr id="6" name="Rectangle 36"/>
          <p:cNvSpPr>
            <a:spLocks noChangeArrowheads="1"/>
          </p:cNvSpPr>
          <p:nvPr/>
        </p:nvSpPr>
        <p:spPr bwMode="auto">
          <a:xfrm>
            <a:off x="5127625" y="49012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+0/-0</a:t>
            </a:r>
          </a:p>
        </p:txBody>
      </p:sp>
      <p:sp>
        <p:nvSpPr>
          <p:cNvPr id="7" name="Rectangle 35"/>
          <p:cNvSpPr>
            <a:spLocks noChangeArrowheads="1"/>
          </p:cNvSpPr>
          <p:nvPr/>
        </p:nvSpPr>
        <p:spPr bwMode="auto">
          <a:xfrm>
            <a:off x="3351213" y="49012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a:t>
            </a:r>
          </a:p>
        </p:txBody>
      </p:sp>
      <p:sp>
        <p:nvSpPr>
          <p:cNvPr id="8" name="Rectangle 34"/>
          <p:cNvSpPr>
            <a:spLocks noChangeArrowheads="1"/>
          </p:cNvSpPr>
          <p:nvPr/>
        </p:nvSpPr>
        <p:spPr bwMode="auto">
          <a:xfrm>
            <a:off x="2019300" y="49012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a:t>
            </a:r>
          </a:p>
        </p:txBody>
      </p:sp>
      <p:sp>
        <p:nvSpPr>
          <p:cNvPr id="9" name="Rectangle 33"/>
          <p:cNvSpPr>
            <a:spLocks noChangeArrowheads="1"/>
          </p:cNvSpPr>
          <p:nvPr/>
        </p:nvSpPr>
        <p:spPr bwMode="auto">
          <a:xfrm>
            <a:off x="762000" y="49012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0/1</a:t>
            </a:r>
          </a:p>
        </p:txBody>
      </p:sp>
      <p:sp>
        <p:nvSpPr>
          <p:cNvPr id="10" name="Rectangle 32"/>
          <p:cNvSpPr>
            <a:spLocks noChangeArrowheads="1"/>
          </p:cNvSpPr>
          <p:nvPr/>
        </p:nvSpPr>
        <p:spPr bwMode="auto">
          <a:xfrm>
            <a:off x="5127625" y="44440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(-1)</a:t>
            </a:r>
            <a:r>
              <a:rPr lang="en-US" altLang="zh-CN" sz="2000" i="0" baseline="50000" dirty="0">
                <a:solidFill>
                  <a:srgbClr val="FF6600"/>
                </a:solidFill>
                <a:ea typeface="微软雅黑" panose="020B0503020204020204" pitchFamily="34" charset="-122"/>
              </a:rPr>
              <a:t>S</a:t>
            </a:r>
            <a:r>
              <a:rPr lang="en-US" altLang="zh-CN" sz="1800" i="0" dirty="0">
                <a:solidFill>
                  <a:srgbClr val="FF6600"/>
                </a:solidFill>
                <a:ea typeface="微软雅黑" panose="020B0503020204020204" pitchFamily="34" charset="-122"/>
              </a:rPr>
              <a:t>× </a:t>
            </a:r>
            <a:r>
              <a:rPr lang="en-US" altLang="zh-CN" sz="2000" i="0" dirty="0">
                <a:solidFill>
                  <a:srgbClr val="FF6600"/>
                </a:solidFill>
                <a:ea typeface="微软雅黑" panose="020B0503020204020204" pitchFamily="34" charset="-122"/>
              </a:rPr>
              <a:t>(0.f)</a:t>
            </a:r>
            <a:r>
              <a:rPr lang="en-US" altLang="zh-CN" sz="2000" i="0" baseline="50000" dirty="0">
                <a:solidFill>
                  <a:srgbClr val="FF6600"/>
                </a:solidFill>
                <a:ea typeface="微软雅黑" panose="020B0503020204020204" pitchFamily="34" charset="-122"/>
              </a:rPr>
              <a:t> </a:t>
            </a:r>
            <a:r>
              <a:rPr lang="en-US" altLang="zh-CN" sz="1800" i="0" dirty="0">
                <a:solidFill>
                  <a:srgbClr val="FF6600"/>
                </a:solidFill>
                <a:ea typeface="微软雅黑" panose="020B0503020204020204" pitchFamily="34" charset="-122"/>
              </a:rPr>
              <a:t>×</a:t>
            </a:r>
            <a:r>
              <a:rPr lang="en-US" altLang="zh-CN" sz="2000" i="0" dirty="0">
                <a:solidFill>
                  <a:srgbClr val="FF6600"/>
                </a:solidFill>
                <a:ea typeface="微软雅黑" panose="020B0503020204020204" pitchFamily="34" charset="-122"/>
              </a:rPr>
              <a:t>2</a:t>
            </a:r>
            <a:r>
              <a:rPr lang="en-US" altLang="zh-CN" sz="1800" i="0" baseline="50000" dirty="0">
                <a:solidFill>
                  <a:srgbClr val="FF6600"/>
                </a:solidFill>
                <a:ea typeface="微软雅黑" panose="020B0503020204020204" pitchFamily="34" charset="-122"/>
              </a:rPr>
              <a:t>(-126)</a:t>
            </a:r>
            <a:endParaRPr lang="en-US" altLang="zh-CN" sz="2000" i="0" dirty="0">
              <a:solidFill>
                <a:srgbClr val="FF6600"/>
              </a:solidFill>
              <a:ea typeface="微软雅黑" panose="020B0503020204020204" pitchFamily="34" charset="-122"/>
            </a:endParaRPr>
          </a:p>
        </p:txBody>
      </p:sp>
      <p:sp>
        <p:nvSpPr>
          <p:cNvPr id="11" name="Rectangle 31"/>
          <p:cNvSpPr>
            <a:spLocks noChangeArrowheads="1"/>
          </p:cNvSpPr>
          <p:nvPr/>
        </p:nvSpPr>
        <p:spPr bwMode="auto">
          <a:xfrm>
            <a:off x="3351213" y="44440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f(</a:t>
            </a:r>
            <a:r>
              <a:rPr lang="zh-CN" altLang="en-US" sz="2000" i="0" dirty="0">
                <a:solidFill>
                  <a:srgbClr val="FF6600"/>
                </a:solidFill>
                <a:ea typeface="微软雅黑" panose="020B0503020204020204" pitchFamily="34" charset="-122"/>
              </a:rPr>
              <a:t>非零</a:t>
            </a:r>
            <a:r>
              <a:rPr lang="en-US" altLang="zh-CN" sz="2000" i="0" dirty="0">
                <a:solidFill>
                  <a:srgbClr val="FF6600"/>
                </a:solidFill>
                <a:ea typeface="微软雅黑" panose="020B0503020204020204" pitchFamily="34" charset="-122"/>
              </a:rPr>
              <a:t>)</a:t>
            </a:r>
          </a:p>
        </p:txBody>
      </p:sp>
      <p:sp>
        <p:nvSpPr>
          <p:cNvPr id="12" name="Rectangle 30"/>
          <p:cNvSpPr>
            <a:spLocks noChangeArrowheads="1"/>
          </p:cNvSpPr>
          <p:nvPr/>
        </p:nvSpPr>
        <p:spPr bwMode="auto">
          <a:xfrm>
            <a:off x="2019300" y="44440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0</a:t>
            </a:r>
          </a:p>
        </p:txBody>
      </p:sp>
      <p:sp>
        <p:nvSpPr>
          <p:cNvPr id="13" name="Rectangle 29"/>
          <p:cNvSpPr>
            <a:spLocks noChangeArrowheads="1"/>
          </p:cNvSpPr>
          <p:nvPr/>
        </p:nvSpPr>
        <p:spPr bwMode="auto">
          <a:xfrm>
            <a:off x="762000" y="44440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0/1</a:t>
            </a:r>
          </a:p>
        </p:txBody>
      </p:sp>
      <p:sp>
        <p:nvSpPr>
          <p:cNvPr id="14" name="Rectangle 28"/>
          <p:cNvSpPr>
            <a:spLocks noChangeArrowheads="1"/>
          </p:cNvSpPr>
          <p:nvPr/>
        </p:nvSpPr>
        <p:spPr bwMode="auto">
          <a:xfrm>
            <a:off x="5127625" y="39868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(-1)</a:t>
            </a:r>
            <a:r>
              <a:rPr lang="en-US" altLang="zh-CN" sz="2000" i="0" baseline="50000" dirty="0">
                <a:solidFill>
                  <a:srgbClr val="FF6600"/>
                </a:solidFill>
                <a:ea typeface="微软雅黑" panose="020B0503020204020204" pitchFamily="34" charset="-122"/>
              </a:rPr>
              <a:t>S</a:t>
            </a:r>
            <a:r>
              <a:rPr lang="en-US" altLang="zh-CN" sz="1800" i="0" dirty="0">
                <a:solidFill>
                  <a:srgbClr val="FF6600"/>
                </a:solidFill>
                <a:ea typeface="微软雅黑" panose="020B0503020204020204" pitchFamily="34" charset="-122"/>
              </a:rPr>
              <a:t>× </a:t>
            </a:r>
            <a:r>
              <a:rPr lang="en-US" altLang="zh-CN" sz="2000" i="0" dirty="0">
                <a:solidFill>
                  <a:srgbClr val="FF6600"/>
                </a:solidFill>
                <a:ea typeface="微软雅黑" panose="020B0503020204020204" pitchFamily="34" charset="-122"/>
              </a:rPr>
              <a:t>(1.f)</a:t>
            </a:r>
            <a:r>
              <a:rPr lang="en-US" altLang="zh-CN" sz="2000" i="0" baseline="50000" dirty="0">
                <a:solidFill>
                  <a:srgbClr val="FF6600"/>
                </a:solidFill>
                <a:ea typeface="微软雅黑" panose="020B0503020204020204" pitchFamily="34" charset="-122"/>
              </a:rPr>
              <a:t> </a:t>
            </a:r>
            <a:r>
              <a:rPr lang="en-US" altLang="zh-CN" sz="1800" i="0" dirty="0">
                <a:solidFill>
                  <a:srgbClr val="FF6600"/>
                </a:solidFill>
                <a:ea typeface="微软雅黑" panose="020B0503020204020204" pitchFamily="34" charset="-122"/>
              </a:rPr>
              <a:t>×</a:t>
            </a:r>
            <a:r>
              <a:rPr lang="en-US" altLang="zh-CN" sz="2000" i="0" dirty="0">
                <a:solidFill>
                  <a:srgbClr val="FF6600"/>
                </a:solidFill>
                <a:ea typeface="微软雅黑" panose="020B0503020204020204" pitchFamily="34" charset="-122"/>
              </a:rPr>
              <a:t>2</a:t>
            </a:r>
            <a:r>
              <a:rPr lang="en-US" altLang="zh-CN" sz="1800" i="0" baseline="50000" dirty="0">
                <a:solidFill>
                  <a:srgbClr val="FF6600"/>
                </a:solidFill>
                <a:ea typeface="微软雅黑" panose="020B0503020204020204" pitchFamily="34" charset="-122"/>
              </a:rPr>
              <a:t>(e-127)</a:t>
            </a:r>
          </a:p>
        </p:txBody>
      </p:sp>
      <p:sp>
        <p:nvSpPr>
          <p:cNvPr id="15" name="Rectangle 27"/>
          <p:cNvSpPr>
            <a:spLocks noChangeArrowheads="1"/>
          </p:cNvSpPr>
          <p:nvPr/>
        </p:nvSpPr>
        <p:spPr bwMode="auto">
          <a:xfrm>
            <a:off x="3351213" y="39868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f</a:t>
            </a:r>
          </a:p>
        </p:txBody>
      </p:sp>
      <p:sp>
        <p:nvSpPr>
          <p:cNvPr id="16" name="Rectangle 26"/>
          <p:cNvSpPr>
            <a:spLocks noChangeArrowheads="1"/>
          </p:cNvSpPr>
          <p:nvPr/>
        </p:nvSpPr>
        <p:spPr bwMode="auto">
          <a:xfrm>
            <a:off x="2019300" y="39868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1~254</a:t>
            </a:r>
          </a:p>
        </p:txBody>
      </p:sp>
      <p:sp>
        <p:nvSpPr>
          <p:cNvPr id="17" name="Rectangle 25"/>
          <p:cNvSpPr>
            <a:spLocks noChangeArrowheads="1"/>
          </p:cNvSpPr>
          <p:nvPr/>
        </p:nvSpPr>
        <p:spPr bwMode="auto">
          <a:xfrm>
            <a:off x="762000" y="39868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FF6600"/>
                </a:solidFill>
                <a:ea typeface="微软雅黑" panose="020B0503020204020204" pitchFamily="34" charset="-122"/>
              </a:rPr>
              <a:t>0/1</a:t>
            </a:r>
          </a:p>
        </p:txBody>
      </p:sp>
      <p:sp>
        <p:nvSpPr>
          <p:cNvPr id="18" name="Rectangle 24"/>
          <p:cNvSpPr>
            <a:spLocks noChangeArrowheads="1"/>
          </p:cNvSpPr>
          <p:nvPr/>
        </p:nvSpPr>
        <p:spPr bwMode="auto">
          <a:xfrm>
            <a:off x="5127625" y="35296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 ∞</a:t>
            </a:r>
          </a:p>
        </p:txBody>
      </p:sp>
      <p:sp>
        <p:nvSpPr>
          <p:cNvPr id="19" name="Rectangle 23"/>
          <p:cNvSpPr>
            <a:spLocks noChangeArrowheads="1"/>
          </p:cNvSpPr>
          <p:nvPr/>
        </p:nvSpPr>
        <p:spPr bwMode="auto">
          <a:xfrm>
            <a:off x="3351213" y="35296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a:t>
            </a:r>
          </a:p>
        </p:txBody>
      </p:sp>
      <p:sp>
        <p:nvSpPr>
          <p:cNvPr id="20" name="Rectangle 22"/>
          <p:cNvSpPr>
            <a:spLocks noChangeArrowheads="1"/>
          </p:cNvSpPr>
          <p:nvPr/>
        </p:nvSpPr>
        <p:spPr bwMode="auto">
          <a:xfrm>
            <a:off x="2019300" y="35296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255</a:t>
            </a:r>
          </a:p>
        </p:txBody>
      </p:sp>
      <p:sp>
        <p:nvSpPr>
          <p:cNvPr id="21" name="Rectangle 21"/>
          <p:cNvSpPr>
            <a:spLocks noChangeArrowheads="1"/>
          </p:cNvSpPr>
          <p:nvPr/>
        </p:nvSpPr>
        <p:spPr bwMode="auto">
          <a:xfrm>
            <a:off x="762000" y="35296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1</a:t>
            </a:r>
          </a:p>
        </p:txBody>
      </p:sp>
      <p:sp>
        <p:nvSpPr>
          <p:cNvPr id="22" name="Rectangle 20"/>
          <p:cNvSpPr>
            <a:spLocks noChangeArrowheads="1"/>
          </p:cNvSpPr>
          <p:nvPr/>
        </p:nvSpPr>
        <p:spPr bwMode="auto">
          <a:xfrm>
            <a:off x="5127625" y="30724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a:t>
            </a:r>
          </a:p>
        </p:txBody>
      </p:sp>
      <p:sp>
        <p:nvSpPr>
          <p:cNvPr id="23" name="Rectangle 19"/>
          <p:cNvSpPr>
            <a:spLocks noChangeArrowheads="1"/>
          </p:cNvSpPr>
          <p:nvPr/>
        </p:nvSpPr>
        <p:spPr bwMode="auto">
          <a:xfrm>
            <a:off x="3351213" y="30724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a:t>
            </a:r>
          </a:p>
        </p:txBody>
      </p:sp>
      <p:sp>
        <p:nvSpPr>
          <p:cNvPr id="24" name="Rectangle 18"/>
          <p:cNvSpPr>
            <a:spLocks noChangeArrowheads="1"/>
          </p:cNvSpPr>
          <p:nvPr/>
        </p:nvSpPr>
        <p:spPr bwMode="auto">
          <a:xfrm>
            <a:off x="2019300" y="30724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255</a:t>
            </a:r>
          </a:p>
        </p:txBody>
      </p:sp>
      <p:sp>
        <p:nvSpPr>
          <p:cNvPr id="25" name="Rectangle 17"/>
          <p:cNvSpPr>
            <a:spLocks noChangeArrowheads="1"/>
          </p:cNvSpPr>
          <p:nvPr/>
        </p:nvSpPr>
        <p:spPr bwMode="auto">
          <a:xfrm>
            <a:off x="762000" y="30724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a:t>
            </a:r>
          </a:p>
        </p:txBody>
      </p:sp>
      <p:sp>
        <p:nvSpPr>
          <p:cNvPr id="26" name="Rectangle 16"/>
          <p:cNvSpPr>
            <a:spLocks noChangeArrowheads="1"/>
          </p:cNvSpPr>
          <p:nvPr/>
        </p:nvSpPr>
        <p:spPr bwMode="auto">
          <a:xfrm>
            <a:off x="5127625" y="26152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ea typeface="微软雅黑" panose="020B0503020204020204" pitchFamily="34" charset="-122"/>
              </a:rPr>
              <a:t>sNaN</a:t>
            </a:r>
            <a:r>
              <a:rPr lang="en-US" altLang="zh-CN" sz="2000" i="0" dirty="0">
                <a:ea typeface="微软雅黑" panose="020B0503020204020204" pitchFamily="34" charset="-122"/>
              </a:rPr>
              <a:t>  </a:t>
            </a:r>
            <a:r>
              <a:rPr lang="en-US" altLang="zh-CN" sz="2000" i="0" dirty="0">
                <a:solidFill>
                  <a:schemeClr val="accent2"/>
                </a:solidFill>
                <a:ea typeface="微软雅黑" panose="020B0503020204020204" pitchFamily="34" charset="-122"/>
              </a:rPr>
              <a:t>Signaling </a:t>
            </a:r>
            <a:r>
              <a:rPr lang="en-US" altLang="zh-CN" sz="2000" i="0" dirty="0" err="1">
                <a:solidFill>
                  <a:schemeClr val="accent2"/>
                </a:solidFill>
                <a:ea typeface="微软雅黑" panose="020B0503020204020204" pitchFamily="34" charset="-122"/>
              </a:rPr>
              <a:t>NaN</a:t>
            </a:r>
            <a:endParaRPr lang="en-US" altLang="zh-CN" sz="2000" i="0" dirty="0">
              <a:solidFill>
                <a:schemeClr val="accent2"/>
              </a:solidFill>
              <a:ea typeface="微软雅黑" panose="020B0503020204020204" pitchFamily="34" charset="-122"/>
            </a:endParaRPr>
          </a:p>
        </p:txBody>
      </p:sp>
      <p:sp>
        <p:nvSpPr>
          <p:cNvPr id="27" name="Rectangle 15"/>
          <p:cNvSpPr>
            <a:spLocks noChangeArrowheads="1"/>
          </p:cNvSpPr>
          <p:nvPr/>
        </p:nvSpPr>
        <p:spPr bwMode="auto">
          <a:xfrm>
            <a:off x="3351213" y="26152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ea typeface="微软雅黑" panose="020B0503020204020204" pitchFamily="34" charset="-122"/>
              </a:rPr>
              <a:t>非零</a:t>
            </a:r>
            <a:r>
              <a:rPr lang="en-US" altLang="zh-CN" sz="2000" i="0" dirty="0">
                <a:ea typeface="微软雅黑" panose="020B0503020204020204" pitchFamily="34" charset="-122"/>
              </a:rPr>
              <a:t>0xxxx</a:t>
            </a:r>
          </a:p>
        </p:txBody>
      </p:sp>
      <p:sp>
        <p:nvSpPr>
          <p:cNvPr id="28" name="Rectangle 14"/>
          <p:cNvSpPr>
            <a:spLocks noChangeArrowheads="1"/>
          </p:cNvSpPr>
          <p:nvPr/>
        </p:nvSpPr>
        <p:spPr bwMode="auto">
          <a:xfrm>
            <a:off x="2019300" y="26152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255</a:t>
            </a:r>
          </a:p>
        </p:txBody>
      </p:sp>
      <p:sp>
        <p:nvSpPr>
          <p:cNvPr id="29" name="Rectangle 13"/>
          <p:cNvSpPr>
            <a:spLocks noChangeArrowheads="1"/>
          </p:cNvSpPr>
          <p:nvPr/>
        </p:nvSpPr>
        <p:spPr bwMode="auto">
          <a:xfrm>
            <a:off x="762000" y="26152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0/1</a:t>
            </a:r>
          </a:p>
        </p:txBody>
      </p:sp>
      <p:sp>
        <p:nvSpPr>
          <p:cNvPr id="30" name="Rectangle 12"/>
          <p:cNvSpPr>
            <a:spLocks noChangeArrowheads="1"/>
          </p:cNvSpPr>
          <p:nvPr/>
        </p:nvSpPr>
        <p:spPr bwMode="auto">
          <a:xfrm>
            <a:off x="5127625" y="2158008"/>
            <a:ext cx="3254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ea typeface="微软雅黑" panose="020B0503020204020204" pitchFamily="34" charset="-122"/>
              </a:rPr>
              <a:t>NaN</a:t>
            </a:r>
            <a:r>
              <a:rPr lang="en-US" altLang="zh-CN" sz="2000" i="0" dirty="0">
                <a:ea typeface="微软雅黑" panose="020B0503020204020204" pitchFamily="34" charset="-122"/>
              </a:rPr>
              <a:t>   </a:t>
            </a:r>
            <a:r>
              <a:rPr lang="en-US" altLang="zh-CN" sz="2000" i="0" dirty="0">
                <a:solidFill>
                  <a:schemeClr val="accent2"/>
                </a:solidFill>
                <a:ea typeface="微软雅黑" panose="020B0503020204020204" pitchFamily="34" charset="-122"/>
              </a:rPr>
              <a:t>Not a Number</a:t>
            </a:r>
            <a:endParaRPr lang="en-US" altLang="zh-CN" sz="2000" i="0" dirty="0">
              <a:ea typeface="微软雅黑" panose="020B0503020204020204" pitchFamily="34" charset="-122"/>
            </a:endParaRPr>
          </a:p>
        </p:txBody>
      </p:sp>
      <p:sp>
        <p:nvSpPr>
          <p:cNvPr id="31" name="Rectangle 11"/>
          <p:cNvSpPr>
            <a:spLocks noChangeArrowheads="1"/>
          </p:cNvSpPr>
          <p:nvPr/>
        </p:nvSpPr>
        <p:spPr bwMode="auto">
          <a:xfrm>
            <a:off x="3351213" y="2158008"/>
            <a:ext cx="177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ea typeface="微软雅黑" panose="020B0503020204020204" pitchFamily="34" charset="-122"/>
              </a:rPr>
              <a:t> </a:t>
            </a:r>
            <a:r>
              <a:rPr lang="zh-CN" altLang="en-US" sz="2000" i="0" dirty="0" smtClean="0">
                <a:ea typeface="微软雅黑" panose="020B0503020204020204" pitchFamily="34" charset="-122"/>
              </a:rPr>
              <a:t>    </a:t>
            </a:r>
            <a:r>
              <a:rPr lang="en-US" altLang="zh-CN" sz="2000" i="0" dirty="0" smtClean="0">
                <a:ea typeface="微软雅黑" panose="020B0503020204020204" pitchFamily="34" charset="-122"/>
              </a:rPr>
              <a:t>1xxxx</a:t>
            </a:r>
            <a:endParaRPr lang="en-US" altLang="zh-CN" sz="2000" i="0" dirty="0">
              <a:ea typeface="微软雅黑" panose="020B0503020204020204" pitchFamily="34" charset="-122"/>
            </a:endParaRPr>
          </a:p>
        </p:txBody>
      </p:sp>
      <p:sp>
        <p:nvSpPr>
          <p:cNvPr id="32" name="Rectangle 10"/>
          <p:cNvSpPr>
            <a:spLocks noChangeArrowheads="1"/>
          </p:cNvSpPr>
          <p:nvPr/>
        </p:nvSpPr>
        <p:spPr bwMode="auto">
          <a:xfrm>
            <a:off x="2019300" y="2158008"/>
            <a:ext cx="1331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255</a:t>
            </a:r>
          </a:p>
        </p:txBody>
      </p:sp>
      <p:sp>
        <p:nvSpPr>
          <p:cNvPr id="33" name="Rectangle 9"/>
          <p:cNvSpPr>
            <a:spLocks noChangeArrowheads="1"/>
          </p:cNvSpPr>
          <p:nvPr/>
        </p:nvSpPr>
        <p:spPr bwMode="auto">
          <a:xfrm>
            <a:off x="762000" y="2158008"/>
            <a:ext cx="125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i="0" dirty="0">
                <a:ea typeface="微软雅黑" panose="020B0503020204020204" pitchFamily="34" charset="-122"/>
              </a:rPr>
              <a:t>0/1</a:t>
            </a:r>
          </a:p>
        </p:txBody>
      </p:sp>
      <p:sp>
        <p:nvSpPr>
          <p:cNvPr id="34" name="Rectangle 8"/>
          <p:cNvSpPr>
            <a:spLocks noChangeArrowheads="1"/>
          </p:cNvSpPr>
          <p:nvPr/>
        </p:nvSpPr>
        <p:spPr bwMode="auto">
          <a:xfrm>
            <a:off x="5127625" y="1700808"/>
            <a:ext cx="3254375"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ea typeface="微软雅黑" panose="020B0503020204020204" pitchFamily="34" charset="-122"/>
              </a:rPr>
              <a:t>表示</a:t>
            </a:r>
          </a:p>
        </p:txBody>
      </p:sp>
      <p:sp>
        <p:nvSpPr>
          <p:cNvPr id="35" name="Rectangle 7"/>
          <p:cNvSpPr>
            <a:spLocks noChangeArrowheads="1"/>
          </p:cNvSpPr>
          <p:nvPr/>
        </p:nvSpPr>
        <p:spPr bwMode="auto">
          <a:xfrm>
            <a:off x="3351213" y="1700808"/>
            <a:ext cx="1776412"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ea typeface="微软雅黑" panose="020B0503020204020204" pitchFamily="34" charset="-122"/>
              </a:rPr>
              <a:t>尾数</a:t>
            </a:r>
          </a:p>
        </p:txBody>
      </p:sp>
      <p:sp>
        <p:nvSpPr>
          <p:cNvPr id="36" name="Rectangle 6"/>
          <p:cNvSpPr>
            <a:spLocks noChangeArrowheads="1"/>
          </p:cNvSpPr>
          <p:nvPr/>
        </p:nvSpPr>
        <p:spPr bwMode="auto">
          <a:xfrm>
            <a:off x="2019300" y="1700808"/>
            <a:ext cx="1331913"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ea typeface="微软雅黑" panose="020B0503020204020204" pitchFamily="34" charset="-122"/>
              </a:rPr>
              <a:t>阶码</a:t>
            </a:r>
          </a:p>
        </p:txBody>
      </p:sp>
      <p:sp>
        <p:nvSpPr>
          <p:cNvPr id="37" name="Rectangle 5"/>
          <p:cNvSpPr>
            <a:spLocks noChangeArrowheads="1"/>
          </p:cNvSpPr>
          <p:nvPr/>
        </p:nvSpPr>
        <p:spPr bwMode="auto">
          <a:xfrm>
            <a:off x="762000" y="1700808"/>
            <a:ext cx="1257300" cy="457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ea typeface="微软雅黑" panose="020B0503020204020204" pitchFamily="34" charset="-122"/>
              </a:rPr>
              <a:t>符号位</a:t>
            </a:r>
          </a:p>
        </p:txBody>
      </p:sp>
      <p:sp>
        <p:nvSpPr>
          <p:cNvPr id="38" name="Line 39"/>
          <p:cNvSpPr>
            <a:spLocks noChangeShapeType="1"/>
          </p:cNvSpPr>
          <p:nvPr/>
        </p:nvSpPr>
        <p:spPr bwMode="auto">
          <a:xfrm>
            <a:off x="762000" y="26152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39" name="Line 40"/>
          <p:cNvSpPr>
            <a:spLocks noChangeShapeType="1"/>
          </p:cNvSpPr>
          <p:nvPr/>
        </p:nvSpPr>
        <p:spPr bwMode="auto">
          <a:xfrm>
            <a:off x="762000" y="30724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0" name="Line 41"/>
          <p:cNvSpPr>
            <a:spLocks noChangeShapeType="1"/>
          </p:cNvSpPr>
          <p:nvPr/>
        </p:nvSpPr>
        <p:spPr bwMode="auto">
          <a:xfrm>
            <a:off x="762000" y="35296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1" name="Line 42"/>
          <p:cNvSpPr>
            <a:spLocks noChangeShapeType="1"/>
          </p:cNvSpPr>
          <p:nvPr/>
        </p:nvSpPr>
        <p:spPr bwMode="auto">
          <a:xfrm>
            <a:off x="762000" y="39868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2" name="Line 43"/>
          <p:cNvSpPr>
            <a:spLocks noChangeShapeType="1"/>
          </p:cNvSpPr>
          <p:nvPr/>
        </p:nvSpPr>
        <p:spPr bwMode="auto">
          <a:xfrm>
            <a:off x="762000" y="44440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3" name="Line 44"/>
          <p:cNvSpPr>
            <a:spLocks noChangeShapeType="1"/>
          </p:cNvSpPr>
          <p:nvPr/>
        </p:nvSpPr>
        <p:spPr bwMode="auto">
          <a:xfrm>
            <a:off x="762000" y="4901208"/>
            <a:ext cx="7620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4" name="Line 45"/>
          <p:cNvSpPr>
            <a:spLocks noChangeShapeType="1"/>
          </p:cNvSpPr>
          <p:nvPr/>
        </p:nvSpPr>
        <p:spPr bwMode="auto">
          <a:xfrm>
            <a:off x="762000" y="5358408"/>
            <a:ext cx="76200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l"/>
            <a:endParaRPr lang="zh-CN" altLang="en-US" i="0"/>
          </a:p>
        </p:txBody>
      </p:sp>
      <p:sp>
        <p:nvSpPr>
          <p:cNvPr id="45" name="Line 47"/>
          <p:cNvSpPr>
            <a:spLocks noChangeShapeType="1"/>
          </p:cNvSpPr>
          <p:nvPr/>
        </p:nvSpPr>
        <p:spPr bwMode="auto">
          <a:xfrm>
            <a:off x="2019300"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
        <p:nvSpPr>
          <p:cNvPr id="46" name="Line 48"/>
          <p:cNvSpPr>
            <a:spLocks noChangeShapeType="1"/>
          </p:cNvSpPr>
          <p:nvPr/>
        </p:nvSpPr>
        <p:spPr bwMode="auto">
          <a:xfrm>
            <a:off x="3351213"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
        <p:nvSpPr>
          <p:cNvPr id="47" name="Line 49"/>
          <p:cNvSpPr>
            <a:spLocks noChangeShapeType="1"/>
          </p:cNvSpPr>
          <p:nvPr/>
        </p:nvSpPr>
        <p:spPr bwMode="auto">
          <a:xfrm>
            <a:off x="5127625" y="1700808"/>
            <a:ext cx="0" cy="36576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i="0"/>
          </a:p>
        </p:txBody>
      </p:sp>
    </p:spTree>
    <p:extLst>
      <p:ext uri="{BB962C8B-B14F-4D97-AF65-F5344CB8AC3E}">
        <p14:creationId xmlns:p14="http://schemas.microsoft.com/office/powerpoint/2010/main" val="4280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ppt_x"/>
                                          </p:val>
                                        </p:tav>
                                        <p:tav tm="100000">
                                          <p:val>
                                            <p:strVal val="#ppt_x"/>
                                          </p:val>
                                        </p:tav>
                                      </p:tavLst>
                                    </p:anim>
                                    <p:anim calcmode="lin" valueType="num">
                                      <p:cBhvr additive="base">
                                        <p:cTn id="25" dur="500" fill="hold"/>
                                        <p:tgtEl>
                                          <p:spTgt spid="2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ppt_x"/>
                                          </p:val>
                                        </p:tav>
                                        <p:tav tm="100000">
                                          <p:val>
                                            <p:strVal val="#ppt_x"/>
                                          </p:val>
                                        </p:tav>
                                      </p:tavLst>
                                    </p:anim>
                                    <p:anim calcmode="lin" valueType="num">
                                      <p:cBhvr additive="base">
                                        <p:cTn id="45" dur="500" fill="hold"/>
                                        <p:tgtEl>
                                          <p:spTgt spid="2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fill="hold"/>
                                        <p:tgtEl>
                                          <p:spTgt spid="15"/>
                                        </p:tgtEl>
                                        <p:attrNameLst>
                                          <p:attrName>ppt_x</p:attrName>
                                        </p:attrNameLst>
                                      </p:cBhvr>
                                      <p:tavLst>
                                        <p:tav tm="0">
                                          <p:val>
                                            <p:strVal val="#ppt_x"/>
                                          </p:val>
                                        </p:tav>
                                        <p:tav tm="100000">
                                          <p:val>
                                            <p:strVal val="#ppt_x"/>
                                          </p:val>
                                        </p:tav>
                                      </p:tavLst>
                                    </p:anim>
                                    <p:anim calcmode="lin" valueType="num">
                                      <p:cBhvr additive="base">
                                        <p:cTn id="8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500" fill="hold"/>
                                        <p:tgtEl>
                                          <p:spTgt spid="14"/>
                                        </p:tgtEl>
                                        <p:attrNameLst>
                                          <p:attrName>ppt_x</p:attrName>
                                        </p:attrNameLst>
                                      </p:cBhvr>
                                      <p:tavLst>
                                        <p:tav tm="0">
                                          <p:val>
                                            <p:strVal val="#ppt_x"/>
                                          </p:val>
                                        </p:tav>
                                        <p:tav tm="100000">
                                          <p:val>
                                            <p:strVal val="#ppt_x"/>
                                          </p:val>
                                        </p:tav>
                                      </p:tavLst>
                                    </p:anim>
                                    <p:anim calcmode="lin" valueType="num">
                                      <p:cBhvr additive="base">
                                        <p:cTn id="9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500" fill="hold"/>
                                        <p:tgtEl>
                                          <p:spTgt spid="13"/>
                                        </p:tgtEl>
                                        <p:attrNameLst>
                                          <p:attrName>ppt_x</p:attrName>
                                        </p:attrNameLst>
                                      </p:cBhvr>
                                      <p:tavLst>
                                        <p:tav tm="0">
                                          <p:val>
                                            <p:strVal val="#ppt_x"/>
                                          </p:val>
                                        </p:tav>
                                        <p:tav tm="100000">
                                          <p:val>
                                            <p:strVal val="#ppt_x"/>
                                          </p:val>
                                        </p:tav>
                                      </p:tavLst>
                                    </p:anim>
                                    <p:anim calcmode="lin" valueType="num">
                                      <p:cBhvr additive="base">
                                        <p:cTn id="99" dur="500" fill="hold"/>
                                        <p:tgtEl>
                                          <p:spTgt spid="13"/>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2"/>
                                        </p:tgtEl>
                                        <p:attrNameLst>
                                          <p:attrName>style.visibility</p:attrName>
                                        </p:attrNameLst>
                                      </p:cBhvr>
                                      <p:to>
                                        <p:strVal val="visible"/>
                                      </p:to>
                                    </p:set>
                                    <p:anim calcmode="lin" valueType="num">
                                      <p:cBhvr additive="base">
                                        <p:cTn id="102" dur="500" fill="hold"/>
                                        <p:tgtEl>
                                          <p:spTgt spid="12"/>
                                        </p:tgtEl>
                                        <p:attrNameLst>
                                          <p:attrName>ppt_x</p:attrName>
                                        </p:attrNameLst>
                                      </p:cBhvr>
                                      <p:tavLst>
                                        <p:tav tm="0">
                                          <p:val>
                                            <p:strVal val="#ppt_x"/>
                                          </p:val>
                                        </p:tav>
                                        <p:tav tm="100000">
                                          <p:val>
                                            <p:strVal val="#ppt_x"/>
                                          </p:val>
                                        </p:tav>
                                      </p:tavLst>
                                    </p:anim>
                                    <p:anim calcmode="lin" valueType="num">
                                      <p:cBhvr additive="base">
                                        <p:cTn id="103" dur="500" fill="hold"/>
                                        <p:tgtEl>
                                          <p:spTgt spid="12"/>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ppt_x"/>
                                          </p:val>
                                        </p:tav>
                                        <p:tav tm="100000">
                                          <p:val>
                                            <p:strVal val="#ppt_x"/>
                                          </p:val>
                                        </p:tav>
                                      </p:tavLst>
                                    </p:anim>
                                    <p:anim calcmode="lin" valueType="num">
                                      <p:cBhvr additive="base">
                                        <p:cTn id="10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10"/>
                                        </p:tgtEl>
                                        <p:attrNameLst>
                                          <p:attrName>style.visibility</p:attrName>
                                        </p:attrNameLst>
                                      </p:cBhvr>
                                      <p:to>
                                        <p:strVal val="visible"/>
                                      </p:to>
                                    </p:set>
                                    <p:anim calcmode="lin" valueType="num">
                                      <p:cBhvr additive="base">
                                        <p:cTn id="112" dur="500" fill="hold"/>
                                        <p:tgtEl>
                                          <p:spTgt spid="10"/>
                                        </p:tgtEl>
                                        <p:attrNameLst>
                                          <p:attrName>ppt_x</p:attrName>
                                        </p:attrNameLst>
                                      </p:cBhvr>
                                      <p:tavLst>
                                        <p:tav tm="0">
                                          <p:val>
                                            <p:strVal val="#ppt_x"/>
                                          </p:val>
                                        </p:tav>
                                        <p:tav tm="100000">
                                          <p:val>
                                            <p:strVal val="#ppt_x"/>
                                          </p:val>
                                        </p:tav>
                                      </p:tavLst>
                                    </p:anim>
                                    <p:anim calcmode="lin" valueType="num">
                                      <p:cBhvr additive="base">
                                        <p:cTn id="1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9"/>
                                        </p:tgtEl>
                                        <p:attrNameLst>
                                          <p:attrName>style.visibility</p:attrName>
                                        </p:attrNameLst>
                                      </p:cBhvr>
                                      <p:to>
                                        <p:strVal val="visible"/>
                                      </p:to>
                                    </p:set>
                                    <p:anim calcmode="lin" valueType="num">
                                      <p:cBhvr additive="base">
                                        <p:cTn id="118" dur="500" fill="hold"/>
                                        <p:tgtEl>
                                          <p:spTgt spid="9"/>
                                        </p:tgtEl>
                                        <p:attrNameLst>
                                          <p:attrName>ppt_x</p:attrName>
                                        </p:attrNameLst>
                                      </p:cBhvr>
                                      <p:tavLst>
                                        <p:tav tm="0">
                                          <p:val>
                                            <p:strVal val="#ppt_x"/>
                                          </p:val>
                                        </p:tav>
                                        <p:tav tm="100000">
                                          <p:val>
                                            <p:strVal val="#ppt_x"/>
                                          </p:val>
                                        </p:tav>
                                      </p:tavLst>
                                    </p:anim>
                                    <p:anim calcmode="lin" valueType="num">
                                      <p:cBhvr additive="base">
                                        <p:cTn id="119" dur="500" fill="hold"/>
                                        <p:tgtEl>
                                          <p:spTgt spid="9"/>
                                        </p:tgtEl>
                                        <p:attrNameLst>
                                          <p:attrName>ppt_y</p:attrName>
                                        </p:attrNameLst>
                                      </p:cBhvr>
                                      <p:tavLst>
                                        <p:tav tm="0">
                                          <p:val>
                                            <p:strVal val="1+#ppt_h/2"/>
                                          </p:val>
                                        </p:tav>
                                        <p:tav tm="100000">
                                          <p:val>
                                            <p:strVal val="#ppt_y"/>
                                          </p:val>
                                        </p:tav>
                                      </p:tavLst>
                                    </p:anim>
                                  </p:childTnLst>
                                </p:cTn>
                              </p:par>
                              <p:par>
                                <p:cTn id="120" presetID="2" presetClass="entr" presetSubtype="4" fill="hold" grpId="0" nodeType="withEffect">
                                  <p:stCondLst>
                                    <p:cond delay="0"/>
                                  </p:stCondLst>
                                  <p:childTnLst>
                                    <p:set>
                                      <p:cBhvr>
                                        <p:cTn id="121" dur="1" fill="hold">
                                          <p:stCondLst>
                                            <p:cond delay="0"/>
                                          </p:stCondLst>
                                        </p:cTn>
                                        <p:tgtEl>
                                          <p:spTgt spid="8"/>
                                        </p:tgtEl>
                                        <p:attrNameLst>
                                          <p:attrName>style.visibility</p:attrName>
                                        </p:attrNameLst>
                                      </p:cBhvr>
                                      <p:to>
                                        <p:strVal val="visible"/>
                                      </p:to>
                                    </p:set>
                                    <p:anim calcmode="lin" valueType="num">
                                      <p:cBhvr additive="base">
                                        <p:cTn id="122" dur="500" fill="hold"/>
                                        <p:tgtEl>
                                          <p:spTgt spid="8"/>
                                        </p:tgtEl>
                                        <p:attrNameLst>
                                          <p:attrName>ppt_x</p:attrName>
                                        </p:attrNameLst>
                                      </p:cBhvr>
                                      <p:tavLst>
                                        <p:tav tm="0">
                                          <p:val>
                                            <p:strVal val="#ppt_x"/>
                                          </p:val>
                                        </p:tav>
                                        <p:tav tm="100000">
                                          <p:val>
                                            <p:strVal val="#ppt_x"/>
                                          </p:val>
                                        </p:tav>
                                      </p:tavLst>
                                    </p:anim>
                                    <p:anim calcmode="lin" valueType="num">
                                      <p:cBhvr additive="base">
                                        <p:cTn id="123" dur="500" fill="hold"/>
                                        <p:tgtEl>
                                          <p:spTgt spid="8"/>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7"/>
                                        </p:tgtEl>
                                        <p:attrNameLst>
                                          <p:attrName>style.visibility</p:attrName>
                                        </p:attrNameLst>
                                      </p:cBhvr>
                                      <p:to>
                                        <p:strVal val="visible"/>
                                      </p:to>
                                    </p:set>
                                    <p:anim calcmode="lin" valueType="num">
                                      <p:cBhvr additive="base">
                                        <p:cTn id="126" dur="500" fill="hold"/>
                                        <p:tgtEl>
                                          <p:spTgt spid="7"/>
                                        </p:tgtEl>
                                        <p:attrNameLst>
                                          <p:attrName>ppt_x</p:attrName>
                                        </p:attrNameLst>
                                      </p:cBhvr>
                                      <p:tavLst>
                                        <p:tav tm="0">
                                          <p:val>
                                            <p:strVal val="#ppt_x"/>
                                          </p:val>
                                        </p:tav>
                                        <p:tav tm="100000">
                                          <p:val>
                                            <p:strVal val="#ppt_x"/>
                                          </p:val>
                                        </p:tav>
                                      </p:tavLst>
                                    </p:anim>
                                    <p:anim calcmode="lin" valueType="num">
                                      <p:cBhvr additive="base">
                                        <p:cTn id="1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 calcmode="lin" valueType="num">
                                      <p:cBhvr additive="base">
                                        <p:cTn id="132" dur="500" fill="hold"/>
                                        <p:tgtEl>
                                          <p:spTgt spid="6"/>
                                        </p:tgtEl>
                                        <p:attrNameLst>
                                          <p:attrName>ppt_x</p:attrName>
                                        </p:attrNameLst>
                                      </p:cBhvr>
                                      <p:tavLst>
                                        <p:tav tm="0">
                                          <p:val>
                                            <p:strVal val="#ppt_x"/>
                                          </p:val>
                                        </p:tav>
                                        <p:tav tm="100000">
                                          <p:val>
                                            <p:strVal val="#ppt_x"/>
                                          </p:val>
                                        </p:tav>
                                      </p:tavLst>
                                    </p:anim>
                                    <p:anim calcmode="lin" valueType="num">
                                      <p:cBhvr additive="base">
                                        <p:cTn id="1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solidFill>
                  <a:srgbClr val="FF0000"/>
                </a:solidFill>
              </a:rPr>
              <a:t>例子</a:t>
            </a:r>
            <a:endParaRPr lang="zh-CN" altLang="en-US" dirty="0">
              <a:solidFill>
                <a:srgbClr val="FF0000"/>
              </a:solidFill>
            </a:endParaRPr>
          </a:p>
        </p:txBody>
      </p:sp>
      <p:sp>
        <p:nvSpPr>
          <p:cNvPr id="6" name="内容占位符 5"/>
          <p:cNvSpPr>
            <a:spLocks noGrp="1"/>
          </p:cNvSpPr>
          <p:nvPr>
            <p:ph idx="1"/>
          </p:nvPr>
        </p:nvSpPr>
        <p:spPr>
          <a:xfrm>
            <a:off x="251520" y="1052984"/>
            <a:ext cx="4320480" cy="5040312"/>
          </a:xfrm>
          <a:solidFill>
            <a:srgbClr val="FFFFCC"/>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i="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smtClean="0">
                <a:solidFill>
                  <a:srgbClr val="FF0000"/>
                </a:solidFill>
              </a:rPr>
              <a:t>程序出错 </a:t>
            </a:r>
            <a:r>
              <a:rPr lang="en-US" altLang="zh-CN" b="1" dirty="0" smtClean="0">
                <a:solidFill>
                  <a:srgbClr val="FF0000"/>
                </a:solidFill>
              </a:rPr>
              <a:t>Why</a:t>
            </a:r>
            <a:r>
              <a:rPr lang="zh-CN" altLang="en-US" b="1" dirty="0" smtClean="0">
                <a:solidFill>
                  <a:srgbClr val="FF0000"/>
                </a:solidFill>
              </a:rPr>
              <a:t>？</a:t>
            </a:r>
            <a:endParaRPr lang="en-US" altLang="zh-CN" b="1" dirty="0" smtClean="0">
              <a:solidFill>
                <a:srgbClr val="FF0000"/>
              </a:solidFill>
            </a:endParaRPr>
          </a:p>
          <a:p>
            <a:endParaRPr lang="zh-CN" altLang="en-US" b="1" dirty="0"/>
          </a:p>
        </p:txBody>
      </p:sp>
      <p:sp>
        <p:nvSpPr>
          <p:cNvPr id="7" name="内容占位符 6"/>
          <p:cNvSpPr>
            <a:spLocks noGrp="1"/>
          </p:cNvSpPr>
          <p:nvPr>
            <p:ph idx="11"/>
          </p:nvPr>
        </p:nvSpPr>
        <p:spPr>
          <a:xfrm>
            <a:off x="3995936" y="1046289"/>
            <a:ext cx="4968552" cy="5040312"/>
          </a:xfrm>
          <a:solidFill>
            <a:schemeClr val="bg2">
              <a:lumMod val="40000"/>
              <a:lumOff val="60000"/>
            </a:schemeClr>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u="sng" dirty="0" smtClean="0"/>
              <a:t> </a:t>
            </a:r>
            <a:r>
              <a:rPr lang="en-US" altLang="zh-CN" u="sng" dirty="0" smtClean="0">
                <a:solidFill>
                  <a:srgbClr val="0070C0"/>
                </a:solidFill>
              </a:rPr>
              <a:t>a=1</a:t>
            </a:r>
            <a:r>
              <a:rPr lang="en-US" altLang="zh-CN" u="sng" dirty="0">
                <a:solidFill>
                  <a:srgbClr val="0070C0"/>
                </a:solidFill>
              </a:rPr>
              <a:t>.#INF00 </a:t>
            </a:r>
            <a:r>
              <a:rPr lang="en-US" altLang="zh-CN" u="sng" dirty="0" smtClean="0">
                <a:solidFill>
                  <a:srgbClr val="0070C0"/>
                </a:solidFill>
              </a:rPr>
              <a:t>b=-</a:t>
            </a:r>
            <a:r>
              <a:rPr lang="en-US" altLang="zh-CN" u="sng" dirty="0">
                <a:solidFill>
                  <a:srgbClr val="0070C0"/>
                </a:solidFill>
              </a:rPr>
              <a:t>1.#INF00</a:t>
            </a:r>
          </a:p>
          <a:p>
            <a:r>
              <a:rPr lang="en-US" altLang="zh-CN" dirty="0" smtClean="0"/>
              <a:t>a =  </a:t>
            </a:r>
            <a:r>
              <a:rPr lang="zh-CN" altLang="en-US" dirty="0" smtClean="0"/>
              <a:t>正无穷    </a:t>
            </a:r>
            <a:r>
              <a:rPr lang="en-US" altLang="zh-CN" dirty="0" smtClean="0"/>
              <a:t>b=</a:t>
            </a:r>
            <a:r>
              <a:rPr lang="zh-CN" altLang="en-US" dirty="0" smtClean="0"/>
              <a:t>负无穷</a:t>
            </a:r>
            <a:endParaRPr lang="en-US" altLang="zh-CN" dirty="0" smtClean="0"/>
          </a:p>
          <a:p>
            <a:r>
              <a:rPr lang="en-US" altLang="zh-CN" dirty="0" smtClean="0"/>
              <a:t>7F80-0000    FF80-0000</a:t>
            </a:r>
          </a:p>
          <a:p>
            <a:endParaRPr lang="zh-CN" altLang="en-US" dirty="0"/>
          </a:p>
        </p:txBody>
      </p:sp>
      <p:graphicFrame>
        <p:nvGraphicFramePr>
          <p:cNvPr id="8" name="表格 7"/>
          <p:cNvGraphicFramePr>
            <a:graphicFrameLocks noGrp="1"/>
          </p:cNvGraphicFramePr>
          <p:nvPr>
            <p:extLst/>
          </p:nvPr>
        </p:nvGraphicFramePr>
        <p:xfrm>
          <a:off x="2021840" y="623731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1</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65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无穷大</a:t>
            </a:r>
            <a:endParaRPr lang="zh-CN" altLang="en-US" dirty="0">
              <a:solidFill>
                <a:srgbClr val="FF0000"/>
              </a:solidFill>
            </a:endParaRPr>
          </a:p>
        </p:txBody>
      </p:sp>
      <p:sp>
        <p:nvSpPr>
          <p:cNvPr id="3" name="内容占位符 2"/>
          <p:cNvSpPr>
            <a:spLocks noGrp="1"/>
          </p:cNvSpPr>
          <p:nvPr>
            <p:ph idx="1"/>
          </p:nvPr>
        </p:nvSpPr>
        <p:spPr>
          <a:xfrm>
            <a:off x="395536" y="1052984"/>
            <a:ext cx="8287816" cy="5040312"/>
          </a:xfrm>
        </p:spPr>
        <p:txBody>
          <a:bodyPr/>
          <a:lstStyle/>
          <a:p>
            <a:r>
              <a:rPr kumimoji="1" lang="zh-CN" altLang="en-US" dirty="0" smtClean="0">
                <a:solidFill>
                  <a:srgbClr val="000000"/>
                </a:solidFill>
                <a:ea typeface="黑体" panose="02010609060101010101" pitchFamily="49" charset="-122"/>
              </a:rPr>
              <a:t>浮点数中</a:t>
            </a:r>
            <a:r>
              <a:rPr kumimoji="1" lang="en-US" altLang="zh-CN" dirty="0" smtClean="0">
                <a:solidFill>
                  <a:srgbClr val="000000"/>
                </a:solidFill>
                <a:ea typeface="黑体" panose="02010609060101010101" pitchFamily="49" charset="-122"/>
              </a:rPr>
              <a:t>, </a:t>
            </a:r>
            <a:r>
              <a:rPr kumimoji="1" lang="zh-CN" altLang="en-US" dirty="0">
                <a:solidFill>
                  <a:srgbClr val="000000"/>
                </a:solidFill>
                <a:ea typeface="黑体" panose="02010609060101010101" pitchFamily="49" charset="-122"/>
              </a:rPr>
              <a:t>除数为</a:t>
            </a:r>
            <a:r>
              <a:rPr kumimoji="1" lang="en-US" altLang="zh-CN" dirty="0">
                <a:solidFill>
                  <a:srgbClr val="000000"/>
                </a:solidFill>
                <a:ea typeface="黑体" panose="02010609060101010101" pitchFamily="49" charset="-122"/>
              </a:rPr>
              <a:t>0</a:t>
            </a:r>
            <a:r>
              <a:rPr kumimoji="1" lang="zh-CN" altLang="en-US" dirty="0">
                <a:solidFill>
                  <a:srgbClr val="000000"/>
                </a:solidFill>
                <a:ea typeface="黑体" panose="02010609060101010101" pitchFamily="49" charset="-122"/>
              </a:rPr>
              <a:t>的结果是 </a:t>
            </a:r>
            <a:r>
              <a:rPr kumimoji="1" lang="en-US" altLang="zh-CN" dirty="0">
                <a:solidFill>
                  <a:srgbClr val="000000"/>
                </a:solidFill>
                <a:ea typeface="黑体" panose="02010609060101010101" pitchFamily="49" charset="-122"/>
              </a:rPr>
              <a:t>+/- ∞, </a:t>
            </a:r>
            <a:r>
              <a:rPr kumimoji="1" lang="zh-CN" altLang="en-US" dirty="0">
                <a:solidFill>
                  <a:srgbClr val="000000"/>
                </a:solidFill>
                <a:ea typeface="黑体" panose="02010609060101010101" pitchFamily="49" charset="-122"/>
              </a:rPr>
              <a:t>不是溢出异常</a:t>
            </a:r>
            <a:r>
              <a:rPr kumimoji="1" lang="en-US" altLang="zh-CN" dirty="0">
                <a:solidFill>
                  <a:srgbClr val="000000"/>
                </a:solidFill>
                <a:ea typeface="黑体" panose="02010609060101010101" pitchFamily="49" charset="-122"/>
              </a:rPr>
              <a:t>.</a:t>
            </a:r>
            <a:r>
              <a:rPr kumimoji="1" lang="zh-CN" altLang="en-US" dirty="0">
                <a:solidFill>
                  <a:srgbClr val="000000"/>
                </a:solidFill>
                <a:ea typeface="黑体" panose="02010609060101010101" pitchFamily="49" charset="-122"/>
              </a:rPr>
              <a:t>（整数除</a:t>
            </a:r>
            <a:r>
              <a:rPr kumimoji="1" lang="en-US" altLang="zh-CN" dirty="0">
                <a:solidFill>
                  <a:srgbClr val="000000"/>
                </a:solidFill>
                <a:ea typeface="黑体" panose="02010609060101010101" pitchFamily="49" charset="-122"/>
              </a:rPr>
              <a:t>0</a:t>
            </a:r>
            <a:r>
              <a:rPr kumimoji="1" lang="zh-CN" altLang="en-US" dirty="0">
                <a:solidFill>
                  <a:srgbClr val="000000"/>
                </a:solidFill>
                <a:ea typeface="黑体" panose="02010609060101010101" pitchFamily="49" charset="-122"/>
              </a:rPr>
              <a:t>为异常</a:t>
            </a:r>
            <a:r>
              <a:rPr kumimoji="1" lang="zh-CN" altLang="en-US" dirty="0" smtClean="0">
                <a:solidFill>
                  <a:srgbClr val="000000"/>
                </a:solidFill>
                <a:ea typeface="黑体" panose="02010609060101010101" pitchFamily="49" charset="-122"/>
              </a:rPr>
              <a:t>）</a:t>
            </a:r>
            <a:endParaRPr kumimoji="1" lang="en-US" altLang="zh-CN" dirty="0" smtClean="0">
              <a:solidFill>
                <a:srgbClr val="000000"/>
              </a:solidFill>
              <a:ea typeface="黑体" panose="02010609060101010101" pitchFamily="49" charset="-122"/>
            </a:endParaRPr>
          </a:p>
          <a:p>
            <a:pPr lvl="1"/>
            <a:r>
              <a:rPr kumimoji="1" lang="zh-CN" altLang="en-US" dirty="0">
                <a:solidFill>
                  <a:srgbClr val="000000"/>
                </a:solidFill>
                <a:ea typeface="黑体" panose="02010609060101010101" pitchFamily="49" charset="-122"/>
              </a:rPr>
              <a:t>可以利用</a:t>
            </a:r>
            <a:r>
              <a:rPr kumimoji="1" lang="en-US" altLang="zh-CN" dirty="0">
                <a:solidFill>
                  <a:srgbClr val="000000"/>
                </a:solidFill>
                <a:ea typeface="黑体" panose="02010609060101010101" pitchFamily="49" charset="-122"/>
              </a:rPr>
              <a:t>+∞/-∞</a:t>
            </a:r>
            <a:r>
              <a:rPr kumimoji="1" lang="zh-CN" altLang="en-US" dirty="0">
                <a:solidFill>
                  <a:srgbClr val="000000"/>
                </a:solidFill>
                <a:ea typeface="黑体" panose="02010609060101010101" pitchFamily="49" charset="-122"/>
              </a:rPr>
              <a:t>作比较。 例如：</a:t>
            </a:r>
            <a:r>
              <a:rPr kumimoji="1" lang="en-US" altLang="zh-CN" dirty="0">
                <a:solidFill>
                  <a:srgbClr val="000000"/>
                </a:solidFill>
                <a:ea typeface="黑体" panose="02010609060101010101" pitchFamily="49" charset="-122"/>
              </a:rPr>
              <a:t>X/0&gt;Y</a:t>
            </a:r>
            <a:r>
              <a:rPr kumimoji="1" lang="zh-CN" altLang="en-US" dirty="0">
                <a:solidFill>
                  <a:srgbClr val="000000"/>
                </a:solidFill>
                <a:ea typeface="黑体" panose="02010609060101010101" pitchFamily="49" charset="-122"/>
              </a:rPr>
              <a:t>可作为有效</a:t>
            </a:r>
            <a:r>
              <a:rPr kumimoji="1" lang="zh-CN" altLang="en-US" dirty="0" smtClean="0">
                <a:solidFill>
                  <a:srgbClr val="000000"/>
                </a:solidFill>
                <a:ea typeface="黑体" panose="02010609060101010101" pitchFamily="49" charset="-122"/>
              </a:rPr>
              <a:t>比较</a:t>
            </a:r>
            <a:endParaRPr kumimoji="1" lang="en-US" altLang="zh-CN" dirty="0" smtClean="0">
              <a:solidFill>
                <a:srgbClr val="000000"/>
              </a:solidFill>
              <a:ea typeface="黑体" panose="02010609060101010101" pitchFamily="49" charset="-122"/>
            </a:endParaRPr>
          </a:p>
          <a:p>
            <a:pPr lvl="1"/>
            <a:r>
              <a:rPr kumimoji="1" lang="en-US" altLang="zh-CN" dirty="0">
                <a:solidFill>
                  <a:srgbClr val="000000"/>
                </a:solidFill>
                <a:ea typeface="黑体" panose="02010609060101010101" pitchFamily="49" charset="-122"/>
              </a:rPr>
              <a:t>Exponent : </a:t>
            </a:r>
            <a:r>
              <a:rPr kumimoji="1" lang="en-US" altLang="zh-CN" dirty="0" smtClean="0">
                <a:solidFill>
                  <a:srgbClr val="000000"/>
                </a:solidFill>
                <a:ea typeface="黑体" panose="02010609060101010101" pitchFamily="49" charset="-122"/>
              </a:rPr>
              <a:t>all ones (11111111)  Significand</a:t>
            </a:r>
            <a:r>
              <a:rPr kumimoji="1" lang="en-US" altLang="zh-CN" dirty="0">
                <a:solidFill>
                  <a:srgbClr val="000000"/>
                </a:solidFill>
                <a:ea typeface="黑体" panose="02010609060101010101" pitchFamily="49" charset="-122"/>
              </a:rPr>
              <a:t>: all zeros</a:t>
            </a:r>
          </a:p>
          <a:p>
            <a:pPr lvl="1"/>
            <a:r>
              <a:rPr kumimoji="1" lang="en-US" altLang="zh-CN" dirty="0" smtClean="0">
                <a:solidFill>
                  <a:srgbClr val="000000"/>
                </a:solidFill>
                <a:ea typeface="黑体" panose="02010609060101010101" pitchFamily="49" charset="-122"/>
              </a:rPr>
              <a:t>+</a:t>
            </a:r>
            <a:r>
              <a:rPr kumimoji="1" lang="en-US" altLang="zh-CN" dirty="0">
                <a:solidFill>
                  <a:srgbClr val="000000"/>
                </a:solidFill>
                <a:ea typeface="黑体" panose="02010609060101010101" pitchFamily="49" charset="-122"/>
              </a:rPr>
              <a:t>∞ : 0 </a:t>
            </a:r>
            <a:r>
              <a:rPr kumimoji="1" lang="en-US" altLang="zh-CN" dirty="0">
                <a:solidFill>
                  <a:srgbClr val="0000FF"/>
                </a:solidFill>
                <a:ea typeface="黑体" panose="02010609060101010101" pitchFamily="49" charset="-122"/>
              </a:rPr>
              <a:t>11111111</a:t>
            </a:r>
            <a:r>
              <a:rPr kumimoji="1" lang="en-US" altLang="zh-CN" dirty="0">
                <a:solidFill>
                  <a:srgbClr val="000000"/>
                </a:solidFill>
                <a:ea typeface="黑体" panose="02010609060101010101" pitchFamily="49" charset="-122"/>
              </a:rPr>
              <a:t> 00000000000000000000000</a:t>
            </a:r>
          </a:p>
          <a:p>
            <a:pPr lvl="1"/>
            <a:r>
              <a:rPr kumimoji="1" lang="en-US" altLang="zh-CN" dirty="0" smtClean="0">
                <a:solidFill>
                  <a:srgbClr val="000000"/>
                </a:solidFill>
                <a:ea typeface="黑体" panose="02010609060101010101" pitchFamily="49" charset="-122"/>
              </a:rPr>
              <a:t>-</a:t>
            </a:r>
            <a:r>
              <a:rPr kumimoji="1" lang="en-US" altLang="zh-CN" dirty="0">
                <a:solidFill>
                  <a:srgbClr val="000000"/>
                </a:solidFill>
                <a:ea typeface="黑体" panose="02010609060101010101" pitchFamily="49" charset="-122"/>
              </a:rPr>
              <a:t>∞ : 1 </a:t>
            </a:r>
            <a:r>
              <a:rPr kumimoji="1" lang="en-US" altLang="zh-CN" dirty="0">
                <a:solidFill>
                  <a:srgbClr val="0000FF"/>
                </a:solidFill>
                <a:ea typeface="黑体" panose="02010609060101010101" pitchFamily="49" charset="-122"/>
              </a:rPr>
              <a:t>11111111</a:t>
            </a:r>
            <a:r>
              <a:rPr kumimoji="1" lang="en-US" altLang="zh-CN" dirty="0">
                <a:solidFill>
                  <a:srgbClr val="000000"/>
                </a:solidFill>
                <a:ea typeface="黑体" panose="02010609060101010101" pitchFamily="49" charset="-122"/>
              </a:rPr>
              <a:t> </a:t>
            </a:r>
            <a:r>
              <a:rPr kumimoji="1" lang="en-US" altLang="zh-CN" dirty="0" smtClean="0">
                <a:solidFill>
                  <a:srgbClr val="000000"/>
                </a:solidFill>
                <a:ea typeface="黑体" panose="02010609060101010101" pitchFamily="49" charset="-122"/>
              </a:rPr>
              <a:t>00000000000000000000000</a:t>
            </a:r>
          </a:p>
          <a:p>
            <a:pPr lvl="1"/>
            <a:endParaRPr kumimoji="1" lang="en-US" altLang="zh-CN" dirty="0">
              <a:solidFill>
                <a:srgbClr val="000000"/>
              </a:solidFill>
              <a:ea typeface="黑体" panose="02010609060101010101" pitchFamily="49" charset="-122"/>
            </a:endParaRPr>
          </a:p>
          <a:p>
            <a:pPr lvl="1"/>
            <a:r>
              <a:rPr kumimoji="1" lang="en-US" altLang="zh-CN" dirty="0" smtClean="0">
                <a:solidFill>
                  <a:srgbClr val="000000"/>
                </a:solidFill>
                <a:ea typeface="黑体" panose="02010609060101010101" pitchFamily="49" charset="-122"/>
              </a:rPr>
              <a:t>5.0 </a:t>
            </a:r>
            <a:r>
              <a:rPr kumimoji="1" lang="en-US" altLang="zh-CN" dirty="0">
                <a:solidFill>
                  <a:srgbClr val="000000"/>
                </a:solidFill>
                <a:ea typeface="黑体" panose="02010609060101010101" pitchFamily="49" charset="-122"/>
              </a:rPr>
              <a:t>/ 0 = +∞,            -5.0 / 0 =  -∞ </a:t>
            </a:r>
          </a:p>
          <a:p>
            <a:pPr lvl="1"/>
            <a:r>
              <a:rPr kumimoji="1" lang="en-US" altLang="zh-CN" dirty="0" smtClean="0">
                <a:solidFill>
                  <a:srgbClr val="000000"/>
                </a:solidFill>
                <a:ea typeface="黑体" panose="02010609060101010101" pitchFamily="49" charset="-122"/>
              </a:rPr>
              <a:t>5</a:t>
            </a:r>
            <a:r>
              <a:rPr kumimoji="1" lang="en-US" altLang="zh-CN" dirty="0">
                <a:solidFill>
                  <a:srgbClr val="000000"/>
                </a:solidFill>
                <a:ea typeface="黑体" panose="02010609060101010101" pitchFamily="49" charset="-122"/>
              </a:rPr>
              <a:t>+(+∞) = +∞,      (+∞)+(+∞) = +∞</a:t>
            </a:r>
          </a:p>
          <a:p>
            <a:pPr lvl="1"/>
            <a:r>
              <a:rPr kumimoji="1" lang="en-US" altLang="zh-CN" dirty="0" smtClean="0">
                <a:solidFill>
                  <a:srgbClr val="000000"/>
                </a:solidFill>
                <a:ea typeface="黑体" panose="02010609060101010101" pitchFamily="49" charset="-122"/>
              </a:rPr>
              <a:t>5 </a:t>
            </a:r>
            <a:r>
              <a:rPr kumimoji="1" lang="en-US" altLang="zh-CN" dirty="0">
                <a:solidFill>
                  <a:srgbClr val="000000"/>
                </a:solidFill>
                <a:ea typeface="黑体" panose="02010609060101010101" pitchFamily="49" charset="-122"/>
              </a:rPr>
              <a:t>- (+∞) = -∞,       (-∞) - (+∞) = -∞  </a:t>
            </a:r>
          </a:p>
          <a:p>
            <a:pPr lvl="1"/>
            <a:endParaRPr kumimoji="1" lang="en-US" altLang="zh-CN" dirty="0" smtClean="0">
              <a:solidFill>
                <a:srgbClr val="000000"/>
              </a:solidFill>
              <a:ea typeface="黑体" panose="02010609060101010101" pitchFamily="49" charset="-122"/>
            </a:endParaRPr>
          </a:p>
          <a:p>
            <a:pPr lvl="1"/>
            <a:endParaRPr kumimoji="1" lang="zh-CN" altLang="en-US" dirty="0" smtClean="0">
              <a:solidFill>
                <a:srgbClr val="000000"/>
              </a:solidFill>
              <a:ea typeface="黑体" panose="02010609060101010101" pitchFamily="49" charset="-122"/>
            </a:endParaRPr>
          </a:p>
          <a:p>
            <a:endParaRPr kumimoji="1" lang="en-US" altLang="zh-CN" dirty="0" smtClean="0">
              <a:solidFill>
                <a:srgbClr val="000000"/>
              </a:solidFill>
              <a:ea typeface="黑体" panose="02010609060101010101" pitchFamily="49" charset="-122"/>
            </a:endParaRPr>
          </a:p>
          <a:p>
            <a:endParaRPr kumimoji="1" lang="en-US" altLang="zh-CN" dirty="0" smtClean="0">
              <a:solidFill>
                <a:srgbClr val="000000"/>
              </a:solidFill>
              <a:ea typeface="黑体" panose="02010609060101010101" pitchFamily="49" charset="-122"/>
            </a:endParaRPr>
          </a:p>
          <a:p>
            <a:endParaRPr kumimoji="1" lang="zh-CN" altLang="en-US" b="1" dirty="0">
              <a:solidFill>
                <a:srgbClr val="000000"/>
              </a:solidFill>
              <a:ea typeface="黑体" panose="02010609060101010101" pitchFamily="49" charset="-122"/>
            </a:endParaRPr>
          </a:p>
          <a:p>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037360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solidFill>
                  <a:srgbClr val="FF0000"/>
                </a:solidFill>
              </a:rPr>
              <a:t>例子</a:t>
            </a:r>
            <a:r>
              <a:rPr lang="en-US" altLang="zh-CN" dirty="0" smtClean="0">
                <a:solidFill>
                  <a:srgbClr val="FF0000"/>
                </a:solidFill>
              </a:rPr>
              <a:t>(</a:t>
            </a:r>
            <a:r>
              <a:rPr lang="zh-CN" altLang="en-US" dirty="0" smtClean="0">
                <a:solidFill>
                  <a:srgbClr val="FF0000"/>
                </a:solidFill>
              </a:rPr>
              <a:t>非数</a:t>
            </a:r>
            <a:r>
              <a:rPr lang="en-US" altLang="zh-CN" dirty="0" smtClean="0">
                <a:solidFill>
                  <a:srgbClr val="FF0000"/>
                </a:solidFill>
              </a:rPr>
              <a:t>)</a:t>
            </a:r>
            <a:endParaRPr lang="zh-CN" altLang="en-US" dirty="0">
              <a:solidFill>
                <a:srgbClr val="FF0000"/>
              </a:solidFill>
            </a:endParaRPr>
          </a:p>
        </p:txBody>
      </p:sp>
      <p:sp>
        <p:nvSpPr>
          <p:cNvPr id="7" name="内容占位符 6"/>
          <p:cNvSpPr>
            <a:spLocks noGrp="1"/>
          </p:cNvSpPr>
          <p:nvPr>
            <p:ph idx="11"/>
          </p:nvPr>
        </p:nvSpPr>
        <p:spPr>
          <a:xfrm>
            <a:off x="179512" y="980728"/>
            <a:ext cx="7560840" cy="5040312"/>
          </a:xfrm>
          <a:solidFill>
            <a:schemeClr val="bg2">
              <a:lumMod val="40000"/>
              <a:lumOff val="60000"/>
            </a:schemeClr>
          </a:solidFill>
        </p:spPr>
        <p:txBody>
          <a:bodyPr/>
          <a:lstStyle/>
          <a:p>
            <a:pPr marL="0" indent="0">
              <a:spcAft>
                <a:spcPts val="0"/>
              </a:spcAft>
              <a:buNone/>
            </a:pP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i="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 </a:t>
            </a:r>
            <a:r>
              <a:rPr lang="en-US" altLang="zh-CN" b="1" i="1" dirty="0" smtClean="0">
                <a:solidFill>
                  <a:srgbClr val="0000FF"/>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i="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i="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i="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pPr marL="0" indent="0">
              <a:spcAft>
                <a:spcPts val="0"/>
              </a:spcAft>
              <a:buNone/>
            </a:pPr>
            <a:r>
              <a:rPr lang="en-US" altLang="zh-CN" b="1" i="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i="1" kern="100" dirty="0">
              <a:latin typeface="Calibri" panose="020F0502020204030204" pitchFamily="34" charset="0"/>
              <a:ea typeface="宋体" panose="02010600030101010101" pitchFamily="2" charset="-122"/>
              <a:cs typeface="Times New Roman" panose="02020603050405020304" pitchFamily="18" charset="0"/>
            </a:endParaRPr>
          </a:p>
          <a:p>
            <a:r>
              <a:rPr lang="da-DK" altLang="zh-CN" dirty="0" smtClean="0">
                <a:solidFill>
                  <a:srgbClr val="0070C0"/>
                </a:solidFill>
              </a:rPr>
              <a:t>a=-</a:t>
            </a:r>
            <a:r>
              <a:rPr lang="da-DK" altLang="zh-CN" dirty="0">
                <a:solidFill>
                  <a:srgbClr val="0070C0"/>
                </a:solidFill>
              </a:rPr>
              <a:t>1.#IND00 </a:t>
            </a:r>
            <a:r>
              <a:rPr lang="da-DK" altLang="zh-CN" dirty="0" smtClean="0">
                <a:solidFill>
                  <a:srgbClr val="0070C0"/>
                </a:solidFill>
              </a:rPr>
              <a:t>  b=1</a:t>
            </a:r>
            <a:r>
              <a:rPr lang="da-DK" altLang="zh-CN" dirty="0">
                <a:solidFill>
                  <a:srgbClr val="0070C0"/>
                </a:solidFill>
              </a:rPr>
              <a:t>.#QNAN0</a:t>
            </a:r>
          </a:p>
          <a:p>
            <a:r>
              <a:rPr lang="da-DK" altLang="zh-CN" dirty="0" smtClean="0">
                <a:solidFill>
                  <a:srgbClr val="0070C0"/>
                </a:solidFill>
              </a:rPr>
              <a:t>FFC0-0000        </a:t>
            </a:r>
          </a:p>
          <a:p>
            <a:r>
              <a:rPr lang="da-DK" altLang="zh-CN" dirty="0" smtClean="0">
                <a:solidFill>
                  <a:srgbClr val="0070C0"/>
                </a:solidFill>
              </a:rPr>
              <a:t>7FC0-0000</a:t>
            </a:r>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105</a:t>
            </a:fld>
            <a:r>
              <a:rPr lang="en-US" altLang="zh-CN" sz="1400" smtClean="0">
                <a:solidFill>
                  <a:srgbClr val="0D7157"/>
                </a:solidFill>
              </a:rPr>
              <a:t>- </a:t>
            </a:r>
            <a:endParaRPr lang="en-US" altLang="zh-CN" sz="1400" dirty="0">
              <a:solidFill>
                <a:srgbClr val="0D7157"/>
              </a:solidFill>
            </a:endParaRPr>
          </a:p>
        </p:txBody>
      </p:sp>
      <p:graphicFrame>
        <p:nvGraphicFramePr>
          <p:cNvPr id="3" name="表格 2"/>
          <p:cNvGraphicFramePr>
            <a:graphicFrameLocks noGrp="1"/>
          </p:cNvGraphicFramePr>
          <p:nvPr>
            <p:extLst/>
          </p:nvPr>
        </p:nvGraphicFramePr>
        <p:xfrm>
          <a:off x="2267744" y="515719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graphicFrame>
        <p:nvGraphicFramePr>
          <p:cNvPr id="9" name="表格 8"/>
          <p:cNvGraphicFramePr>
            <a:graphicFrameLocks noGrp="1"/>
          </p:cNvGraphicFramePr>
          <p:nvPr>
            <p:extLst/>
          </p:nvPr>
        </p:nvGraphicFramePr>
        <p:xfrm>
          <a:off x="2267744" y="5670757"/>
          <a:ext cx="666496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0">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rgbClr val="00B050"/>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122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非数</a:t>
            </a:r>
            <a:endParaRPr lang="zh-CN" altLang="en-US" dirty="0">
              <a:solidFill>
                <a:srgbClr val="FF0000"/>
              </a:solidFill>
            </a:endParaRPr>
          </a:p>
        </p:txBody>
      </p:sp>
      <p:sp>
        <p:nvSpPr>
          <p:cNvPr id="3" name="内容占位符 2"/>
          <p:cNvSpPr>
            <a:spLocks noGrp="1"/>
          </p:cNvSpPr>
          <p:nvPr>
            <p:ph idx="1"/>
          </p:nvPr>
        </p:nvSpPr>
        <p:spPr>
          <a:xfrm>
            <a:off x="395536" y="1052984"/>
            <a:ext cx="8136904" cy="5040312"/>
          </a:xfrm>
        </p:spPr>
        <p:txBody>
          <a:bodyPr/>
          <a:lstStyle/>
          <a:p>
            <a:r>
              <a:rPr lang="en-US" altLang="zh-CN" dirty="0" err="1"/>
              <a:t>sqrt</a:t>
            </a:r>
            <a:r>
              <a:rPr lang="en-US" altLang="zh-CN" dirty="0"/>
              <a:t> (-4.0</a:t>
            </a:r>
            <a:r>
              <a:rPr lang="en-US" altLang="zh-CN" dirty="0" smtClean="0"/>
              <a:t>) </a:t>
            </a:r>
            <a:r>
              <a:rPr lang="en-US" altLang="zh-CN" dirty="0"/>
              <a:t>= </a:t>
            </a:r>
            <a:r>
              <a:rPr lang="en-US" altLang="zh-CN" dirty="0" err="1"/>
              <a:t>NaN</a:t>
            </a:r>
            <a:r>
              <a:rPr lang="en-US" altLang="zh-CN" dirty="0"/>
              <a:t>    </a:t>
            </a:r>
            <a:endParaRPr lang="en-US" altLang="zh-CN" dirty="0" smtClean="0"/>
          </a:p>
          <a:p>
            <a:r>
              <a:rPr lang="en-US" altLang="zh-CN" dirty="0" smtClean="0"/>
              <a:t>           </a:t>
            </a:r>
            <a:r>
              <a:rPr lang="en-US" altLang="zh-CN" dirty="0"/>
              <a:t>0/0 = </a:t>
            </a:r>
            <a:r>
              <a:rPr lang="en-US" altLang="zh-CN" dirty="0" err="1"/>
              <a:t>NaN</a:t>
            </a:r>
            <a:endParaRPr lang="en-US" altLang="zh-CN" dirty="0"/>
          </a:p>
          <a:p>
            <a:r>
              <a:rPr lang="en-US" altLang="zh-CN" dirty="0" smtClean="0"/>
              <a:t> </a:t>
            </a:r>
            <a:r>
              <a:rPr lang="en-US" altLang="zh-CN" dirty="0"/>
              <a:t>op (</a:t>
            </a:r>
            <a:r>
              <a:rPr lang="en-US" altLang="zh-CN" dirty="0" err="1"/>
              <a:t>NaN,x</a:t>
            </a:r>
            <a:r>
              <a:rPr lang="en-US" altLang="zh-CN" dirty="0"/>
              <a:t>) = </a:t>
            </a:r>
            <a:r>
              <a:rPr lang="en-US" altLang="zh-CN" dirty="0" err="1"/>
              <a:t>NaN</a:t>
            </a:r>
            <a:r>
              <a:rPr lang="en-US" altLang="zh-CN" dirty="0"/>
              <a:t>     </a:t>
            </a:r>
            <a:endParaRPr lang="en-US" altLang="zh-CN" dirty="0" smtClean="0"/>
          </a:p>
          <a:p>
            <a:r>
              <a:rPr lang="en-US" altLang="zh-CN" dirty="0" smtClean="0"/>
              <a:t>    </a:t>
            </a:r>
            <a:r>
              <a:rPr lang="en-US" altLang="zh-CN" dirty="0"/>
              <a:t>+∞+(-∞) = </a:t>
            </a:r>
            <a:r>
              <a:rPr lang="en-US" altLang="zh-CN" dirty="0" err="1"/>
              <a:t>NaN</a:t>
            </a:r>
            <a:endParaRPr lang="en-US" altLang="zh-CN" dirty="0"/>
          </a:p>
          <a:p>
            <a:r>
              <a:rPr lang="en-US" altLang="zh-CN" dirty="0"/>
              <a:t>    +∞- (+∞) = </a:t>
            </a:r>
            <a:r>
              <a:rPr lang="en-US" altLang="zh-CN" dirty="0" err="1"/>
              <a:t>NaN</a:t>
            </a:r>
            <a:r>
              <a:rPr lang="en-US" altLang="zh-CN" dirty="0"/>
              <a:t> </a:t>
            </a:r>
            <a:endParaRPr lang="en-US" altLang="zh-CN" dirty="0" smtClean="0"/>
          </a:p>
          <a:p>
            <a:r>
              <a:rPr lang="en-US" altLang="zh-CN" dirty="0" smtClean="0"/>
              <a:t>            </a:t>
            </a:r>
            <a:r>
              <a:rPr lang="en-US" altLang="zh-CN" dirty="0"/>
              <a:t>∞/∞ = </a:t>
            </a:r>
            <a:r>
              <a:rPr lang="en-US" altLang="zh-CN" dirty="0" err="1"/>
              <a:t>NaN</a:t>
            </a:r>
            <a:r>
              <a:rPr lang="en-US" altLang="zh-CN" dirty="0"/>
              <a:t>  </a:t>
            </a:r>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2681877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solidFill>
                  <a:srgbClr val="FF0000"/>
                </a:solidFill>
              </a:rPr>
              <a:t>例子（正零与负零）</a:t>
            </a:r>
            <a:endParaRPr lang="zh-CN" altLang="en-US" dirty="0">
              <a:solidFill>
                <a:srgbClr val="FF0000"/>
              </a:solidFill>
            </a:endParaRPr>
          </a:p>
        </p:txBody>
      </p:sp>
      <p:pic>
        <p:nvPicPr>
          <p:cNvPr id="4" name="图片 3"/>
          <p:cNvPicPr>
            <a:picLocks noChangeAspect="1"/>
          </p:cNvPicPr>
          <p:nvPr/>
        </p:nvPicPr>
        <p:blipFill>
          <a:blip r:embed="rId2"/>
          <a:stretch>
            <a:fillRect/>
          </a:stretch>
        </p:blipFill>
        <p:spPr>
          <a:xfrm>
            <a:off x="859293" y="908720"/>
            <a:ext cx="1656184" cy="1772182"/>
          </a:xfrm>
          <a:prstGeom prst="rect">
            <a:avLst/>
          </a:prstGeom>
        </p:spPr>
      </p:pic>
      <p:pic>
        <p:nvPicPr>
          <p:cNvPr id="9" name="内容占位符 8"/>
          <p:cNvPicPr>
            <a:picLocks noGrp="1" noChangeAspect="1"/>
          </p:cNvPicPr>
          <p:nvPr>
            <p:ph idx="11"/>
          </p:nvPr>
        </p:nvPicPr>
        <p:blipFill>
          <a:blip r:embed="rId3"/>
          <a:stretch>
            <a:fillRect/>
          </a:stretch>
        </p:blipFill>
        <p:spPr>
          <a:xfrm>
            <a:off x="827584" y="2852936"/>
            <a:ext cx="6601110" cy="3846315"/>
          </a:xfrm>
          <a:prstGeom prst="rect">
            <a:avLst/>
          </a:prstGeom>
        </p:spPr>
      </p:pic>
      <p:sp>
        <p:nvSpPr>
          <p:cNvPr id="10" name="矩形 9"/>
          <p:cNvSpPr/>
          <p:nvPr/>
        </p:nvSpPr>
        <p:spPr>
          <a:xfrm>
            <a:off x="4546370" y="1196752"/>
            <a:ext cx="4104456" cy="1815882"/>
          </a:xfrm>
          <a:prstGeom prst="rect">
            <a:avLst/>
          </a:prstGeom>
          <a:solidFill>
            <a:schemeClr val="accent2"/>
          </a:solidFill>
        </p:spPr>
        <p:txBody>
          <a:bodyPr wrap="square">
            <a:spAutoFit/>
          </a:bodyPr>
          <a:lstStyle/>
          <a:p>
            <a:pPr algn="l"/>
            <a:r>
              <a:rPr lang="en-US" altLang="zh-CN" sz="2800" dirty="0" smtClean="0">
                <a:solidFill>
                  <a:schemeClr val="bg1"/>
                </a:solidFill>
              </a:rPr>
              <a:t>float</a:t>
            </a:r>
            <a:r>
              <a:rPr lang="zh-CN" altLang="en-US" sz="2800" dirty="0" smtClean="0">
                <a:solidFill>
                  <a:schemeClr val="bg1"/>
                </a:solidFill>
              </a:rPr>
              <a:t> </a:t>
            </a:r>
            <a:r>
              <a:rPr lang="zh-CN" altLang="en-US" sz="2800" dirty="0">
                <a:solidFill>
                  <a:schemeClr val="bg1"/>
                </a:solidFill>
              </a:rPr>
              <a:t>data is </a:t>
            </a:r>
            <a:r>
              <a:rPr lang="zh-CN" altLang="en-US" sz="2800" dirty="0" smtClean="0">
                <a:solidFill>
                  <a:schemeClr val="bg1"/>
                </a:solidFill>
              </a:rPr>
              <a:t>equal</a:t>
            </a:r>
            <a:endParaRPr lang="en-US" altLang="zh-CN" sz="2800" dirty="0" smtClean="0">
              <a:solidFill>
                <a:schemeClr val="bg1"/>
              </a:solidFill>
            </a:endParaRPr>
          </a:p>
          <a:p>
            <a:pPr algn="l"/>
            <a:r>
              <a:rPr lang="zh-CN" altLang="en-US" sz="2800" dirty="0" smtClean="0">
                <a:solidFill>
                  <a:schemeClr val="bg1"/>
                </a:solidFill>
              </a:rPr>
              <a:t>int </a:t>
            </a:r>
            <a:r>
              <a:rPr lang="zh-CN" altLang="en-US" sz="2800" dirty="0">
                <a:solidFill>
                  <a:schemeClr val="bg1"/>
                </a:solidFill>
              </a:rPr>
              <a:t>data is not equal</a:t>
            </a:r>
          </a:p>
          <a:p>
            <a:pPr algn="l"/>
            <a:r>
              <a:rPr lang="zh-CN" altLang="en-US" sz="2800" dirty="0">
                <a:solidFill>
                  <a:schemeClr val="bg1"/>
                </a:solidFill>
              </a:rPr>
              <a:t>8000-0000</a:t>
            </a:r>
          </a:p>
          <a:p>
            <a:pPr algn="l"/>
            <a:r>
              <a:rPr lang="zh-CN" altLang="en-US" sz="2800" dirty="0" smtClean="0">
                <a:solidFill>
                  <a:schemeClr val="bg1"/>
                </a:solidFill>
              </a:rPr>
              <a:t>0000</a:t>
            </a:r>
            <a:r>
              <a:rPr lang="zh-CN" altLang="en-US" sz="2800" dirty="0">
                <a:solidFill>
                  <a:schemeClr val="bg1"/>
                </a:solidFill>
              </a:rPr>
              <a:t>-0000</a:t>
            </a:r>
          </a:p>
        </p:txBody>
      </p:sp>
      <p:graphicFrame>
        <p:nvGraphicFramePr>
          <p:cNvPr id="6" name="表格 5"/>
          <p:cNvGraphicFramePr>
            <a:graphicFrameLocks noGrp="1"/>
          </p:cNvGraphicFramePr>
          <p:nvPr>
            <p:extLst/>
          </p:nvPr>
        </p:nvGraphicFramePr>
        <p:xfrm>
          <a:off x="2174240" y="601887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1</a:t>
                      </a:r>
                      <a:endParaRPr lang="zh-CN" altLang="en-US" dirty="0">
                        <a:solidFill>
                          <a:srgbClr val="FF0000"/>
                        </a:solidFill>
                      </a:endParaRPr>
                    </a:p>
                  </a:txBody>
                  <a:tcPr anchor="ctr" anchorCtr="1"/>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nvPr>
        </p:nvGraphicFramePr>
        <p:xfrm>
          <a:off x="2174240" y="638971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0000"/>
                          </a:solidFill>
                        </a:rPr>
                        <a:t>0</a:t>
                      </a:r>
                      <a:endParaRPr lang="zh-CN" altLang="en-US" dirty="0">
                        <a:solidFill>
                          <a:srgbClr val="FF0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01464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2"/>
          <p:cNvSpPr>
            <a:spLocks noChangeArrowheads="1"/>
          </p:cNvSpPr>
          <p:nvPr/>
        </p:nvSpPr>
        <p:spPr bwMode="auto">
          <a:xfrm>
            <a:off x="3316288" y="3084513"/>
            <a:ext cx="2479675" cy="449262"/>
          </a:xfrm>
          <a:prstGeom prst="rect">
            <a:avLst/>
          </a:prstGeom>
          <a:solidFill>
            <a:srgbClr val="FFFFFF"/>
          </a:solidFill>
          <a:ln w="9525">
            <a:noFill/>
            <a:miter lim="800000"/>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ysClr val="windowText" lastClr="000000"/>
              </a:solidFill>
              <a:effectLst/>
              <a:uLnTx/>
              <a:uFillTx/>
              <a:latin typeface="Times New Roman" pitchFamily="18" charset="0"/>
            </a:endParaRPr>
          </a:p>
        </p:txBody>
      </p:sp>
      <p:pic>
        <p:nvPicPr>
          <p:cNvPr id="99" name="Picture 3" descr="非规格化数的密度"/>
          <p:cNvPicPr>
            <a:picLocks noChangeAspect="1" noChangeArrowheads="1"/>
          </p:cNvPicPr>
          <p:nvPr/>
        </p:nvPicPr>
        <p:blipFill>
          <a:blip r:embed="rId2"/>
          <a:srcRect/>
          <a:stretch>
            <a:fillRect/>
          </a:stretch>
        </p:blipFill>
        <p:spPr bwMode="auto">
          <a:xfrm>
            <a:off x="212725" y="1120775"/>
            <a:ext cx="8915400" cy="5232400"/>
          </a:xfrm>
          <a:prstGeom prst="rect">
            <a:avLst/>
          </a:prstGeom>
          <a:noFill/>
          <a:ln w="9525">
            <a:noFill/>
            <a:miter lim="800000"/>
            <a:headEnd/>
            <a:tailEnd/>
          </a:ln>
        </p:spPr>
      </p:pic>
      <p:sp>
        <p:nvSpPr>
          <p:cNvPr id="100" name="Text Box 5"/>
          <p:cNvSpPr txBox="1">
            <a:spLocks noChangeArrowheads="1"/>
          </p:cNvSpPr>
          <p:nvPr/>
        </p:nvSpPr>
        <p:spPr bwMode="auto">
          <a:xfrm>
            <a:off x="1550988" y="2324100"/>
            <a:ext cx="852487"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0" i="0" u="none" strike="noStrike" kern="0" cap="none" spc="0" normalizeH="0" baseline="0" noProof="0" smtClean="0">
                <a:ln>
                  <a:noFill/>
                </a:ln>
                <a:solidFill>
                  <a:srgbClr val="3333FF"/>
                </a:solidFill>
                <a:effectLst/>
                <a:uLnTx/>
                <a:uFillTx/>
                <a:latin typeface="Tahoma" pitchFamily="34" charset="0"/>
              </a:rPr>
              <a:t>2</a:t>
            </a:r>
            <a:r>
              <a:rPr kumimoji="1" lang="zh-CN" altLang="en-US" sz="2400" b="1" i="0" u="none" strike="noStrike" kern="0" cap="none" spc="0" normalizeH="0" baseline="30000" noProof="0" smtClean="0">
                <a:ln>
                  <a:noFill/>
                </a:ln>
                <a:solidFill>
                  <a:srgbClr val="3333FF"/>
                </a:solidFill>
                <a:effectLst/>
                <a:uLnTx/>
                <a:uFillTx/>
                <a:latin typeface="Tahoma" pitchFamily="34" charset="0"/>
              </a:rPr>
              <a:t>-126</a:t>
            </a:r>
          </a:p>
        </p:txBody>
      </p:sp>
      <p:sp>
        <p:nvSpPr>
          <p:cNvPr id="101" name="Text Box 6"/>
          <p:cNvSpPr txBox="1">
            <a:spLocks noChangeArrowheads="1"/>
          </p:cNvSpPr>
          <p:nvPr/>
        </p:nvSpPr>
        <p:spPr bwMode="auto">
          <a:xfrm>
            <a:off x="2576513" y="2241550"/>
            <a:ext cx="1352550"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-125</a:t>
            </a:r>
          </a:p>
        </p:txBody>
      </p:sp>
      <p:sp>
        <p:nvSpPr>
          <p:cNvPr id="102" name="Text Box 7"/>
          <p:cNvSpPr txBox="1">
            <a:spLocks noChangeArrowheads="1"/>
          </p:cNvSpPr>
          <p:nvPr/>
        </p:nvSpPr>
        <p:spPr bwMode="auto">
          <a:xfrm>
            <a:off x="4375150" y="2271713"/>
            <a:ext cx="1309688"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-124</a:t>
            </a:r>
          </a:p>
        </p:txBody>
      </p:sp>
      <p:sp>
        <p:nvSpPr>
          <p:cNvPr id="103" name="Text Box 8"/>
          <p:cNvSpPr txBox="1">
            <a:spLocks noChangeArrowheads="1"/>
          </p:cNvSpPr>
          <p:nvPr/>
        </p:nvSpPr>
        <p:spPr bwMode="auto">
          <a:xfrm>
            <a:off x="7891463" y="2268538"/>
            <a:ext cx="1096962"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-123</a:t>
            </a:r>
          </a:p>
        </p:txBody>
      </p:sp>
      <p:sp>
        <p:nvSpPr>
          <p:cNvPr id="104" name="Text Box 9"/>
          <p:cNvSpPr txBox="1">
            <a:spLocks noChangeArrowheads="1"/>
          </p:cNvSpPr>
          <p:nvPr/>
        </p:nvSpPr>
        <p:spPr bwMode="auto">
          <a:xfrm>
            <a:off x="679450" y="1033463"/>
            <a:ext cx="4643438"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1.0</a:t>
            </a:r>
            <a:r>
              <a:rPr kumimoji="1" lang="zh-CN" altLang="en-US" sz="2400" b="1" i="0" u="none" strike="noStrike" kern="0" cap="none" spc="0" normalizeH="0" baseline="0" noProof="0" smtClean="0">
                <a:ln>
                  <a:noFill/>
                </a:ln>
                <a:solidFill>
                  <a:sysClr val="windowText" lastClr="000000"/>
                </a:solidFill>
                <a:effectLst/>
                <a:uLnTx/>
                <a:uFillTx/>
                <a:latin typeface="Times New Roman" pitchFamily="18" charset="0"/>
              </a:rPr>
              <a:t>…</a:t>
            </a: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0</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x2</a:t>
            </a:r>
            <a:r>
              <a:rPr kumimoji="1" lang="en-US" altLang="zh-CN" sz="2400" b="1" i="0" u="none" strike="noStrike" kern="0" cap="none" spc="0" normalizeH="0" baseline="30000" noProof="0" smtClean="0">
                <a:ln>
                  <a:noFill/>
                </a:ln>
                <a:solidFill>
                  <a:sysClr val="windowText" lastClr="000000"/>
                </a:solidFill>
                <a:effectLst/>
                <a:uLnTx/>
                <a:uFillTx/>
                <a:latin typeface="Tahoma" pitchFamily="34" charset="0"/>
              </a:rPr>
              <a:t>-126</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 1.1</a:t>
            </a:r>
            <a:r>
              <a:rPr kumimoji="1" lang="en-US" altLang="zh-CN" sz="2400" b="1" i="0" u="none" strike="noStrike" kern="0" cap="none" spc="0" normalizeH="0" baseline="0" noProof="0" smtClean="0">
                <a:ln>
                  <a:noFill/>
                </a:ln>
                <a:solidFill>
                  <a:sysClr val="windowText" lastClr="000000"/>
                </a:solidFill>
                <a:effectLst/>
                <a:uLnTx/>
                <a:uFillTx/>
                <a:latin typeface="Times New Roman" pitchFamily="18" charset="0"/>
              </a:rPr>
              <a:t>…</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1x2</a:t>
            </a:r>
            <a:r>
              <a:rPr kumimoji="1" lang="en-US" altLang="zh-CN" sz="2400" b="1" i="0" u="none" strike="noStrike" kern="0" cap="none" spc="0" normalizeH="0" baseline="30000" noProof="0" smtClean="0">
                <a:ln>
                  <a:noFill/>
                </a:ln>
                <a:solidFill>
                  <a:sysClr val="windowText" lastClr="000000"/>
                </a:solidFill>
                <a:effectLst/>
                <a:uLnTx/>
                <a:uFillTx/>
                <a:latin typeface="Tahoma" pitchFamily="34" charset="0"/>
              </a:rPr>
              <a:t>-126</a:t>
            </a:r>
          </a:p>
        </p:txBody>
      </p:sp>
      <p:sp>
        <p:nvSpPr>
          <p:cNvPr id="105" name="Rectangle 10"/>
          <p:cNvSpPr>
            <a:spLocks noChangeArrowheads="1"/>
          </p:cNvSpPr>
          <p:nvPr/>
        </p:nvSpPr>
        <p:spPr bwMode="auto">
          <a:xfrm>
            <a:off x="2665413" y="1458913"/>
            <a:ext cx="774700" cy="387350"/>
          </a:xfrm>
          <a:prstGeom prst="rect">
            <a:avLst/>
          </a:prstGeom>
          <a:solidFill>
            <a:srgbClr val="FFFFFF"/>
          </a:solidFill>
          <a:ln w="9525">
            <a:noFill/>
            <a:miter lim="800000"/>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6" name="Line 11"/>
          <p:cNvSpPr>
            <a:spLocks noChangeShapeType="1"/>
          </p:cNvSpPr>
          <p:nvPr/>
        </p:nvSpPr>
        <p:spPr bwMode="auto">
          <a:xfrm flipH="1">
            <a:off x="2727325" y="1471613"/>
            <a:ext cx="650875" cy="404812"/>
          </a:xfrm>
          <a:prstGeom prst="line">
            <a:avLst/>
          </a:prstGeom>
          <a:noFill/>
          <a:ln w="38100">
            <a:solidFill>
              <a:srgbClr val="4D4D4D"/>
            </a:solidFill>
            <a:miter lim="800000"/>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7" name="Text Box 12"/>
          <p:cNvSpPr txBox="1">
            <a:spLocks noChangeArrowheads="1"/>
          </p:cNvSpPr>
          <p:nvPr/>
        </p:nvSpPr>
        <p:spPr bwMode="auto">
          <a:xfrm>
            <a:off x="0" y="3513138"/>
            <a:ext cx="4792663"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0.0</a:t>
            </a:r>
            <a:r>
              <a:rPr kumimoji="1" lang="zh-CN" altLang="en-US" sz="2400" b="1" i="0" u="none" strike="noStrike" kern="0" cap="none" spc="0" normalizeH="0" baseline="0" noProof="0" smtClean="0">
                <a:ln>
                  <a:noFill/>
                </a:ln>
                <a:solidFill>
                  <a:sysClr val="windowText" lastClr="000000"/>
                </a:solidFill>
                <a:effectLst/>
                <a:uLnTx/>
                <a:uFillTx/>
                <a:latin typeface="Times New Roman" pitchFamily="18" charset="0"/>
              </a:rPr>
              <a:t>…</a:t>
            </a: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0</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x2</a:t>
            </a:r>
            <a:r>
              <a:rPr kumimoji="1" lang="en-US" altLang="zh-CN" sz="2400" b="1" i="0" u="none" strike="noStrike" kern="0" cap="none" spc="0" normalizeH="0" baseline="30000" noProof="0" smtClean="0">
                <a:ln>
                  <a:noFill/>
                </a:ln>
                <a:solidFill>
                  <a:sysClr val="windowText" lastClr="000000"/>
                </a:solidFill>
                <a:effectLst/>
                <a:uLnTx/>
                <a:uFillTx/>
                <a:latin typeface="Tahoma" pitchFamily="34" charset="0"/>
              </a:rPr>
              <a:t>-126</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 0.1</a:t>
            </a:r>
            <a:r>
              <a:rPr kumimoji="1" lang="en-US" altLang="zh-CN" sz="2400" b="1" i="0" u="none" strike="noStrike" kern="0" cap="none" spc="0" normalizeH="0" baseline="0" noProof="0" smtClean="0">
                <a:ln>
                  <a:noFill/>
                </a:ln>
                <a:solidFill>
                  <a:sysClr val="windowText" lastClr="000000"/>
                </a:solidFill>
                <a:effectLst/>
                <a:uLnTx/>
                <a:uFillTx/>
                <a:latin typeface="Times New Roman" pitchFamily="18" charset="0"/>
              </a:rPr>
              <a:t>…</a:t>
            </a:r>
            <a:r>
              <a:rPr kumimoji="1" lang="en-US" altLang="zh-CN" sz="2400" b="1" i="0" u="none" strike="noStrike" kern="0" cap="none" spc="0" normalizeH="0" baseline="0" noProof="0" smtClean="0">
                <a:ln>
                  <a:noFill/>
                </a:ln>
                <a:solidFill>
                  <a:sysClr val="windowText" lastClr="000000"/>
                </a:solidFill>
                <a:effectLst/>
                <a:uLnTx/>
                <a:uFillTx/>
                <a:latin typeface="Tahoma" pitchFamily="34" charset="0"/>
              </a:rPr>
              <a:t>1x2</a:t>
            </a:r>
            <a:r>
              <a:rPr kumimoji="1" lang="en-US" altLang="zh-CN" sz="2400" b="1" i="0" u="none" strike="noStrike" kern="0" cap="none" spc="0" normalizeH="0" baseline="30000" noProof="0" smtClean="0">
                <a:ln>
                  <a:noFill/>
                </a:ln>
                <a:solidFill>
                  <a:sysClr val="windowText" lastClr="000000"/>
                </a:solidFill>
                <a:effectLst/>
                <a:uLnTx/>
                <a:uFillTx/>
                <a:latin typeface="Tahoma" pitchFamily="34" charset="0"/>
              </a:rPr>
              <a:t>-126</a:t>
            </a:r>
          </a:p>
        </p:txBody>
      </p:sp>
      <p:sp>
        <p:nvSpPr>
          <p:cNvPr id="108" name="Rectangle 13"/>
          <p:cNvSpPr>
            <a:spLocks noChangeArrowheads="1"/>
          </p:cNvSpPr>
          <p:nvPr/>
        </p:nvSpPr>
        <p:spPr bwMode="auto">
          <a:xfrm>
            <a:off x="1736725" y="3892550"/>
            <a:ext cx="944563" cy="479425"/>
          </a:xfrm>
          <a:prstGeom prst="rect">
            <a:avLst/>
          </a:prstGeom>
          <a:solidFill>
            <a:srgbClr val="FFFFFF"/>
          </a:solidFill>
          <a:ln w="9525">
            <a:noFill/>
            <a:miter lim="800000"/>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09" name="Line 14"/>
          <p:cNvSpPr>
            <a:spLocks noChangeShapeType="1"/>
          </p:cNvSpPr>
          <p:nvPr/>
        </p:nvSpPr>
        <p:spPr bwMode="auto">
          <a:xfrm flipH="1">
            <a:off x="1733550" y="3871913"/>
            <a:ext cx="882650" cy="592137"/>
          </a:xfrm>
          <a:prstGeom prst="line">
            <a:avLst/>
          </a:prstGeom>
          <a:noFill/>
          <a:ln w="38100">
            <a:solidFill>
              <a:srgbClr val="4D4D4D"/>
            </a:solidFill>
            <a:miter lim="800000"/>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0" name="Text Box 15"/>
          <p:cNvSpPr txBox="1">
            <a:spLocks noChangeArrowheads="1"/>
          </p:cNvSpPr>
          <p:nvPr/>
        </p:nvSpPr>
        <p:spPr bwMode="auto">
          <a:xfrm>
            <a:off x="1546225" y="4848225"/>
            <a:ext cx="852488"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rgbClr val="3333FF"/>
                </a:solidFill>
                <a:effectLst/>
                <a:uLnTx/>
                <a:uFillTx/>
              </a:rPr>
              <a:t>2</a:t>
            </a:r>
            <a:r>
              <a:rPr kumimoji="1" lang="zh-CN" altLang="en-US" sz="2400" b="1" i="0" u="none" strike="noStrike" kern="0" cap="none" spc="0" normalizeH="0" baseline="30000" noProof="0" smtClean="0">
                <a:ln>
                  <a:noFill/>
                </a:ln>
                <a:solidFill>
                  <a:srgbClr val="3333FF"/>
                </a:solidFill>
                <a:effectLst/>
                <a:uLnTx/>
                <a:uFillTx/>
              </a:rPr>
              <a:t>-126</a:t>
            </a:r>
          </a:p>
        </p:txBody>
      </p:sp>
      <p:sp>
        <p:nvSpPr>
          <p:cNvPr id="111" name="Text Box 16"/>
          <p:cNvSpPr txBox="1">
            <a:spLocks noChangeArrowheads="1"/>
          </p:cNvSpPr>
          <p:nvPr/>
        </p:nvSpPr>
        <p:spPr bwMode="auto">
          <a:xfrm>
            <a:off x="2492375" y="4813300"/>
            <a:ext cx="1087438"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-125</a:t>
            </a:r>
          </a:p>
        </p:txBody>
      </p:sp>
      <p:sp>
        <p:nvSpPr>
          <p:cNvPr id="112" name="Text Box 17"/>
          <p:cNvSpPr txBox="1">
            <a:spLocks noChangeArrowheads="1"/>
          </p:cNvSpPr>
          <p:nvPr/>
        </p:nvSpPr>
        <p:spPr bwMode="auto">
          <a:xfrm>
            <a:off x="4227513" y="4795838"/>
            <a:ext cx="1182687"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-124</a:t>
            </a:r>
          </a:p>
        </p:txBody>
      </p:sp>
      <p:sp>
        <p:nvSpPr>
          <p:cNvPr id="113" name="Text Box 18"/>
          <p:cNvSpPr txBox="1">
            <a:spLocks noChangeArrowheads="1"/>
          </p:cNvSpPr>
          <p:nvPr/>
        </p:nvSpPr>
        <p:spPr bwMode="auto">
          <a:xfrm>
            <a:off x="7870825" y="4840288"/>
            <a:ext cx="1108075"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2</a:t>
            </a:r>
            <a:r>
              <a:rPr kumimoji="1" lang="zh-CN" altLang="en-US" sz="2400" b="1" i="0" u="none" strike="noStrike" kern="0" cap="none" spc="0" normalizeH="0" baseline="30000" noProof="0" smtClean="0">
                <a:ln>
                  <a:noFill/>
                </a:ln>
                <a:solidFill>
                  <a:sysClr val="windowText" lastClr="000000"/>
                </a:solidFill>
                <a:effectLst/>
                <a:uLnTx/>
                <a:uFillTx/>
                <a:latin typeface="Tahoma" pitchFamily="34" charset="0"/>
              </a:rPr>
              <a:t>-123</a:t>
            </a:r>
          </a:p>
        </p:txBody>
      </p:sp>
      <p:sp>
        <p:nvSpPr>
          <p:cNvPr id="114" name="Text Box 19"/>
          <p:cNvSpPr txBox="1">
            <a:spLocks noChangeArrowheads="1"/>
          </p:cNvSpPr>
          <p:nvPr/>
        </p:nvSpPr>
        <p:spPr bwMode="auto">
          <a:xfrm>
            <a:off x="760413" y="4927600"/>
            <a:ext cx="465137"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0" i="0" u="none" strike="noStrike" kern="0" cap="none" spc="0" normalizeH="0" baseline="0" noProof="0" smtClean="0">
                <a:ln>
                  <a:noFill/>
                </a:ln>
                <a:solidFill>
                  <a:srgbClr val="3333FF"/>
                </a:solidFill>
                <a:effectLst/>
                <a:uLnTx/>
                <a:uFillTx/>
                <a:latin typeface="Tahoma" pitchFamily="34" charset="0"/>
              </a:rPr>
              <a:t>0</a:t>
            </a:r>
          </a:p>
        </p:txBody>
      </p:sp>
      <p:sp>
        <p:nvSpPr>
          <p:cNvPr id="115" name="Text Box 20"/>
          <p:cNvSpPr txBox="1">
            <a:spLocks noChangeArrowheads="1"/>
          </p:cNvSpPr>
          <p:nvPr/>
        </p:nvSpPr>
        <p:spPr bwMode="auto">
          <a:xfrm>
            <a:off x="836613" y="2336800"/>
            <a:ext cx="465137" cy="457200"/>
          </a:xfrm>
          <a:prstGeom prst="rect">
            <a:avLst/>
          </a:prstGeom>
          <a:solidFill>
            <a:srgbClr val="FFFFFF"/>
          </a:solidFill>
          <a:ln w="9525">
            <a:noFill/>
            <a:miter lim="800000"/>
            <a:headEnd/>
            <a:tailEnd/>
          </a:ln>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0" i="0" u="none" strike="noStrike" kern="0" cap="none" spc="0" normalizeH="0" baseline="0" noProof="0" smtClean="0">
                <a:ln>
                  <a:noFill/>
                </a:ln>
                <a:solidFill>
                  <a:srgbClr val="3333FF"/>
                </a:solidFill>
                <a:effectLst/>
                <a:uLnTx/>
                <a:uFillTx/>
                <a:latin typeface="Tahoma" pitchFamily="34" charset="0"/>
              </a:rPr>
              <a:t>0</a:t>
            </a:r>
          </a:p>
        </p:txBody>
      </p:sp>
      <p:sp>
        <p:nvSpPr>
          <p:cNvPr id="116" name="Text Box 21"/>
          <p:cNvSpPr txBox="1">
            <a:spLocks noChangeArrowheads="1"/>
          </p:cNvSpPr>
          <p:nvPr/>
        </p:nvSpPr>
        <p:spPr bwMode="auto">
          <a:xfrm>
            <a:off x="3162300" y="5672138"/>
            <a:ext cx="3021013" cy="457200"/>
          </a:xfrm>
          <a:prstGeom prst="rect">
            <a:avLst/>
          </a:prstGeom>
          <a:noFill/>
          <a:ln w="9525">
            <a:noFill/>
            <a:miter lim="800000"/>
            <a:headEnd/>
            <a:tailEnd/>
          </a:ln>
        </p:spPr>
        <p:txBody>
          <a:bodyPr>
            <a:spAutoFit/>
          </a:bodyPr>
          <a:lstStyle/>
          <a:p>
            <a:pPr>
              <a:spcBef>
                <a:spcPct val="50000"/>
              </a:spcBef>
            </a:pPr>
            <a:endParaRPr kumimoji="1" lang="zh-CN" altLang="en-US" sz="2400">
              <a:latin typeface="Tahoma" pitchFamily="34" charset="0"/>
            </a:endParaRPr>
          </a:p>
        </p:txBody>
      </p:sp>
      <p:sp>
        <p:nvSpPr>
          <p:cNvPr id="117" name="Line 22"/>
          <p:cNvSpPr>
            <a:spLocks noChangeShapeType="1"/>
          </p:cNvSpPr>
          <p:nvPr/>
        </p:nvSpPr>
        <p:spPr bwMode="auto">
          <a:xfrm flipH="1">
            <a:off x="1876425" y="1516063"/>
            <a:ext cx="49213" cy="4667250"/>
          </a:xfrm>
          <a:prstGeom prst="line">
            <a:avLst/>
          </a:prstGeom>
          <a:noFill/>
          <a:ln w="38100">
            <a:solidFill>
              <a:srgbClr val="3333FF"/>
            </a:solidFill>
            <a:prstDash val="sysDot"/>
            <a:miter lim="800000"/>
            <a:headEnd/>
            <a:tailEn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8" name="Line 24"/>
          <p:cNvSpPr>
            <a:spLocks noChangeShapeType="1"/>
          </p:cNvSpPr>
          <p:nvPr/>
        </p:nvSpPr>
        <p:spPr bwMode="auto">
          <a:xfrm>
            <a:off x="930275" y="5330825"/>
            <a:ext cx="0" cy="869950"/>
          </a:xfrm>
          <a:prstGeom prst="line">
            <a:avLst/>
          </a:prstGeom>
          <a:noFill/>
          <a:ln w="38100">
            <a:solidFill>
              <a:srgbClr val="3333FF"/>
            </a:solidFill>
            <a:prstDash val="sysDot"/>
            <a:miter lim="800000"/>
            <a:headEnd/>
            <a:tailEn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9" name="Rectangle 25"/>
          <p:cNvSpPr>
            <a:spLocks noChangeArrowheads="1"/>
          </p:cNvSpPr>
          <p:nvPr/>
        </p:nvSpPr>
        <p:spPr bwMode="auto">
          <a:xfrm>
            <a:off x="3394075" y="3068638"/>
            <a:ext cx="2511425" cy="465137"/>
          </a:xfrm>
          <a:prstGeom prst="rect">
            <a:avLst/>
          </a:prstGeom>
          <a:solidFill>
            <a:srgbClr val="FFFFFF"/>
          </a:solidFill>
          <a:ln w="9525">
            <a:noFill/>
            <a:miter lim="800000"/>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ysClr val="windowText" lastClr="000000"/>
              </a:solidFill>
              <a:effectLst/>
              <a:uLnTx/>
              <a:uFillTx/>
              <a:latin typeface="Times New Roman" pitchFamily="18" charset="0"/>
            </a:endParaRPr>
          </a:p>
        </p:txBody>
      </p:sp>
      <p:sp>
        <p:nvSpPr>
          <p:cNvPr id="120" name="Oval 26"/>
          <p:cNvSpPr>
            <a:spLocks noChangeArrowheads="1"/>
          </p:cNvSpPr>
          <p:nvPr/>
        </p:nvSpPr>
        <p:spPr bwMode="auto">
          <a:xfrm>
            <a:off x="1022350" y="1876425"/>
            <a:ext cx="882650" cy="558800"/>
          </a:xfrm>
          <a:prstGeom prst="ellipse">
            <a:avLst/>
          </a:prstGeom>
          <a:noFill/>
          <a:ln w="38100">
            <a:solidFill>
              <a:srgbClr val="FF0000"/>
            </a:solidFill>
            <a:miter lim="800000"/>
            <a:headEnd/>
            <a:tailEnd/>
          </a:ln>
        </p:spPr>
        <p:txBody>
          <a:bodyPr wrap="none" anchor="ctr"/>
          <a:lstStyle/>
          <a:p>
            <a:pPr eaLnBrk="0" hangingPunct="0"/>
            <a:endParaRPr lang="zh-CN" altLang="en-US" sz="1600" b="1">
              <a:latin typeface="Times New Roman" pitchFamily="18" charset="0"/>
            </a:endParaRPr>
          </a:p>
        </p:txBody>
      </p:sp>
      <p:sp>
        <p:nvSpPr>
          <p:cNvPr id="121" name="Text Box 27"/>
          <p:cNvSpPr txBox="1">
            <a:spLocks noChangeArrowheads="1"/>
          </p:cNvSpPr>
          <p:nvPr/>
        </p:nvSpPr>
        <p:spPr bwMode="auto">
          <a:xfrm>
            <a:off x="1069975" y="2003425"/>
            <a:ext cx="836613" cy="396875"/>
          </a:xfrm>
          <a:prstGeom prst="rect">
            <a:avLst/>
          </a:prstGeom>
          <a:noFill/>
          <a:ln w="9525">
            <a:noFill/>
            <a:miter lim="800000"/>
            <a:headEnd/>
            <a:tailEnd/>
          </a:ln>
        </p:spPr>
        <p:txBody>
          <a:bodyPr>
            <a:spAutoFit/>
          </a:bodyPr>
          <a:lstStyle/>
          <a:p>
            <a:pPr>
              <a:spcBef>
                <a:spcPct val="50000"/>
              </a:spcBef>
            </a:pPr>
            <a:r>
              <a:rPr kumimoji="1" lang="en-US" altLang="zh-CN" sz="2000" b="1">
                <a:latin typeface="Tahoma" pitchFamily="34" charset="0"/>
              </a:rPr>
              <a:t>GAP</a:t>
            </a:r>
          </a:p>
        </p:txBody>
      </p:sp>
      <p:grpSp>
        <p:nvGrpSpPr>
          <p:cNvPr id="122" name="Group 28"/>
          <p:cNvGrpSpPr>
            <a:grpSpLocks/>
          </p:cNvGrpSpPr>
          <p:nvPr/>
        </p:nvGrpSpPr>
        <p:grpSpPr bwMode="auto">
          <a:xfrm>
            <a:off x="1903413" y="2797175"/>
            <a:ext cx="4595812" cy="688975"/>
            <a:chOff x="1199" y="2017"/>
            <a:chExt cx="2895" cy="434"/>
          </a:xfrm>
        </p:grpSpPr>
        <p:sp>
          <p:nvSpPr>
            <p:cNvPr id="123" name="Text Box 29"/>
            <p:cNvSpPr txBox="1">
              <a:spLocks noChangeArrowheads="1"/>
            </p:cNvSpPr>
            <p:nvPr/>
          </p:nvSpPr>
          <p:spPr bwMode="auto">
            <a:xfrm>
              <a:off x="1550" y="2017"/>
              <a:ext cx="2544" cy="434"/>
            </a:xfrm>
            <a:prstGeom prst="rect">
              <a:avLst/>
            </a:prstGeom>
            <a:noFill/>
            <a:ln w="9525">
              <a:noFill/>
              <a:miter lim="800000"/>
              <a:headEnd/>
              <a:tailEnd/>
            </a:ln>
          </p:spPr>
          <p:txBody>
            <a:bodyPr bIns="21600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latin typeface="Tahoma" pitchFamily="34" charset="0"/>
                </a:rPr>
                <a:t> </a:t>
              </a:r>
              <a:r>
                <a:rPr kumimoji="1" lang="en-US" altLang="zh-CN" sz="2800" b="1" i="0" u="none" strike="noStrike" kern="0" cap="none" spc="0" normalizeH="0" baseline="0" noProof="0" smtClean="0">
                  <a:ln>
                    <a:noFill/>
                  </a:ln>
                  <a:solidFill>
                    <a:srgbClr val="CC0000"/>
                  </a:solidFill>
                  <a:effectLst/>
                  <a:uLnTx/>
                  <a:uFillTx/>
                </a:rPr>
                <a:t>Normalized numbers</a:t>
              </a:r>
            </a:p>
          </p:txBody>
        </p:sp>
        <p:sp>
          <p:nvSpPr>
            <p:cNvPr id="124" name="Line 30"/>
            <p:cNvSpPr>
              <a:spLocks noChangeShapeType="1"/>
            </p:cNvSpPr>
            <p:nvPr/>
          </p:nvSpPr>
          <p:spPr bwMode="auto">
            <a:xfrm>
              <a:off x="1199" y="2294"/>
              <a:ext cx="2705" cy="1"/>
            </a:xfrm>
            <a:prstGeom prst="line">
              <a:avLst/>
            </a:prstGeom>
            <a:noFill/>
            <a:ln w="57150">
              <a:solidFill>
                <a:srgbClr val="3333FF"/>
              </a:solidFill>
              <a:miter lim="800000"/>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125" name="Rectangle 31"/>
          <p:cNvSpPr>
            <a:spLocks noChangeArrowheads="1"/>
          </p:cNvSpPr>
          <p:nvPr/>
        </p:nvSpPr>
        <p:spPr bwMode="auto">
          <a:xfrm>
            <a:off x="3409950" y="5749925"/>
            <a:ext cx="2355850" cy="481013"/>
          </a:xfrm>
          <a:prstGeom prst="rect">
            <a:avLst/>
          </a:prstGeom>
          <a:solidFill>
            <a:srgbClr val="FFFFFF"/>
          </a:solidFill>
          <a:ln w="9525">
            <a:noFill/>
            <a:miter lim="800000"/>
            <a:headEnd/>
            <a:tailEnd/>
          </a:ln>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smtClean="0">
              <a:ln>
                <a:noFill/>
              </a:ln>
              <a:solidFill>
                <a:sysClr val="windowText" lastClr="000000"/>
              </a:solidFill>
              <a:effectLst/>
              <a:uLnTx/>
              <a:uFillTx/>
              <a:latin typeface="Times New Roman" pitchFamily="18" charset="0"/>
            </a:endParaRPr>
          </a:p>
        </p:txBody>
      </p:sp>
      <p:grpSp>
        <p:nvGrpSpPr>
          <p:cNvPr id="126" name="Group 34"/>
          <p:cNvGrpSpPr>
            <a:grpSpLocks/>
          </p:cNvGrpSpPr>
          <p:nvPr/>
        </p:nvGrpSpPr>
        <p:grpSpPr bwMode="auto">
          <a:xfrm>
            <a:off x="931863" y="5362575"/>
            <a:ext cx="3014662" cy="858838"/>
            <a:chOff x="587" y="3378"/>
            <a:chExt cx="1899" cy="541"/>
          </a:xfrm>
        </p:grpSpPr>
        <p:sp>
          <p:nvSpPr>
            <p:cNvPr id="127" name="Line 23"/>
            <p:cNvSpPr>
              <a:spLocks noChangeShapeType="1"/>
            </p:cNvSpPr>
            <p:nvPr/>
          </p:nvSpPr>
          <p:spPr bwMode="auto">
            <a:xfrm flipH="1">
              <a:off x="587" y="3378"/>
              <a:ext cx="577" cy="0"/>
            </a:xfrm>
            <a:prstGeom prst="line">
              <a:avLst/>
            </a:prstGeom>
            <a:noFill/>
            <a:ln w="57150">
              <a:solidFill>
                <a:srgbClr val="3333FF"/>
              </a:solidFill>
              <a:miter lim="800000"/>
              <a:headEnd type="triangle" w="med" len="me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8" name="AutoShape 32"/>
            <p:cNvSpPr>
              <a:spLocks noChangeArrowheads="1"/>
            </p:cNvSpPr>
            <p:nvPr/>
          </p:nvSpPr>
          <p:spPr bwMode="auto">
            <a:xfrm>
              <a:off x="1296" y="3474"/>
              <a:ext cx="1190" cy="445"/>
            </a:xfrm>
            <a:prstGeom prst="wedgeRoundRectCallout">
              <a:avLst>
                <a:gd name="adj1" fmla="val -81431"/>
                <a:gd name="adj2" fmla="val -62134"/>
                <a:gd name="adj3" fmla="val 16667"/>
              </a:avLst>
            </a:prstGeom>
            <a:solidFill>
              <a:srgbClr val="CC99FF"/>
            </a:solidFill>
            <a:ln w="9525">
              <a:solidFill>
                <a:srgbClr val="000000"/>
              </a:solidFill>
              <a:miter lim="800000"/>
              <a:headEnd/>
              <a:tailEnd/>
            </a:ln>
          </p:spPr>
          <p:txBody>
            <a:bodyPr lIns="18000" rIns="1800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solidFill>
                    <a:sysClr val="windowText" lastClr="000000"/>
                  </a:solidFill>
                  <a:effectLst/>
                  <a:uLnTx/>
                  <a:uFillTx/>
                </a:rPr>
                <a:t>Denorms</a:t>
              </a:r>
            </a:p>
          </p:txBody>
        </p:sp>
      </p:grpSp>
      <p:sp>
        <p:nvSpPr>
          <p:cNvPr id="129" name="Rectangle 33"/>
          <p:cNvSpPr>
            <a:spLocks noChangeArrowheads="1"/>
          </p:cNvSpPr>
          <p:nvPr/>
        </p:nvSpPr>
        <p:spPr bwMode="auto">
          <a:xfrm>
            <a:off x="4252913" y="5603875"/>
            <a:ext cx="4192587" cy="519113"/>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800" b="1" i="0" u="none" strike="noStrike" kern="0" cap="none" spc="0" normalizeH="0" baseline="0" noProof="0" smtClean="0">
                <a:ln>
                  <a:noFill/>
                </a:ln>
                <a:solidFill>
                  <a:sysClr val="windowText" lastClr="000000"/>
                </a:solidFill>
                <a:effectLst/>
                <a:uLnTx/>
                <a:uFillTx/>
              </a:rPr>
              <a:t>(-1)</a:t>
            </a:r>
            <a:r>
              <a:rPr kumimoji="1" lang="en-US" altLang="zh-CN" sz="2800" b="1" i="0" u="none" strike="noStrike" kern="0" cap="none" spc="0" normalizeH="0" baseline="30000" noProof="0" smtClean="0">
                <a:ln>
                  <a:noFill/>
                </a:ln>
                <a:solidFill>
                  <a:sysClr val="windowText" lastClr="000000"/>
                </a:solidFill>
                <a:effectLst/>
                <a:uLnTx/>
                <a:uFillTx/>
              </a:rPr>
              <a:t>s</a:t>
            </a:r>
            <a:r>
              <a:rPr kumimoji="1" lang="en-US" altLang="zh-CN" sz="2800" b="1" i="0" u="none" strike="noStrike" kern="0" cap="none" spc="0" normalizeH="0" baseline="0" noProof="0" smtClean="0">
                <a:ln>
                  <a:noFill/>
                </a:ln>
                <a:solidFill>
                  <a:sysClr val="windowText" lastClr="000000"/>
                </a:solidFill>
                <a:effectLst/>
                <a:uLnTx/>
                <a:uFillTx/>
              </a:rPr>
              <a:t>×</a:t>
            </a:r>
            <a:r>
              <a:rPr kumimoji="1" lang="en-US" altLang="zh-CN" sz="2800" b="1" i="0" u="none" strike="noStrike" kern="0" cap="none" spc="0" normalizeH="0" baseline="0" noProof="0" smtClean="0">
                <a:ln>
                  <a:noFill/>
                </a:ln>
                <a:solidFill>
                  <a:srgbClr val="FF0066"/>
                </a:solidFill>
                <a:effectLst/>
                <a:uLnTx/>
                <a:uFillTx/>
              </a:rPr>
              <a:t>0.</a:t>
            </a:r>
            <a:r>
              <a:rPr kumimoji="1" lang="en-US" altLang="zh-CN" sz="2800" b="1" i="0" u="none" strike="noStrike" kern="0" cap="none" spc="0" normalizeH="0" baseline="0" noProof="0" smtClean="0">
                <a:ln>
                  <a:noFill/>
                </a:ln>
                <a:solidFill>
                  <a:sysClr val="windowText" lastClr="000000"/>
                </a:solidFill>
                <a:effectLst/>
                <a:uLnTx/>
                <a:uFillTx/>
              </a:rPr>
              <a:t>xx…x ×2</a:t>
            </a:r>
            <a:r>
              <a:rPr kumimoji="1" lang="en-US" altLang="zh-CN" sz="2800" b="1" i="0" u="none" strike="noStrike" kern="0" cap="none" spc="0" normalizeH="0" baseline="30000" noProof="0" smtClean="0">
                <a:ln>
                  <a:noFill/>
                </a:ln>
                <a:solidFill>
                  <a:sysClr val="windowText" lastClr="000000"/>
                </a:solidFill>
                <a:effectLst/>
                <a:uLnTx/>
                <a:uFillTx/>
              </a:rPr>
              <a:t>-126</a:t>
            </a:r>
          </a:p>
        </p:txBody>
      </p:sp>
      <p:sp>
        <p:nvSpPr>
          <p:cNvPr id="130" name="TextBox 35"/>
          <p:cNvSpPr txBox="1">
            <a:spLocks noChangeArrowheads="1"/>
          </p:cNvSpPr>
          <p:nvPr/>
        </p:nvSpPr>
        <p:spPr bwMode="auto">
          <a:xfrm>
            <a:off x="5105400" y="1117600"/>
            <a:ext cx="3609975" cy="534988"/>
          </a:xfrm>
          <a:prstGeom prst="rect">
            <a:avLst/>
          </a:prstGeom>
          <a:noFill/>
          <a:ln w="9525">
            <a:noFill/>
            <a:miter lim="800000"/>
            <a:headEnd/>
            <a:tailEnd/>
          </a:ln>
        </p:spPr>
        <p:txBody>
          <a:bodyPr>
            <a:spAutoFit/>
          </a:bodyPr>
          <a:lstStyle/>
          <a:p>
            <a:pPr algn="ctr">
              <a:lnSpc>
                <a:spcPct val="120000"/>
              </a:lnSpc>
              <a:spcBef>
                <a:spcPct val="20000"/>
              </a:spcBef>
              <a:buClr>
                <a:schemeClr val="accent2"/>
              </a:buClr>
              <a:buFont typeface="Wingdings" pitchFamily="2" charset="2"/>
              <a:buNone/>
            </a:pPr>
            <a:r>
              <a:rPr lang="zh-CN" altLang="en-US" sz="2400" b="1">
                <a:solidFill>
                  <a:srgbClr val="FF0000"/>
                </a:solidFill>
                <a:latin typeface="黑体" pitchFamily="49" charset="-122"/>
                <a:ea typeface="黑体" pitchFamily="49" charset="-122"/>
              </a:rPr>
              <a:t>注意浮点数的密度与分布</a:t>
            </a:r>
          </a:p>
        </p:txBody>
      </p:sp>
      <p:sp>
        <p:nvSpPr>
          <p:cNvPr id="132" name="Rectangle 4"/>
          <p:cNvSpPr>
            <a:spLocks noGrp="1" noChangeArrowheads="1"/>
          </p:cNvSpPr>
          <p:nvPr>
            <p:ph type="title" idx="4294967295"/>
          </p:nvPr>
        </p:nvSpPr>
        <p:spPr bwMode="auto">
          <a:xfrm>
            <a:off x="71406" y="139700"/>
            <a:ext cx="8229600" cy="544513"/>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i="0" u="none" strike="noStrike" kern="0" cap="none" spc="0" normalizeH="0" baseline="0" noProof="0" dirty="0" smtClean="0">
                <a:ln>
                  <a:noFill/>
                </a:ln>
                <a:solidFill>
                  <a:srgbClr val="FF0000"/>
                </a:solidFill>
                <a:effectLst/>
                <a:uLnTx/>
                <a:uFillTx/>
              </a:rPr>
              <a:t>Representation for </a:t>
            </a:r>
            <a:r>
              <a:rPr kumimoji="0" lang="en-US" altLang="zh-CN" sz="3200" i="0" u="none" strike="noStrike" kern="0" cap="none" spc="0" normalizeH="0" baseline="0" noProof="0" dirty="0" err="1" smtClean="0">
                <a:ln>
                  <a:noFill/>
                </a:ln>
                <a:solidFill>
                  <a:srgbClr val="FF0000"/>
                </a:solidFill>
                <a:effectLst/>
                <a:uLnTx/>
                <a:uFillTx/>
              </a:rPr>
              <a:t>Denorms</a:t>
            </a:r>
            <a:endParaRPr kumimoji="0" lang="en-US" altLang="zh-CN" sz="3200" i="0" u="none" strike="noStrike" kern="0" cap="none" spc="0" normalizeH="0" baseline="0" noProof="0" dirty="0" smtClean="0">
              <a:ln>
                <a:noFill/>
              </a:ln>
              <a:solidFill>
                <a:srgbClr val="FF0000"/>
              </a:solidFill>
              <a:effectLst/>
              <a:uLnTx/>
              <a:uFillTx/>
            </a:endParaRPr>
          </a:p>
        </p:txBody>
      </p:sp>
    </p:spTree>
    <p:extLst>
      <p:ext uri="{BB962C8B-B14F-4D97-AF65-F5344CB8AC3E}">
        <p14:creationId xmlns:p14="http://schemas.microsoft.com/office/powerpoint/2010/main" val="930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blinds(horizontal)">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blinds(horizontal)">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blinds(horizontal)">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blinds(horizontal)">
                                      <p:cBhvr>
                                        <p:cTn id="22" dur="5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blinds(horizontal)">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blinds(horizontal)">
                                      <p:cBhvr>
                                        <p:cTn id="3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7" grpId="0" animBg="1"/>
      <p:bldP spid="120" grpId="0" animBg="1"/>
      <p:bldP spid="12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浮点数</a:t>
            </a:r>
            <a:r>
              <a:rPr lang="zh-CN" altLang="zh-CN" dirty="0" smtClean="0">
                <a:solidFill>
                  <a:srgbClr val="FF0000"/>
                </a:solidFill>
              </a:rPr>
              <a:t>转换</a:t>
            </a:r>
            <a:r>
              <a:rPr lang="zh-CN" altLang="en-US" dirty="0" smtClean="0">
                <a:solidFill>
                  <a:srgbClr val="FF0000"/>
                </a:solidFill>
              </a:rPr>
              <a:t>实例</a:t>
            </a:r>
            <a:endParaRPr lang="zh-CN" altLang="en-US" dirty="0">
              <a:solidFill>
                <a:srgbClr val="FF0000"/>
              </a:solidFill>
            </a:endParaRPr>
          </a:p>
        </p:txBody>
      </p:sp>
      <p:sp>
        <p:nvSpPr>
          <p:cNvPr id="3" name="内容占位符 2"/>
          <p:cNvSpPr>
            <a:spLocks noGrp="1"/>
          </p:cNvSpPr>
          <p:nvPr>
            <p:ph idx="1"/>
          </p:nvPr>
        </p:nvSpPr>
        <p:spPr>
          <a:xfrm>
            <a:off x="395536" y="980728"/>
            <a:ext cx="8424936" cy="3168352"/>
          </a:xfrm>
        </p:spPr>
        <p:txBody>
          <a:bodyPr/>
          <a:lstStyle/>
          <a:p>
            <a:pPr eaLnBrk="1" hangingPunct="1"/>
            <a:r>
              <a:rPr lang="en-US" altLang="zh-CN" dirty="0" smtClean="0"/>
              <a:t>3.3  </a:t>
            </a:r>
            <a:r>
              <a:rPr lang="en-US" altLang="zh-CN" dirty="0">
                <a:sym typeface="Wingdings" panose="05000000000000000000" pitchFamily="2" charset="2"/>
              </a:rPr>
              <a:t> IEEE 754 float</a:t>
            </a:r>
          </a:p>
          <a:p>
            <a:pPr eaLnBrk="1" hangingPunct="1">
              <a:buNone/>
            </a:pPr>
            <a:r>
              <a:rPr lang="zh-CN" altLang="en-US" dirty="0" smtClean="0">
                <a:sym typeface="Wingdings" panose="05000000000000000000" pitchFamily="2" charset="2"/>
              </a:rPr>
              <a:t>    十进制</a:t>
            </a:r>
            <a:r>
              <a:rPr lang="zh-CN" altLang="en-US" dirty="0">
                <a:sym typeface="Wingdings" panose="05000000000000000000" pitchFamily="2" charset="2"/>
              </a:rPr>
              <a:t>转换</a:t>
            </a:r>
            <a:r>
              <a:rPr lang="zh-CN" altLang="en-US" dirty="0" smtClean="0">
                <a:sym typeface="Wingdings" panose="05000000000000000000" pitchFamily="2" charset="2"/>
              </a:rPr>
              <a:t>二进制 </a:t>
            </a:r>
            <a:r>
              <a:rPr lang="en-US" altLang="zh-CN" dirty="0" smtClean="0">
                <a:sym typeface="Wingdings" panose="05000000000000000000" pitchFamily="2" charset="2"/>
              </a:rPr>
              <a:t>3.3</a:t>
            </a:r>
            <a:r>
              <a:rPr lang="en-US" altLang="zh-CN" baseline="-25000" dirty="0" smtClean="0">
                <a:sym typeface="Wingdings" panose="05000000000000000000" pitchFamily="2" charset="2"/>
              </a:rPr>
              <a:t>10</a:t>
            </a:r>
            <a:r>
              <a:rPr lang="en-US" altLang="zh-CN" dirty="0" smtClean="0">
                <a:sym typeface="Wingdings" panose="05000000000000000000" pitchFamily="2" charset="2"/>
              </a:rPr>
              <a:t>=11.01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001100</a:t>
            </a:r>
            <a:r>
              <a:rPr lang="en-US" altLang="zh-CN" dirty="0" smtClean="0">
                <a:solidFill>
                  <a:srgbClr val="0000FF"/>
                </a:solidFill>
                <a:sym typeface="Wingdings" panose="05000000000000000000" pitchFamily="2" charset="2"/>
              </a:rPr>
              <a:t>...</a:t>
            </a:r>
            <a:r>
              <a:rPr lang="en-US" altLang="zh-CN" baseline="-25000" dirty="0" smtClean="0">
                <a:sym typeface="Wingdings" panose="05000000000000000000" pitchFamily="2" charset="2"/>
              </a:rPr>
              <a:t>2</a:t>
            </a:r>
            <a:r>
              <a:rPr lang="en-US" altLang="zh-CN" dirty="0" smtClean="0">
                <a:sym typeface="Wingdings" panose="05000000000000000000" pitchFamily="2" charset="2"/>
              </a:rPr>
              <a:t> </a:t>
            </a:r>
          </a:p>
          <a:p>
            <a:pPr eaLnBrk="1" hangingPunct="1">
              <a:buNone/>
            </a:pPr>
            <a:r>
              <a:rPr lang="zh-CN" altLang="en-US" dirty="0" smtClean="0">
                <a:sym typeface="Wingdings" panose="05000000000000000000" pitchFamily="2" charset="2"/>
              </a:rPr>
              <a:t>     规格化</a:t>
            </a:r>
            <a:r>
              <a:rPr lang="en-US" altLang="zh-CN" dirty="0" smtClean="0">
                <a:sym typeface="Wingdings" panose="05000000000000000000" pitchFamily="2" charset="2"/>
              </a:rPr>
              <a:t>=1.101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olidFill>
                  <a:srgbClr val="FF0000"/>
                </a:solidFill>
                <a:sym typeface="Wingdings" panose="05000000000000000000" pitchFamily="2" charset="2"/>
              </a:rPr>
              <a:t>(0011)</a:t>
            </a:r>
            <a:r>
              <a:rPr lang="en-US" altLang="zh-CN" dirty="0" smtClean="0">
                <a:sym typeface="Wingdings" panose="05000000000000000000" pitchFamily="2" charset="2"/>
              </a:rPr>
              <a:t>×2</a:t>
            </a:r>
            <a:r>
              <a:rPr lang="en-US" altLang="zh-CN" baseline="50000" dirty="0" smtClean="0">
                <a:sym typeface="Wingdings" panose="05000000000000000000" pitchFamily="2" charset="2"/>
              </a:rPr>
              <a:t>1</a:t>
            </a:r>
            <a:r>
              <a:rPr lang="en-US" altLang="zh-CN" baseline="30000" dirty="0" smtClean="0">
                <a:sym typeface="Wingdings" panose="05000000000000000000" pitchFamily="2" charset="2"/>
              </a:rPr>
              <a:t> </a:t>
            </a:r>
            <a:endParaRPr lang="en-US" altLang="zh-CN" dirty="0">
              <a:sym typeface="Wingdings" panose="05000000000000000000" pitchFamily="2" charset="2"/>
            </a:endParaRPr>
          </a:p>
          <a:p>
            <a:pPr eaLnBrk="1" hangingPunct="1"/>
            <a:r>
              <a:rPr lang="en-US" altLang="zh-CN" dirty="0" smtClean="0">
                <a:sym typeface="Wingdings" panose="05000000000000000000" pitchFamily="2" charset="2"/>
              </a:rPr>
              <a:t>8</a:t>
            </a:r>
            <a:r>
              <a:rPr lang="zh-CN" altLang="en-US" dirty="0" smtClean="0">
                <a:sym typeface="Wingdings" panose="05000000000000000000" pitchFamily="2" charset="2"/>
              </a:rPr>
              <a:t>位阶</a:t>
            </a:r>
            <a:r>
              <a:rPr lang="zh-CN" altLang="en-US" dirty="0">
                <a:sym typeface="Wingdings" panose="05000000000000000000" pitchFamily="2" charset="2"/>
              </a:rPr>
              <a:t>码</a:t>
            </a:r>
            <a:r>
              <a:rPr lang="en-US" altLang="zh-CN" dirty="0" smtClean="0">
                <a:sym typeface="Wingdings" panose="05000000000000000000" pitchFamily="2" charset="2"/>
              </a:rPr>
              <a:t>=1+127=127=10000000</a:t>
            </a:r>
            <a:endParaRPr lang="en-US" altLang="zh-CN" dirty="0">
              <a:sym typeface="Wingdings" panose="05000000000000000000" pitchFamily="2" charset="2"/>
            </a:endParaRPr>
          </a:p>
          <a:p>
            <a:pPr eaLnBrk="1" hangingPunct="1"/>
            <a:r>
              <a:rPr lang="en-US" altLang="zh-CN" dirty="0">
                <a:sym typeface="Wingdings" panose="05000000000000000000" pitchFamily="2" charset="2"/>
              </a:rPr>
              <a:t>23</a:t>
            </a:r>
            <a:r>
              <a:rPr lang="zh-CN" altLang="en-US" dirty="0">
                <a:sym typeface="Wingdings" panose="05000000000000000000" pitchFamily="2" charset="2"/>
              </a:rPr>
              <a:t>位尾数</a:t>
            </a:r>
            <a:r>
              <a:rPr lang="en-US" altLang="zh-CN" dirty="0" smtClean="0">
                <a:sym typeface="Wingdings" panose="05000000000000000000" pitchFamily="2" charset="2"/>
              </a:rPr>
              <a:t>=101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 (</a:t>
            </a:r>
            <a:r>
              <a:rPr lang="zh-CN" altLang="en-US" dirty="0" smtClean="0">
                <a:solidFill>
                  <a:srgbClr val="0000FF"/>
                </a:solidFill>
                <a:sym typeface="Wingdings" panose="05000000000000000000" pitchFamily="2" charset="2"/>
              </a:rPr>
              <a:t>舍入后变小</a:t>
            </a:r>
            <a:r>
              <a:rPr lang="en-US" altLang="zh-CN" dirty="0" smtClean="0">
                <a:solidFill>
                  <a:srgbClr val="0000FF"/>
                </a:solidFill>
                <a:sym typeface="Wingdings" panose="05000000000000000000" pitchFamily="2" charset="2"/>
              </a:rPr>
              <a:t>)</a:t>
            </a:r>
            <a:endParaRPr lang="en-US" altLang="zh-CN" dirty="0">
              <a:sym typeface="Wingdings" panose="05000000000000000000" pitchFamily="2" charset="2"/>
            </a:endParaRPr>
          </a:p>
          <a:p>
            <a:pPr eaLnBrk="1" hangingPunct="1">
              <a:buNone/>
            </a:pPr>
            <a:r>
              <a:rPr lang="en-US" altLang="zh-CN" dirty="0">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最终</a:t>
            </a:r>
            <a:r>
              <a:rPr lang="zh-CN" altLang="en-US" dirty="0">
                <a:sym typeface="Wingdings" panose="05000000000000000000" pitchFamily="2" charset="2"/>
              </a:rPr>
              <a:t>表示为</a:t>
            </a:r>
          </a:p>
          <a:p>
            <a:pPr eaLnBrk="1" hangingPunct="1">
              <a:buNone/>
            </a:pPr>
            <a:r>
              <a:rPr lang="zh-CN" altLang="en-US" dirty="0" smtClean="0">
                <a:solidFill>
                  <a:srgbClr val="FF6600"/>
                </a:solidFill>
                <a:sym typeface="Wingdings" panose="05000000000000000000" pitchFamily="2" charset="2"/>
              </a:rPr>
              <a:t>     </a:t>
            </a:r>
            <a:endParaRPr lang="zh-CN" altLang="en-US" dirty="0">
              <a:solidFill>
                <a:srgbClr val="FF0000"/>
              </a:solidFill>
            </a:endParaRPr>
          </a:p>
        </p:txBody>
      </p:sp>
      <p:sp>
        <p:nvSpPr>
          <p:cNvPr id="4" name="灯片编号占位符 3"/>
          <p:cNvSpPr>
            <a:spLocks noGrp="1"/>
          </p:cNvSpPr>
          <p:nvPr>
            <p:ph type="sldNum" sz="quarter" idx="4294967295"/>
          </p:nvPr>
        </p:nvSpPr>
        <p:spPr>
          <a:xfrm>
            <a:off x="6732240" y="5064244"/>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109</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nvPr>
        </p:nvGraphicFramePr>
        <p:xfrm>
          <a:off x="1206133" y="4901235"/>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1</a:t>
                      </a:r>
                      <a:endParaRPr lang="zh-CN" altLang="en-US" dirty="0">
                        <a:solidFill>
                          <a:srgbClr val="7030A0"/>
                        </a:solidFill>
                      </a:endParaRPr>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tx1"/>
                    </a:solidFill>
                  </a:tcPr>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extLst>
                  <a:ext uri="{0D108BD9-81ED-4DB2-BD59-A6C34878D82A}">
                    <a16:rowId xmlns:a16="http://schemas.microsoft.com/office/drawing/2014/main" val="10000"/>
                  </a:ext>
                </a:extLst>
              </a:tr>
            </a:tbl>
          </a:graphicData>
        </a:graphic>
      </p:graphicFrame>
      <p:grpSp>
        <p:nvGrpSpPr>
          <p:cNvPr id="6" name="组合 5"/>
          <p:cNvGrpSpPr/>
          <p:nvPr/>
        </p:nvGrpSpPr>
        <p:grpSpPr>
          <a:xfrm>
            <a:off x="1422157" y="4326531"/>
            <a:ext cx="6428634" cy="563025"/>
            <a:chOff x="1259632" y="5107965"/>
            <a:chExt cx="6428634" cy="563025"/>
          </a:xfrm>
        </p:grpSpPr>
        <p:sp>
          <p:nvSpPr>
            <p:cNvPr id="7" name="右大括号 6"/>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文本框 8"/>
            <p:cNvSpPr txBox="1"/>
            <p:nvPr/>
          </p:nvSpPr>
          <p:spPr>
            <a:xfrm>
              <a:off x="5007211" y="5122140"/>
              <a:ext cx="645963" cy="369332"/>
            </a:xfrm>
            <a:prstGeom prst="rect">
              <a:avLst/>
            </a:prstGeom>
            <a:noFill/>
          </p:spPr>
          <p:txBody>
            <a:bodyPr wrap="square" rtlCol="0">
              <a:spAutoFit/>
            </a:bodyPr>
            <a:lstStyle/>
            <a:p>
              <a:pPr algn="ctr"/>
              <a:r>
                <a:rPr lang="zh-CN" altLang="en-US" i="0" dirty="0" smtClean="0"/>
                <a:t>尾码</a:t>
              </a:r>
              <a:endParaRPr lang="zh-CN" altLang="en-US" i="0" dirty="0"/>
            </a:p>
          </p:txBody>
        </p:sp>
        <p:sp>
          <p:nvSpPr>
            <p:cNvPr id="10" name="文本框 9"/>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1" name="表格 10"/>
          <p:cNvGraphicFramePr>
            <a:graphicFrameLocks noGrp="1"/>
          </p:cNvGraphicFramePr>
          <p:nvPr>
            <p:extLst/>
          </p:nvPr>
        </p:nvGraphicFramePr>
        <p:xfrm>
          <a:off x="1206133" y="5321921"/>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5</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5857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latin typeface="宋体" panose="02010600030101010101" pitchFamily="2" charset="-122"/>
              </a:rPr>
              <a:t>进制表示</a:t>
            </a:r>
            <a:endParaRPr lang="zh-CN" altLang="en-US" dirty="0">
              <a:solidFill>
                <a:srgbClr val="FF0000"/>
              </a:solidFill>
            </a:endParaRPr>
          </a:p>
        </p:txBody>
      </p:sp>
      <p:sp>
        <p:nvSpPr>
          <p:cNvPr id="3" name="内容占位符 2"/>
          <p:cNvSpPr>
            <a:spLocks noGrp="1"/>
          </p:cNvSpPr>
          <p:nvPr>
            <p:ph idx="1"/>
          </p:nvPr>
        </p:nvSpPr>
        <p:spPr>
          <a:xfrm>
            <a:off x="395536" y="2351193"/>
            <a:ext cx="8218488" cy="3312120"/>
          </a:xfrm>
        </p:spPr>
        <p:txBody>
          <a:bodyPr/>
          <a:lstStyle/>
          <a:p>
            <a:pPr lvl="1" eaLnBrk="1" hangingPunct="1"/>
            <a:r>
              <a:rPr lang="en-US" altLang="zh-CN" dirty="0" smtClean="0"/>
              <a:t>N  </a:t>
            </a:r>
            <a:r>
              <a:rPr lang="zh-CN" altLang="en-US" dirty="0" smtClean="0"/>
              <a:t>代表一个数值                      </a:t>
            </a:r>
            <a:r>
              <a:rPr lang="en-US" altLang="zh-CN" dirty="0" smtClean="0"/>
              <a:t>r </a:t>
            </a:r>
            <a:r>
              <a:rPr lang="zh-CN" altLang="en-US" dirty="0" smtClean="0"/>
              <a:t>是这个数制的基</a:t>
            </a:r>
            <a:r>
              <a:rPr lang="en-US" altLang="zh-CN" dirty="0" smtClean="0"/>
              <a:t>(Radix)</a:t>
            </a:r>
          </a:p>
          <a:p>
            <a:pPr lvl="1" eaLnBrk="1" hangingPunct="1"/>
            <a:r>
              <a:rPr lang="en-US" altLang="zh-CN" dirty="0" err="1" smtClean="0"/>
              <a:t>i</a:t>
            </a:r>
            <a:r>
              <a:rPr lang="en-US" altLang="zh-CN" dirty="0" smtClean="0"/>
              <a:t>   </a:t>
            </a:r>
            <a:r>
              <a:rPr lang="zh-CN" altLang="en-US" dirty="0" smtClean="0"/>
              <a:t>表示这些符号排列的位号      </a:t>
            </a:r>
            <a:r>
              <a:rPr lang="en-US" altLang="zh-CN" dirty="0" smtClean="0"/>
              <a:t>D</a:t>
            </a:r>
            <a:r>
              <a:rPr lang="en-US" altLang="zh-CN" baseline="-25000" dirty="0" smtClean="0"/>
              <a:t>i</a:t>
            </a:r>
            <a:r>
              <a:rPr lang="en-US" altLang="zh-CN" dirty="0" smtClean="0"/>
              <a:t> </a:t>
            </a:r>
            <a:r>
              <a:rPr lang="zh-CN" altLang="en-US" dirty="0" smtClean="0"/>
              <a:t>是位号为</a:t>
            </a:r>
            <a:r>
              <a:rPr lang="en-US" altLang="zh-CN" dirty="0" err="1" smtClean="0"/>
              <a:t>i</a:t>
            </a:r>
            <a:r>
              <a:rPr lang="zh-CN" altLang="en-US" dirty="0" smtClean="0"/>
              <a:t>的位上的一个符号</a:t>
            </a:r>
          </a:p>
          <a:p>
            <a:pPr lvl="1" eaLnBrk="1" hangingPunct="1"/>
            <a:r>
              <a:rPr lang="en-US" altLang="zh-CN" dirty="0" err="1" smtClean="0"/>
              <a:t>r</a:t>
            </a:r>
            <a:r>
              <a:rPr lang="en-US" altLang="zh-CN" baseline="50000" dirty="0" err="1" smtClean="0"/>
              <a:t>i</a:t>
            </a:r>
            <a:r>
              <a:rPr lang="en-US" altLang="zh-CN" dirty="0" smtClean="0"/>
              <a:t>  </a:t>
            </a:r>
            <a:r>
              <a:rPr lang="zh-CN" altLang="en-US" dirty="0" smtClean="0"/>
              <a:t>是位号为</a:t>
            </a:r>
            <a:r>
              <a:rPr lang="en-US" altLang="zh-CN" dirty="0" err="1" smtClean="0"/>
              <a:t>i</a:t>
            </a:r>
            <a:r>
              <a:rPr lang="zh-CN" altLang="en-US" dirty="0" smtClean="0"/>
              <a:t>的位上的 </a:t>
            </a:r>
            <a:r>
              <a:rPr lang="en-US" altLang="zh-CN" dirty="0" smtClean="0"/>
              <a:t>1 </a:t>
            </a:r>
            <a:r>
              <a:rPr lang="zh-CN" altLang="en-US" dirty="0" smtClean="0"/>
              <a:t>代表的值   </a:t>
            </a:r>
          </a:p>
          <a:p>
            <a:pPr lvl="1" eaLnBrk="1" hangingPunct="1"/>
            <a:r>
              <a:rPr lang="en-US" altLang="zh-CN" dirty="0" smtClean="0"/>
              <a:t>D</a:t>
            </a:r>
            <a:r>
              <a:rPr lang="en-US" altLang="zh-CN" baseline="-25000" dirty="0" smtClean="0"/>
              <a:t>i</a:t>
            </a:r>
            <a:r>
              <a:rPr lang="en-US" altLang="zh-CN" dirty="0" smtClean="0"/>
              <a:t>*</a:t>
            </a:r>
            <a:r>
              <a:rPr lang="en-US" altLang="zh-CN" dirty="0" err="1" smtClean="0"/>
              <a:t>r</a:t>
            </a:r>
            <a:r>
              <a:rPr lang="en-US" altLang="zh-CN" baseline="50000" dirty="0" err="1" smtClean="0"/>
              <a:t>i</a:t>
            </a:r>
            <a:r>
              <a:rPr lang="en-US" altLang="zh-CN" baseline="50000" dirty="0" smtClean="0"/>
              <a:t> </a:t>
            </a:r>
            <a:r>
              <a:rPr lang="zh-CN" altLang="en-US" dirty="0" smtClean="0"/>
              <a:t>是第</a:t>
            </a:r>
            <a:r>
              <a:rPr lang="en-US" altLang="zh-CN" dirty="0" err="1" smtClean="0"/>
              <a:t>i</a:t>
            </a:r>
            <a:r>
              <a:rPr lang="zh-CN" altLang="en-US" dirty="0" smtClean="0"/>
              <a:t>位的所代表的实际值 ， 表示</a:t>
            </a:r>
            <a:r>
              <a:rPr lang="en-US" altLang="zh-CN" dirty="0" smtClean="0"/>
              <a:t>m+k+1</a:t>
            </a:r>
            <a:r>
              <a:rPr lang="zh-CN" altLang="en-US" dirty="0" smtClean="0"/>
              <a:t>位的值求累加和</a:t>
            </a:r>
            <a:endParaRPr lang="en-US" altLang="zh-CN" dirty="0" smtClean="0"/>
          </a:p>
          <a:p>
            <a:pPr lvl="1" eaLnBrk="1" hangingPunct="1"/>
            <a:endParaRPr lang="en-US" altLang="zh-CN" dirty="0" smtClean="0"/>
          </a:p>
          <a:p>
            <a:r>
              <a:rPr lang="en-US" altLang="zh-CN" dirty="0" smtClean="0">
                <a:latin typeface="微软雅黑" panose="020B0503020204020204" pitchFamily="34" charset="-122"/>
              </a:rPr>
              <a:t>(</a:t>
            </a:r>
            <a:r>
              <a:rPr lang="en-US" altLang="zh-CN" dirty="0">
                <a:latin typeface="微软雅黑" panose="020B0503020204020204" pitchFamily="34" charset="-122"/>
              </a:rPr>
              <a:t>10456)</a:t>
            </a:r>
            <a:r>
              <a:rPr lang="en-US" altLang="zh-CN" baseline="-25000" dirty="0">
                <a:latin typeface="微软雅黑" panose="020B0503020204020204" pitchFamily="34" charset="-122"/>
              </a:rPr>
              <a:t>10</a:t>
            </a:r>
            <a:r>
              <a:rPr lang="zh-CN" altLang="en-US" dirty="0">
                <a:latin typeface="微软雅黑" panose="020B0503020204020204" pitchFamily="34" charset="-122"/>
              </a:rPr>
              <a:t>＝</a:t>
            </a:r>
            <a:r>
              <a:rPr lang="en-US" altLang="zh-CN" dirty="0">
                <a:latin typeface="微软雅黑" panose="020B0503020204020204" pitchFamily="34" charset="-122"/>
              </a:rPr>
              <a:t>1×10</a:t>
            </a:r>
            <a:r>
              <a:rPr lang="en-US" altLang="zh-CN" baseline="50000" dirty="0">
                <a:latin typeface="微软雅黑" panose="020B0503020204020204" pitchFamily="34" charset="-122"/>
              </a:rPr>
              <a:t>4</a:t>
            </a:r>
            <a:r>
              <a:rPr lang="zh-CN" altLang="en-US" dirty="0">
                <a:latin typeface="微软雅黑" panose="020B0503020204020204" pitchFamily="34" charset="-122"/>
              </a:rPr>
              <a:t>＋</a:t>
            </a:r>
            <a:r>
              <a:rPr lang="en-US" altLang="zh-CN" dirty="0">
                <a:latin typeface="微软雅黑" panose="020B0503020204020204" pitchFamily="34" charset="-122"/>
              </a:rPr>
              <a:t>0×10</a:t>
            </a:r>
            <a:r>
              <a:rPr lang="en-US" altLang="zh-CN" baseline="50000" dirty="0">
                <a:latin typeface="微软雅黑" panose="020B0503020204020204" pitchFamily="34" charset="-122"/>
              </a:rPr>
              <a:t>3 </a:t>
            </a:r>
            <a:r>
              <a:rPr lang="zh-CN" altLang="en-US" dirty="0">
                <a:latin typeface="微软雅黑" panose="020B0503020204020204" pitchFamily="34" charset="-122"/>
              </a:rPr>
              <a:t>＋</a:t>
            </a:r>
            <a:r>
              <a:rPr lang="en-US" altLang="zh-CN" dirty="0">
                <a:latin typeface="微软雅黑" panose="020B0503020204020204" pitchFamily="34" charset="-122"/>
              </a:rPr>
              <a:t>4×10</a:t>
            </a:r>
            <a:r>
              <a:rPr lang="en-US" altLang="zh-CN" baseline="50000" dirty="0">
                <a:latin typeface="微软雅黑" panose="020B0503020204020204" pitchFamily="34" charset="-122"/>
              </a:rPr>
              <a:t>2</a:t>
            </a:r>
            <a:r>
              <a:rPr lang="zh-CN" altLang="en-US" dirty="0">
                <a:latin typeface="微软雅黑" panose="020B0503020204020204" pitchFamily="34" charset="-122"/>
              </a:rPr>
              <a:t>＋</a:t>
            </a:r>
            <a:r>
              <a:rPr lang="en-US" altLang="zh-CN" dirty="0">
                <a:latin typeface="微软雅黑" panose="020B0503020204020204" pitchFamily="34" charset="-122"/>
              </a:rPr>
              <a:t>5×10</a:t>
            </a:r>
            <a:r>
              <a:rPr lang="en-US" altLang="zh-CN" baseline="50000" dirty="0">
                <a:latin typeface="微软雅黑" panose="020B0503020204020204" pitchFamily="34" charset="-122"/>
              </a:rPr>
              <a:t>1</a:t>
            </a:r>
            <a:r>
              <a:rPr lang="zh-CN" altLang="en-US" dirty="0">
                <a:latin typeface="微软雅黑" panose="020B0503020204020204" pitchFamily="34" charset="-122"/>
              </a:rPr>
              <a:t>＋</a:t>
            </a:r>
            <a:r>
              <a:rPr lang="en-US" altLang="zh-CN" dirty="0">
                <a:latin typeface="微软雅黑" panose="020B0503020204020204" pitchFamily="34" charset="-122"/>
              </a:rPr>
              <a:t>6×10</a:t>
            </a:r>
            <a:r>
              <a:rPr lang="en-US" altLang="zh-CN" baseline="50000" dirty="0">
                <a:latin typeface="微软雅黑" panose="020B0503020204020204" pitchFamily="34" charset="-122"/>
              </a:rPr>
              <a:t>0</a:t>
            </a:r>
          </a:p>
          <a:p>
            <a:r>
              <a:rPr lang="en-US" altLang="zh-CN" dirty="0">
                <a:latin typeface="微软雅黑" panose="020B0503020204020204" pitchFamily="34" charset="-122"/>
              </a:rPr>
              <a:t>(0xF96)</a:t>
            </a:r>
            <a:r>
              <a:rPr lang="en-US" altLang="zh-CN" baseline="-25000" dirty="0">
                <a:latin typeface="微软雅黑" panose="020B0503020204020204" pitchFamily="34" charset="-122"/>
              </a:rPr>
              <a:t>16</a:t>
            </a:r>
            <a:r>
              <a:rPr lang="zh-CN" altLang="en-US" dirty="0">
                <a:latin typeface="微软雅黑" panose="020B0503020204020204" pitchFamily="34" charset="-122"/>
              </a:rPr>
              <a:t>＝</a:t>
            </a:r>
            <a:r>
              <a:rPr lang="en-US" altLang="zh-CN" dirty="0">
                <a:latin typeface="微软雅黑" panose="020B0503020204020204" pitchFamily="34" charset="-122"/>
              </a:rPr>
              <a:t>F×16</a:t>
            </a:r>
            <a:r>
              <a:rPr lang="en-US" altLang="zh-CN" baseline="50000" dirty="0">
                <a:latin typeface="微软雅黑" panose="020B0503020204020204" pitchFamily="34" charset="-122"/>
              </a:rPr>
              <a:t>2</a:t>
            </a:r>
            <a:r>
              <a:rPr lang="zh-CN" altLang="en-US" dirty="0">
                <a:latin typeface="微软雅黑" panose="020B0503020204020204" pitchFamily="34" charset="-122"/>
              </a:rPr>
              <a:t>＋</a:t>
            </a:r>
            <a:r>
              <a:rPr lang="en-US" altLang="zh-CN" dirty="0">
                <a:latin typeface="微软雅黑" panose="020B0503020204020204" pitchFamily="34" charset="-122"/>
              </a:rPr>
              <a:t>9×16</a:t>
            </a:r>
            <a:r>
              <a:rPr lang="en-US" altLang="zh-CN" baseline="50000" dirty="0">
                <a:latin typeface="微软雅黑" panose="020B0503020204020204" pitchFamily="34" charset="-122"/>
              </a:rPr>
              <a:t>1 </a:t>
            </a:r>
            <a:r>
              <a:rPr lang="zh-CN" altLang="en-US" dirty="0">
                <a:latin typeface="微软雅黑" panose="020B0503020204020204" pitchFamily="34" charset="-122"/>
              </a:rPr>
              <a:t>＋</a:t>
            </a:r>
            <a:r>
              <a:rPr lang="en-US" altLang="zh-CN" dirty="0" smtClean="0">
                <a:latin typeface="微软雅黑" panose="020B0503020204020204" pitchFamily="34" charset="-122"/>
              </a:rPr>
              <a:t>6×16</a:t>
            </a:r>
            <a:r>
              <a:rPr lang="en-US" altLang="zh-CN" baseline="50000" dirty="0" smtClean="0">
                <a:latin typeface="微软雅黑" panose="020B0503020204020204" pitchFamily="34" charset="-122"/>
              </a:rPr>
              <a:t>0</a:t>
            </a:r>
            <a:endParaRPr lang="en-US" altLang="zh-CN" baseline="50000" dirty="0">
              <a:latin typeface="微软雅黑" panose="020B0503020204020204" pitchFamily="34" charset="-122"/>
            </a:endParaRPr>
          </a:p>
          <a:p>
            <a:r>
              <a:rPr lang="en-US" altLang="zh-CN" dirty="0">
                <a:latin typeface="微软雅黑" panose="020B0503020204020204" pitchFamily="34" charset="-122"/>
              </a:rPr>
              <a:t>(</a:t>
            </a:r>
            <a:r>
              <a:rPr lang="en-US" altLang="zh-CN" dirty="0">
                <a:solidFill>
                  <a:schemeClr val="accent2"/>
                </a:solidFill>
                <a:latin typeface="微软雅黑" panose="020B0503020204020204" pitchFamily="34" charset="-122"/>
              </a:rPr>
              <a:t>1001</a:t>
            </a:r>
            <a:r>
              <a:rPr lang="en-US" altLang="zh-CN" dirty="0">
                <a:latin typeface="微软雅黑" panose="020B0503020204020204" pitchFamily="34" charset="-122"/>
              </a:rPr>
              <a:t>0001)</a:t>
            </a:r>
            <a:r>
              <a:rPr lang="en-US" altLang="zh-CN" baseline="-25000" dirty="0">
                <a:latin typeface="微软雅黑" panose="020B0503020204020204" pitchFamily="34" charset="-122"/>
              </a:rPr>
              <a:t>2</a:t>
            </a:r>
            <a:r>
              <a:rPr lang="zh-CN" altLang="en-US" dirty="0">
                <a:latin typeface="微软雅黑" panose="020B0503020204020204" pitchFamily="34" charset="-122"/>
              </a:rPr>
              <a:t>＝</a:t>
            </a:r>
            <a:r>
              <a:rPr lang="en-US" altLang="zh-CN" dirty="0">
                <a:latin typeface="微软雅黑" panose="020B0503020204020204" pitchFamily="34" charset="-122"/>
              </a:rPr>
              <a:t>1×2</a:t>
            </a:r>
            <a:r>
              <a:rPr lang="en-US" altLang="zh-CN" baseline="50000" dirty="0">
                <a:latin typeface="微软雅黑" panose="020B0503020204020204" pitchFamily="34" charset="-122"/>
              </a:rPr>
              <a:t>7</a:t>
            </a:r>
            <a:r>
              <a:rPr lang="zh-CN" altLang="en-US" dirty="0">
                <a:latin typeface="微软雅黑" panose="020B0503020204020204" pitchFamily="34" charset="-122"/>
              </a:rPr>
              <a:t>＋</a:t>
            </a:r>
            <a:r>
              <a:rPr lang="en-US" altLang="zh-CN" dirty="0">
                <a:latin typeface="微软雅黑" panose="020B0503020204020204" pitchFamily="34" charset="-122"/>
              </a:rPr>
              <a:t>0×2</a:t>
            </a:r>
            <a:r>
              <a:rPr lang="en-US" altLang="zh-CN" baseline="50000" dirty="0">
                <a:latin typeface="微软雅黑" panose="020B0503020204020204" pitchFamily="34" charset="-122"/>
              </a:rPr>
              <a:t>6 </a:t>
            </a:r>
            <a:r>
              <a:rPr lang="zh-CN" altLang="en-US" dirty="0">
                <a:latin typeface="微软雅黑" panose="020B0503020204020204" pitchFamily="34" charset="-122"/>
              </a:rPr>
              <a:t>＋</a:t>
            </a:r>
            <a:r>
              <a:rPr lang="en-US" altLang="zh-CN" dirty="0">
                <a:latin typeface="微软雅黑" panose="020B0503020204020204" pitchFamily="34" charset="-122"/>
              </a:rPr>
              <a:t>0×2</a:t>
            </a:r>
            <a:r>
              <a:rPr lang="en-US" altLang="zh-CN" baseline="50000" dirty="0">
                <a:latin typeface="微软雅黑" panose="020B0503020204020204" pitchFamily="34" charset="-122"/>
              </a:rPr>
              <a:t>5 </a:t>
            </a:r>
            <a:r>
              <a:rPr lang="zh-CN" altLang="en-US" dirty="0">
                <a:latin typeface="微软雅黑" panose="020B0503020204020204" pitchFamily="34" charset="-122"/>
              </a:rPr>
              <a:t>＋</a:t>
            </a:r>
            <a:r>
              <a:rPr lang="en-US" altLang="zh-CN" dirty="0">
                <a:latin typeface="微软雅黑" panose="020B0503020204020204" pitchFamily="34" charset="-122"/>
              </a:rPr>
              <a:t>1×2</a:t>
            </a:r>
            <a:r>
              <a:rPr lang="en-US" altLang="zh-CN" baseline="50000" dirty="0">
                <a:latin typeface="微软雅黑" panose="020B0503020204020204" pitchFamily="34" charset="-122"/>
              </a:rPr>
              <a:t>4 </a:t>
            </a:r>
            <a:r>
              <a:rPr lang="zh-CN" altLang="en-US" dirty="0">
                <a:latin typeface="微软雅黑" panose="020B0503020204020204" pitchFamily="34" charset="-122"/>
              </a:rPr>
              <a:t>＋</a:t>
            </a:r>
            <a:r>
              <a:rPr lang="en-US" altLang="zh-CN" dirty="0">
                <a:latin typeface="微软雅黑" panose="020B0503020204020204" pitchFamily="34" charset="-122"/>
              </a:rPr>
              <a:t>0×2</a:t>
            </a:r>
            <a:r>
              <a:rPr lang="en-US" altLang="zh-CN" baseline="50000" dirty="0">
                <a:latin typeface="微软雅黑" panose="020B0503020204020204" pitchFamily="34" charset="-122"/>
              </a:rPr>
              <a:t>3 </a:t>
            </a:r>
          </a:p>
          <a:p>
            <a:pPr eaLnBrk="1" hangingPunct="1">
              <a:lnSpc>
                <a:spcPct val="90000"/>
              </a:lnSpc>
              <a:buClr>
                <a:schemeClr val="accent2"/>
              </a:buClr>
              <a:buNone/>
            </a:pPr>
            <a:r>
              <a:rPr lang="en-US" altLang="zh-CN" dirty="0">
                <a:latin typeface="微软雅黑" panose="020B0503020204020204" pitchFamily="34" charset="-122"/>
              </a:rPr>
              <a:t>                             </a:t>
            </a:r>
            <a:r>
              <a:rPr lang="zh-CN" altLang="en-US" dirty="0">
                <a:latin typeface="微软雅黑" panose="020B0503020204020204" pitchFamily="34" charset="-122"/>
              </a:rPr>
              <a:t>＋</a:t>
            </a:r>
            <a:r>
              <a:rPr lang="en-US" altLang="zh-CN" dirty="0">
                <a:latin typeface="微软雅黑" panose="020B0503020204020204" pitchFamily="34" charset="-122"/>
              </a:rPr>
              <a:t>0×2</a:t>
            </a:r>
            <a:r>
              <a:rPr lang="en-US" altLang="zh-CN" baseline="50000" dirty="0">
                <a:latin typeface="微软雅黑" panose="020B0503020204020204" pitchFamily="34" charset="-122"/>
              </a:rPr>
              <a:t>2 </a:t>
            </a:r>
            <a:r>
              <a:rPr lang="zh-CN" altLang="en-US" dirty="0">
                <a:latin typeface="微软雅黑" panose="020B0503020204020204" pitchFamily="34" charset="-122"/>
              </a:rPr>
              <a:t>＋</a:t>
            </a:r>
            <a:r>
              <a:rPr lang="en-US" altLang="zh-CN" dirty="0">
                <a:latin typeface="微软雅黑" panose="020B0503020204020204" pitchFamily="34" charset="-122"/>
              </a:rPr>
              <a:t>0×2</a:t>
            </a:r>
            <a:r>
              <a:rPr lang="en-US" altLang="zh-CN" baseline="50000" dirty="0">
                <a:latin typeface="微软雅黑" panose="020B0503020204020204" pitchFamily="34" charset="-122"/>
              </a:rPr>
              <a:t>1 </a:t>
            </a:r>
            <a:r>
              <a:rPr lang="zh-CN" altLang="en-US" dirty="0">
                <a:latin typeface="微软雅黑" panose="020B0503020204020204" pitchFamily="34" charset="-122"/>
              </a:rPr>
              <a:t>＋</a:t>
            </a:r>
            <a:r>
              <a:rPr lang="en-US" altLang="zh-CN" dirty="0">
                <a:latin typeface="微软雅黑" panose="020B0503020204020204" pitchFamily="34" charset="-122"/>
              </a:rPr>
              <a:t>1×2</a:t>
            </a:r>
            <a:r>
              <a:rPr lang="en-US" altLang="zh-CN" baseline="50000" dirty="0">
                <a:latin typeface="微软雅黑" panose="020B0503020204020204" pitchFamily="34" charset="-122"/>
              </a:rPr>
              <a:t>0</a:t>
            </a:r>
          </a:p>
          <a:p>
            <a:pPr lvl="1" eaLnBrk="1" hangingPunct="1"/>
            <a:endParaRPr lang="zh-CN" altLang="en-US" dirty="0" smtClean="0"/>
          </a:p>
          <a:p>
            <a:endParaRPr lang="zh-CN" altLang="en-US" sz="20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a:t>
            </a:fld>
            <a:r>
              <a:rPr lang="en-US" altLang="zh-CN" sz="1400" smtClean="0">
                <a:solidFill>
                  <a:srgbClr val="0D7157"/>
                </a:solidFill>
              </a:rPr>
              <a:t>- </a:t>
            </a:r>
            <a:endParaRPr lang="en-US" altLang="zh-CN" sz="1400" dirty="0">
              <a:solidFill>
                <a:srgbClr val="0D7157"/>
              </a:solidFill>
            </a:endParaRPr>
          </a:p>
        </p:txBody>
      </p:sp>
      <p:pic>
        <p:nvPicPr>
          <p:cNvPr id="6" name="图片 5"/>
          <p:cNvPicPr>
            <a:picLocks noChangeAspect="1"/>
          </p:cNvPicPr>
          <p:nvPr/>
        </p:nvPicPr>
        <p:blipFill>
          <a:blip r:embed="rId2"/>
          <a:stretch>
            <a:fillRect/>
          </a:stretch>
        </p:blipFill>
        <p:spPr>
          <a:xfrm>
            <a:off x="971600" y="908720"/>
            <a:ext cx="2736304" cy="1346131"/>
          </a:xfrm>
          <a:prstGeom prst="rect">
            <a:avLst/>
          </a:prstGeom>
        </p:spPr>
      </p:pic>
    </p:spTree>
    <p:extLst>
      <p:ext uri="{BB962C8B-B14F-4D97-AF65-F5344CB8AC3E}">
        <p14:creationId xmlns:p14="http://schemas.microsoft.com/office/powerpoint/2010/main" val="22766796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浮点数</a:t>
            </a:r>
            <a:r>
              <a:rPr lang="zh-CN" altLang="zh-CN" dirty="0" smtClean="0">
                <a:solidFill>
                  <a:srgbClr val="FF0000"/>
                </a:solidFill>
              </a:rPr>
              <a:t>转换</a:t>
            </a:r>
            <a:r>
              <a:rPr lang="zh-CN" altLang="en-US" dirty="0">
                <a:solidFill>
                  <a:srgbClr val="FF0000"/>
                </a:solidFill>
              </a:rPr>
              <a:t>实例</a:t>
            </a:r>
          </a:p>
        </p:txBody>
      </p:sp>
      <p:sp>
        <p:nvSpPr>
          <p:cNvPr id="3" name="内容占位符 2"/>
          <p:cNvSpPr>
            <a:spLocks noGrp="1"/>
          </p:cNvSpPr>
          <p:nvPr>
            <p:ph idx="1"/>
          </p:nvPr>
        </p:nvSpPr>
        <p:spPr>
          <a:xfrm>
            <a:off x="395536" y="980728"/>
            <a:ext cx="8218488" cy="3672408"/>
          </a:xfrm>
        </p:spPr>
        <p:txBody>
          <a:bodyPr/>
          <a:lstStyle/>
          <a:p>
            <a:pPr eaLnBrk="1" hangingPunct="1"/>
            <a:r>
              <a:rPr lang="en-US" altLang="zh-CN" dirty="0" smtClean="0"/>
              <a:t>1.1  </a:t>
            </a:r>
            <a:r>
              <a:rPr lang="en-US" altLang="zh-CN" dirty="0">
                <a:sym typeface="Wingdings" panose="05000000000000000000" pitchFamily="2" charset="2"/>
              </a:rPr>
              <a:t> IEEE 754 float</a:t>
            </a:r>
          </a:p>
          <a:p>
            <a:pPr eaLnBrk="1" hangingPunct="1">
              <a:buNone/>
            </a:pPr>
            <a:r>
              <a:rPr lang="zh-CN" altLang="en-US" dirty="0" smtClean="0">
                <a:sym typeface="Wingdings" panose="05000000000000000000" pitchFamily="2" charset="2"/>
              </a:rPr>
              <a:t>    十进制</a:t>
            </a:r>
            <a:r>
              <a:rPr lang="zh-CN" altLang="en-US" dirty="0">
                <a:sym typeface="Wingdings" panose="05000000000000000000" pitchFamily="2" charset="2"/>
              </a:rPr>
              <a:t>转换</a:t>
            </a:r>
            <a:r>
              <a:rPr lang="zh-CN" altLang="en-US" dirty="0" smtClean="0">
                <a:sym typeface="Wingdings" panose="05000000000000000000" pitchFamily="2" charset="2"/>
              </a:rPr>
              <a:t>二进制 </a:t>
            </a:r>
            <a:r>
              <a:rPr lang="en-US" altLang="zh-CN" dirty="0" smtClean="0">
                <a:sym typeface="Wingdings" panose="05000000000000000000" pitchFamily="2" charset="2"/>
              </a:rPr>
              <a:t>1.1</a:t>
            </a:r>
            <a:r>
              <a:rPr lang="en-US" altLang="zh-CN" baseline="-25000" dirty="0" smtClean="0">
                <a:sym typeface="Wingdings" panose="05000000000000000000" pitchFamily="2" charset="2"/>
              </a:rPr>
              <a:t>10</a:t>
            </a:r>
            <a:r>
              <a:rPr lang="en-US" altLang="zh-CN" dirty="0" smtClean="0">
                <a:sym typeface="Wingdings" panose="05000000000000000000" pitchFamily="2" charset="2"/>
              </a:rPr>
              <a:t>=1.0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001100</a:t>
            </a:r>
            <a:r>
              <a:rPr lang="en-US" altLang="zh-CN" dirty="0" smtClean="0">
                <a:solidFill>
                  <a:srgbClr val="0000FF"/>
                </a:solidFill>
                <a:sym typeface="Wingdings" panose="05000000000000000000" pitchFamily="2" charset="2"/>
              </a:rPr>
              <a:t>...</a:t>
            </a:r>
            <a:r>
              <a:rPr lang="en-US" altLang="zh-CN" baseline="-25000" dirty="0" smtClean="0">
                <a:sym typeface="Wingdings" panose="05000000000000000000" pitchFamily="2" charset="2"/>
              </a:rPr>
              <a:t>2</a:t>
            </a:r>
            <a:r>
              <a:rPr lang="en-US" altLang="zh-CN" dirty="0" smtClean="0">
                <a:sym typeface="Wingdings" panose="05000000000000000000" pitchFamily="2" charset="2"/>
              </a:rPr>
              <a:t> </a:t>
            </a:r>
          </a:p>
          <a:p>
            <a:pPr eaLnBrk="1" hangingPunct="1">
              <a:buNone/>
            </a:pPr>
            <a:r>
              <a:rPr lang="zh-CN" altLang="en-US" dirty="0" smtClean="0">
                <a:sym typeface="Wingdings" panose="05000000000000000000" pitchFamily="2" charset="2"/>
              </a:rPr>
              <a:t>     规格化</a:t>
            </a:r>
            <a:r>
              <a:rPr lang="zh-CN" altLang="en-US" dirty="0">
                <a:sym typeface="Wingdings" panose="05000000000000000000" pitchFamily="2" charset="2"/>
              </a:rPr>
              <a:t>，将最高位变成一</a:t>
            </a:r>
          </a:p>
          <a:p>
            <a:pPr eaLnBrk="1" hangingPunct="1">
              <a:buNone/>
            </a:pPr>
            <a:r>
              <a:rPr lang="zh-CN" altLang="en-US" dirty="0">
                <a:sym typeface="Wingdings" panose="05000000000000000000" pitchFamily="2" charset="2"/>
              </a:rPr>
              <a:t>    </a:t>
            </a:r>
            <a:r>
              <a:rPr lang="en-US" altLang="zh-CN" dirty="0">
                <a:sym typeface="Wingdings" panose="05000000000000000000" pitchFamily="2" charset="2"/>
              </a:rPr>
              <a:t>=</a:t>
            </a:r>
            <a:r>
              <a:rPr lang="en-US" altLang="zh-CN" dirty="0" smtClean="0">
                <a:sym typeface="Wingdings" panose="05000000000000000000" pitchFamily="2" charset="2"/>
              </a:rPr>
              <a:t>1.0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a:t>
            </a:r>
            <a:r>
              <a:rPr lang="en-US" altLang="zh-CN" dirty="0" smtClean="0">
                <a:solidFill>
                  <a:srgbClr val="FF0000"/>
                </a:solidFill>
                <a:sym typeface="Wingdings" panose="05000000000000000000" pitchFamily="2" charset="2"/>
              </a:rPr>
              <a:t>(1100…)</a:t>
            </a:r>
            <a:r>
              <a:rPr lang="en-US" altLang="zh-CN" dirty="0" smtClean="0">
                <a:sym typeface="Wingdings" panose="05000000000000000000" pitchFamily="2" charset="2"/>
              </a:rPr>
              <a:t>×2</a:t>
            </a:r>
            <a:r>
              <a:rPr lang="en-US" altLang="zh-CN" baseline="50000" dirty="0" smtClean="0">
                <a:sym typeface="Wingdings" panose="05000000000000000000" pitchFamily="2" charset="2"/>
              </a:rPr>
              <a:t>0</a:t>
            </a:r>
            <a:r>
              <a:rPr lang="en-US" altLang="zh-CN" baseline="30000" dirty="0" smtClean="0">
                <a:sym typeface="Wingdings" panose="05000000000000000000" pitchFamily="2" charset="2"/>
              </a:rPr>
              <a:t> </a:t>
            </a:r>
            <a:endParaRPr lang="en-US" altLang="zh-CN" dirty="0">
              <a:sym typeface="Wingdings" panose="05000000000000000000" pitchFamily="2" charset="2"/>
            </a:endParaRPr>
          </a:p>
          <a:p>
            <a:pPr eaLnBrk="1" hangingPunct="1"/>
            <a:r>
              <a:rPr lang="en-US" altLang="zh-CN" dirty="0">
                <a:sym typeface="Wingdings" panose="05000000000000000000" pitchFamily="2" charset="2"/>
              </a:rPr>
              <a:t>8</a:t>
            </a:r>
            <a:r>
              <a:rPr lang="zh-CN" altLang="en-US" dirty="0">
                <a:sym typeface="Wingdings" panose="05000000000000000000" pitchFamily="2" charset="2"/>
              </a:rPr>
              <a:t>位阶码</a:t>
            </a:r>
            <a:r>
              <a:rPr lang="en-US" altLang="zh-CN" dirty="0" smtClean="0">
                <a:sym typeface="Wingdings" panose="05000000000000000000" pitchFamily="2" charset="2"/>
              </a:rPr>
              <a:t>=0+127=127=01111111</a:t>
            </a:r>
            <a:endParaRPr lang="en-US" altLang="zh-CN" dirty="0">
              <a:sym typeface="Wingdings" panose="05000000000000000000" pitchFamily="2" charset="2"/>
            </a:endParaRPr>
          </a:p>
          <a:p>
            <a:pPr eaLnBrk="1" hangingPunct="1"/>
            <a:r>
              <a:rPr lang="en-US" altLang="zh-CN" dirty="0">
                <a:sym typeface="Wingdings" panose="05000000000000000000" pitchFamily="2" charset="2"/>
              </a:rPr>
              <a:t>23</a:t>
            </a:r>
            <a:r>
              <a:rPr lang="zh-CN" altLang="en-US" dirty="0">
                <a:sym typeface="Wingdings" panose="05000000000000000000" pitchFamily="2" charset="2"/>
              </a:rPr>
              <a:t>位尾数</a:t>
            </a:r>
            <a:r>
              <a:rPr lang="en-US" altLang="zh-CN" dirty="0">
                <a:sym typeface="Wingdings" panose="05000000000000000000" pitchFamily="2" charset="2"/>
              </a:rPr>
              <a:t>=</a:t>
            </a:r>
            <a:r>
              <a:rPr lang="en-US" altLang="zh-CN" dirty="0" smtClean="0">
                <a:sym typeface="Wingdings" panose="05000000000000000000" pitchFamily="2" charset="2"/>
              </a:rPr>
              <a:t>0</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0011</a:t>
            </a:r>
            <a:r>
              <a:rPr lang="en-US" altLang="zh-CN" dirty="0" smtClean="0">
                <a:solidFill>
                  <a:srgbClr val="0000FF"/>
                </a:solidFill>
                <a:sym typeface="Wingdings" panose="05000000000000000000" pitchFamily="2" charset="2"/>
              </a:rPr>
              <a:t>0011</a:t>
            </a:r>
            <a:r>
              <a:rPr lang="en-US" altLang="zh-CN" dirty="0" smtClean="0">
                <a:sym typeface="Wingdings" panose="05000000000000000000" pitchFamily="2" charset="2"/>
              </a:rPr>
              <a:t>0</a:t>
            </a:r>
            <a:r>
              <a:rPr lang="en-US" altLang="zh-CN" dirty="0" smtClean="0">
                <a:solidFill>
                  <a:srgbClr val="FF0000"/>
                </a:solidFill>
                <a:sym typeface="Wingdings" panose="05000000000000000000" pitchFamily="2" charset="2"/>
              </a:rPr>
              <a:t>1(</a:t>
            </a:r>
            <a:r>
              <a:rPr lang="zh-CN" altLang="en-US" dirty="0" smtClean="0">
                <a:solidFill>
                  <a:srgbClr val="FF0000"/>
                </a:solidFill>
                <a:sym typeface="Wingdings" panose="05000000000000000000" pitchFamily="2" charset="2"/>
              </a:rPr>
              <a:t>变大</a:t>
            </a:r>
            <a:r>
              <a:rPr lang="en-US" altLang="zh-CN" dirty="0" smtClean="0">
                <a:solidFill>
                  <a:srgbClr val="FF0000"/>
                </a:solidFill>
                <a:sym typeface="Wingdings" panose="05000000000000000000" pitchFamily="2" charset="2"/>
              </a:rPr>
              <a:t>)</a:t>
            </a:r>
            <a:endParaRPr lang="en-US" altLang="zh-CN" dirty="0">
              <a:sym typeface="Wingdings" panose="05000000000000000000" pitchFamily="2" charset="2"/>
            </a:endParaRPr>
          </a:p>
          <a:p>
            <a:pPr eaLnBrk="1" hangingPunct="1">
              <a:buNone/>
            </a:pPr>
            <a:r>
              <a:rPr lang="en-US" altLang="zh-CN" dirty="0">
                <a:sym typeface="Wingdings" panose="05000000000000000000" pitchFamily="2" charset="2"/>
              </a:rPr>
              <a:t>  </a:t>
            </a:r>
            <a:r>
              <a:rPr lang="en-US" altLang="zh-CN" dirty="0" smtClean="0">
                <a:sym typeface="Wingdings" panose="05000000000000000000" pitchFamily="2" charset="2"/>
              </a:rPr>
              <a:t>  </a:t>
            </a:r>
            <a:r>
              <a:rPr lang="zh-CN" altLang="en-US" dirty="0" smtClean="0">
                <a:sym typeface="Wingdings" panose="05000000000000000000" pitchFamily="2" charset="2"/>
              </a:rPr>
              <a:t>最终</a:t>
            </a:r>
            <a:r>
              <a:rPr lang="zh-CN" altLang="en-US" dirty="0">
                <a:sym typeface="Wingdings" panose="05000000000000000000" pitchFamily="2" charset="2"/>
              </a:rPr>
              <a:t>表示为</a:t>
            </a:r>
          </a:p>
          <a:p>
            <a:pPr eaLnBrk="1" hangingPunct="1">
              <a:buNone/>
            </a:pPr>
            <a:r>
              <a:rPr lang="zh-CN" altLang="en-US" dirty="0" smtClean="0">
                <a:solidFill>
                  <a:srgbClr val="FF6600"/>
                </a:solidFill>
                <a:sym typeface="Wingdings" panose="05000000000000000000" pitchFamily="2" charset="2"/>
              </a:rPr>
              <a:t>     </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110</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nvPr>
        </p:nvGraphicFramePr>
        <p:xfrm>
          <a:off x="1115616" y="5336813"/>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solidFill>
                            <a:srgbClr val="7030A0"/>
                          </a:solidFill>
                        </a:rPr>
                        <a:t>0</a:t>
                      </a:r>
                      <a:endParaRPr lang="zh-CN" altLang="en-US" dirty="0">
                        <a:solidFill>
                          <a:srgbClr val="7030A0"/>
                        </a:solidFill>
                      </a:endParaRPr>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tx1"/>
                    </a:solidFill>
                  </a:tcPr>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0</a:t>
                      </a:r>
                      <a:endParaRPr lang="zh-CN" altLang="en-US" dirty="0"/>
                    </a:p>
                  </a:txBody>
                  <a:tcPr anchor="ctr" anchorCtr="1">
                    <a:solidFill>
                      <a:schemeClr val="bg2"/>
                    </a:solidFill>
                  </a:tcPr>
                </a:tc>
                <a:tc>
                  <a:txBody>
                    <a:bodyPr/>
                    <a:lstStyle/>
                    <a:p>
                      <a:r>
                        <a:rPr lang="en-US" altLang="zh-CN" dirty="0" smtClean="0"/>
                        <a:t>1</a:t>
                      </a:r>
                      <a:endParaRPr lang="zh-CN" altLang="en-US" dirty="0"/>
                    </a:p>
                  </a:txBody>
                  <a:tcPr anchor="ctr" anchorCtr="1"/>
                </a:tc>
                <a:tc>
                  <a:txBody>
                    <a:bodyPr/>
                    <a:lstStyle/>
                    <a:p>
                      <a:r>
                        <a:rPr lang="en-US" altLang="zh-CN" dirty="0" smtClean="0"/>
                        <a:t>1</a:t>
                      </a:r>
                      <a:endParaRPr lang="zh-CN" altLang="en-US" dirty="0"/>
                    </a:p>
                  </a:txBody>
                  <a:tcPr anchor="ctr" anchorCtr="1"/>
                </a:tc>
                <a:tc>
                  <a:txBody>
                    <a:bodyPr/>
                    <a:lstStyle/>
                    <a:p>
                      <a:r>
                        <a:rPr lang="en-US" altLang="zh-CN" dirty="0" smtClean="0"/>
                        <a:t>0</a:t>
                      </a:r>
                      <a:endParaRPr lang="zh-CN" altLang="en-US" dirty="0"/>
                    </a:p>
                  </a:txBody>
                  <a:tcPr anchor="ctr" anchorCtr="1"/>
                </a:tc>
                <a:tc>
                  <a:txBody>
                    <a:bodyPr/>
                    <a:lstStyle/>
                    <a:p>
                      <a:r>
                        <a:rPr lang="en-US" altLang="zh-CN" dirty="0" smtClean="0"/>
                        <a:t>1</a:t>
                      </a:r>
                      <a:endParaRPr lang="zh-CN" altLang="en-US" dirty="0"/>
                    </a:p>
                  </a:txBody>
                  <a:tcPr anchor="ctr" anchorCtr="1"/>
                </a:tc>
                <a:extLst>
                  <a:ext uri="{0D108BD9-81ED-4DB2-BD59-A6C34878D82A}">
                    <a16:rowId xmlns:a16="http://schemas.microsoft.com/office/drawing/2014/main" val="10000"/>
                  </a:ext>
                </a:extLst>
              </a:tr>
            </a:tbl>
          </a:graphicData>
        </a:graphic>
      </p:graphicFrame>
      <p:grpSp>
        <p:nvGrpSpPr>
          <p:cNvPr id="12" name="组合 11"/>
          <p:cNvGrpSpPr/>
          <p:nvPr/>
        </p:nvGrpSpPr>
        <p:grpSpPr>
          <a:xfrm>
            <a:off x="1331640" y="4744202"/>
            <a:ext cx="6428634" cy="580932"/>
            <a:chOff x="1259632" y="5090058"/>
            <a:chExt cx="6428634" cy="580932"/>
          </a:xfrm>
        </p:grpSpPr>
        <p:sp>
          <p:nvSpPr>
            <p:cNvPr id="7" name="右大括号 6"/>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右大括号 7"/>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文本框 9"/>
            <p:cNvSpPr txBox="1"/>
            <p:nvPr/>
          </p:nvSpPr>
          <p:spPr>
            <a:xfrm>
              <a:off x="4627396" y="5090058"/>
              <a:ext cx="1364989" cy="369332"/>
            </a:xfrm>
            <a:prstGeom prst="rect">
              <a:avLst/>
            </a:prstGeom>
            <a:noFill/>
          </p:spPr>
          <p:txBody>
            <a:bodyPr wrap="square" rtlCol="0">
              <a:spAutoFit/>
            </a:bodyPr>
            <a:lstStyle/>
            <a:p>
              <a:pPr algn="ctr"/>
              <a:r>
                <a:rPr lang="zh-CN" altLang="en-US" i="0" dirty="0" smtClean="0"/>
                <a:t>尾码</a:t>
              </a:r>
              <a:r>
                <a:rPr lang="en-US" altLang="zh-CN" i="0" dirty="0" smtClean="0"/>
                <a:t>23</a:t>
              </a:r>
              <a:r>
                <a:rPr lang="zh-CN" altLang="en-US" i="0" dirty="0" smtClean="0"/>
                <a:t>位</a:t>
              </a:r>
              <a:endParaRPr lang="zh-CN" altLang="en-US" i="0" dirty="0"/>
            </a:p>
          </p:txBody>
        </p:sp>
        <p:sp>
          <p:nvSpPr>
            <p:cNvPr id="11" name="文本框 10"/>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3" name="表格 12"/>
          <p:cNvGraphicFramePr>
            <a:graphicFrameLocks noGrp="1"/>
          </p:cNvGraphicFramePr>
          <p:nvPr>
            <p:extLst/>
          </p:nvPr>
        </p:nvGraphicFramePr>
        <p:xfrm>
          <a:off x="1115616" y="5757499"/>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3</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F</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8</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C</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D</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7595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Double 3.3/1.1</a:t>
            </a:r>
            <a:endParaRPr lang="zh-CN" altLang="en-US" dirty="0">
              <a:solidFill>
                <a:srgbClr val="FF0000"/>
              </a:solidFill>
            </a:endParaRPr>
          </a:p>
        </p:txBody>
      </p:sp>
      <p:sp>
        <p:nvSpPr>
          <p:cNvPr id="3" name="内容占位符 2"/>
          <p:cNvSpPr>
            <a:spLocks noGrp="1"/>
          </p:cNvSpPr>
          <p:nvPr>
            <p:ph idx="1"/>
          </p:nvPr>
        </p:nvSpPr>
        <p:spPr/>
        <p:txBody>
          <a:bodyPr/>
          <a:lstStyle/>
          <a:p>
            <a:pPr marL="0" indent="0">
              <a:spcAft>
                <a:spcPts val="0"/>
              </a:spcAft>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double_currency_test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double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Output64BitHex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effectLst/>
              <a:latin typeface="Calibri"/>
              <a:ea typeface="宋体"/>
              <a:cs typeface="Times New Roman"/>
            </a:endParaRPr>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754936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Float 3.3/1.1</a:t>
            </a:r>
            <a:endParaRPr lang="zh-CN" altLang="en-US" dirty="0">
              <a:solidFill>
                <a:srgbClr val="FF0000"/>
              </a:solidFill>
            </a:endParaRPr>
          </a:p>
        </p:txBody>
      </p:sp>
      <p:sp>
        <p:nvSpPr>
          <p:cNvPr id="3" name="内容占位符 2"/>
          <p:cNvSpPr>
            <a:spLocks noGrp="1"/>
          </p:cNvSpPr>
          <p:nvPr>
            <p:ph idx="1"/>
          </p:nvPr>
        </p:nvSpPr>
        <p:spPr/>
        <p:txBody>
          <a:bodyPr/>
          <a:lstStyle/>
          <a:p>
            <a:pPr marL="0" indent="0">
              <a:spcAft>
                <a:spcPts val="0"/>
              </a:spcAft>
              <a:buNone/>
            </a:pPr>
            <a:r>
              <a:rPr lang="en-US" altLang="zh-CN" sz="2000" b="1" dirty="0">
                <a:solidFill>
                  <a:srgbClr val="0000A0"/>
                </a:solidFill>
                <a:latin typeface="Courier New"/>
                <a:ea typeface="宋体"/>
                <a:cs typeface="Times New Roman"/>
              </a:rPr>
              <a:t>void </a:t>
            </a:r>
            <a:r>
              <a:rPr lang="en-US" altLang="zh-CN" sz="2000" b="1" dirty="0" err="1">
                <a:solidFill>
                  <a:srgbClr val="000000"/>
                </a:solidFill>
                <a:latin typeface="Courier New"/>
                <a:ea typeface="宋体"/>
                <a:cs typeface="Times New Roman"/>
              </a:rPr>
              <a:t>float_currency_test</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A0"/>
                </a:solidFill>
                <a:latin typeface="Courier New"/>
                <a:ea typeface="宋体"/>
                <a:cs typeface="Times New Roman"/>
              </a:rPr>
              <a:t>float </a:t>
            </a:r>
            <a:r>
              <a:rPr lang="en-US" altLang="zh-CN" sz="2000" b="1" dirty="0" err="1">
                <a:solidFill>
                  <a:srgbClr val="000000"/>
                </a:solidFill>
                <a:latin typeface="Courier New"/>
                <a:ea typeface="宋体"/>
                <a:cs typeface="Times New Roman"/>
              </a:rPr>
              <a:t>a</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3.3</a:t>
            </a: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r>
              <a:rPr lang="en-US" altLang="zh-CN" sz="2000" b="1" dirty="0">
                <a:solidFill>
                  <a:srgbClr val="F000F0"/>
                </a:solidFill>
                <a:latin typeface="Courier New"/>
                <a:ea typeface="宋体"/>
                <a:cs typeface="Times New Roman"/>
              </a:rPr>
              <a:t>1.1</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a:solidFill>
                  <a:srgbClr val="000000"/>
                </a:solidFill>
                <a:latin typeface="Courier New"/>
                <a:ea typeface="宋体"/>
                <a:cs typeface="Times New Roman"/>
              </a:rPr>
              <a:t>Output32BitHex</a:t>
            </a:r>
            <a:r>
              <a:rPr lang="en-US" altLang="zh-CN" sz="2000" b="1" dirty="0">
                <a:solidFill>
                  <a:srgbClr val="FF0000"/>
                </a:solidFill>
                <a:latin typeface="Courier New"/>
                <a:ea typeface="宋体"/>
                <a:cs typeface="Times New Roman"/>
              </a:rPr>
              <a:t>(&amp;</a:t>
            </a:r>
            <a:r>
              <a:rPr lang="en-US" altLang="zh-CN" sz="2000" b="1" dirty="0">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a</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b</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  </a:t>
            </a:r>
            <a:r>
              <a:rPr lang="en-US" altLang="zh-CN" sz="2000" b="1" dirty="0" err="1">
                <a:solidFill>
                  <a:srgbClr val="000000"/>
                </a:solidFill>
                <a:latin typeface="Courier New"/>
                <a:ea typeface="宋体"/>
                <a:cs typeface="Times New Roman"/>
              </a:rPr>
              <a:t>printf</a:t>
            </a:r>
            <a:r>
              <a:rPr lang="en-US" altLang="zh-CN" sz="2000" b="1" dirty="0">
                <a:solidFill>
                  <a:srgbClr val="FF0000"/>
                </a:solidFill>
                <a:latin typeface="Courier New"/>
                <a:ea typeface="宋体"/>
                <a:cs typeface="Times New Roman"/>
              </a:rPr>
              <a:t>(</a:t>
            </a:r>
            <a:r>
              <a:rPr lang="en-US" altLang="zh-CN" sz="2000" b="1" dirty="0">
                <a:solidFill>
                  <a:srgbClr val="0000FF"/>
                </a:solidFill>
                <a:latin typeface="Courier New"/>
                <a:ea typeface="宋体"/>
                <a:cs typeface="Times New Roman"/>
              </a:rPr>
              <a:t>"%.60f \</a:t>
            </a:r>
            <a:r>
              <a:rPr lang="en-US" altLang="zh-CN" sz="2000" b="1" dirty="0" err="1">
                <a:solidFill>
                  <a:srgbClr val="0000FF"/>
                </a:solidFill>
                <a:latin typeface="Courier New"/>
                <a:ea typeface="宋体"/>
                <a:cs typeface="Times New Roman"/>
              </a:rPr>
              <a:t>n"</a:t>
            </a:r>
            <a:r>
              <a:rPr lang="en-US" altLang="zh-CN" sz="2000" b="1" dirty="0" err="1">
                <a:solidFill>
                  <a:srgbClr val="FF0000"/>
                </a:solidFill>
                <a:latin typeface="Courier New"/>
                <a:ea typeface="宋体"/>
                <a:cs typeface="Times New Roman"/>
              </a:rPr>
              <a:t>,</a:t>
            </a:r>
            <a:r>
              <a:rPr lang="en-US" altLang="zh-CN" sz="2000" b="1" dirty="0" err="1">
                <a:solidFill>
                  <a:srgbClr val="000000"/>
                </a:solidFill>
                <a:latin typeface="Courier New"/>
                <a:ea typeface="宋体"/>
                <a:cs typeface="Times New Roman"/>
              </a:rPr>
              <a:t>c</a:t>
            </a:r>
            <a:r>
              <a:rPr lang="en-US" altLang="zh-CN" sz="2000" b="1" dirty="0">
                <a:solidFill>
                  <a:srgbClr val="FF0000"/>
                </a:solidFill>
                <a:latin typeface="Courier New"/>
                <a:ea typeface="宋体"/>
                <a:cs typeface="Times New Roman"/>
              </a:rPr>
              <a:t>);</a:t>
            </a:r>
            <a:endParaRPr lang="zh-CN" altLang="zh-CN" sz="3200" b="1" kern="100" dirty="0">
              <a:latin typeface="Calibri"/>
              <a:ea typeface="宋体"/>
              <a:cs typeface="Times New Roman"/>
            </a:endParaRPr>
          </a:p>
          <a:p>
            <a:pPr marL="0" indent="0">
              <a:spcAft>
                <a:spcPts val="0"/>
              </a:spcAft>
              <a:buNone/>
            </a:pPr>
            <a:r>
              <a:rPr lang="en-US" altLang="zh-CN" sz="2000" b="1" dirty="0">
                <a:solidFill>
                  <a:srgbClr val="FF0000"/>
                </a:solidFill>
                <a:latin typeface="Courier New"/>
                <a:ea typeface="宋体"/>
                <a:cs typeface="Times New Roman"/>
              </a:rPr>
              <a:t>}</a:t>
            </a:r>
            <a:endParaRPr lang="zh-CN" altLang="zh-CN" sz="3200" b="1" kern="100" dirty="0">
              <a:effectLst/>
              <a:latin typeface="Calibri"/>
              <a:ea typeface="宋体"/>
              <a:cs typeface="Times New Roman"/>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751414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Double 3.3/1.1</a:t>
            </a:r>
            <a:endParaRPr lang="zh-CN" altLang="en-US" dirty="0">
              <a:solidFill>
                <a:srgbClr val="FF0000"/>
              </a:solidFill>
            </a:endParaRPr>
          </a:p>
        </p:txBody>
      </p:sp>
      <p:sp>
        <p:nvSpPr>
          <p:cNvPr id="3" name="内容占位符 2"/>
          <p:cNvSpPr>
            <a:spLocks noGrp="1"/>
          </p:cNvSpPr>
          <p:nvPr>
            <p:ph idx="1"/>
          </p:nvPr>
        </p:nvSpPr>
        <p:spPr>
          <a:xfrm>
            <a:off x="107504" y="968851"/>
            <a:ext cx="4464496" cy="4672047"/>
          </a:xfrm>
          <a:solidFill>
            <a:schemeClr val="bg1">
              <a:lumMod val="85000"/>
            </a:schemeClr>
          </a:solidFill>
        </p:spPr>
        <p:txBody>
          <a:bodyPr/>
          <a:lstStyle/>
          <a:p>
            <a:r>
              <a:rPr lang="en-US" altLang="zh-CN" dirty="0"/>
              <a:t>Double 3.3/1.1</a:t>
            </a:r>
          </a:p>
          <a:p>
            <a:endParaRPr lang="en-US" altLang="zh-CN" dirty="0" smtClean="0"/>
          </a:p>
          <a:p>
            <a:r>
              <a:rPr lang="en-US" altLang="zh-CN" dirty="0" smtClean="0"/>
              <a:t>400A-6666-6666-6666</a:t>
            </a:r>
            <a:endParaRPr lang="en-US" altLang="zh-CN" dirty="0"/>
          </a:p>
          <a:p>
            <a:r>
              <a:rPr lang="en-US" altLang="zh-CN" dirty="0" smtClean="0">
                <a:solidFill>
                  <a:srgbClr val="00B050"/>
                </a:solidFill>
              </a:rPr>
              <a:t>3FF1-9999-9999-999A</a:t>
            </a:r>
            <a:endParaRPr lang="en-US" altLang="zh-CN" dirty="0">
              <a:solidFill>
                <a:srgbClr val="00B050"/>
              </a:solidFill>
            </a:endParaRPr>
          </a:p>
          <a:p>
            <a:r>
              <a:rPr lang="en-US" altLang="zh-CN" dirty="0">
                <a:solidFill>
                  <a:srgbClr val="FF0000"/>
                </a:solidFill>
              </a:rPr>
              <a:t>4007-FFFF-FFFF-FFFF</a:t>
            </a:r>
          </a:p>
          <a:p>
            <a:endParaRPr lang="en-US" altLang="zh-CN" dirty="0"/>
          </a:p>
          <a:p>
            <a:r>
              <a:rPr lang="en-US" altLang="zh-CN" dirty="0" smtClean="0"/>
              <a:t>3.29999999999999980000</a:t>
            </a:r>
          </a:p>
          <a:p>
            <a:r>
              <a:rPr lang="en-US" altLang="zh-CN" dirty="0" smtClean="0">
                <a:solidFill>
                  <a:srgbClr val="00B050"/>
                </a:solidFill>
              </a:rPr>
              <a:t>1.10000000000000010000</a:t>
            </a:r>
            <a:endParaRPr lang="en-US" altLang="zh-CN" dirty="0">
              <a:solidFill>
                <a:srgbClr val="00B050"/>
              </a:solidFill>
            </a:endParaRPr>
          </a:p>
          <a:p>
            <a:r>
              <a:rPr lang="en-US" altLang="zh-CN" dirty="0">
                <a:solidFill>
                  <a:srgbClr val="FF0000"/>
                </a:solidFill>
              </a:rPr>
              <a:t>3.00000000000000000000</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113</a:t>
            </a:fld>
            <a:r>
              <a:rPr lang="en-US" altLang="zh-CN" sz="1400" smtClean="0">
                <a:solidFill>
                  <a:srgbClr val="0D7157"/>
                </a:solidFill>
              </a:rPr>
              <a:t>- </a:t>
            </a:r>
            <a:endParaRPr lang="en-US" altLang="zh-CN" sz="1400" dirty="0">
              <a:solidFill>
                <a:srgbClr val="0D7157"/>
              </a:solidFill>
            </a:endParaRPr>
          </a:p>
        </p:txBody>
      </p:sp>
      <p:sp>
        <p:nvSpPr>
          <p:cNvPr id="5" name="矩形 4"/>
          <p:cNvSpPr/>
          <p:nvPr/>
        </p:nvSpPr>
        <p:spPr>
          <a:xfrm>
            <a:off x="4580402" y="968851"/>
            <a:ext cx="4572000" cy="4672048"/>
          </a:xfrm>
          <a:prstGeom prst="rect">
            <a:avLst/>
          </a:prstGeom>
          <a:solidFill>
            <a:srgbClr val="FFFFCC"/>
          </a:solidFill>
        </p:spPr>
        <p:txBody>
          <a:bodyPr>
            <a:spAutoFit/>
          </a:bodyPr>
          <a:lstStyle/>
          <a:p>
            <a:pPr marL="342900" indent="-342900" algn="l" eaLnBrk="0" hangingPunct="0">
              <a:lnSpc>
                <a:spcPct val="120000"/>
              </a:lnSpc>
              <a:spcBef>
                <a:spcPct val="20000"/>
              </a:spcBef>
              <a:buClr>
                <a:srgbClr val="FFC000"/>
              </a:buClr>
              <a:buFont typeface="Wingdings" pitchFamily="2" charset="2"/>
              <a:buChar char="n"/>
            </a:pPr>
            <a:r>
              <a:rPr lang="en-US" altLang="zh-CN" sz="2400" i="0" dirty="0">
                <a:latin typeface="+mn-ea"/>
              </a:rPr>
              <a:t>Float 3.3/1.1</a:t>
            </a:r>
          </a:p>
          <a:p>
            <a:pPr marL="342900" indent="-342900" algn="l" eaLnBrk="0" hangingPunct="0">
              <a:lnSpc>
                <a:spcPct val="120000"/>
              </a:lnSpc>
              <a:spcBef>
                <a:spcPct val="20000"/>
              </a:spcBef>
              <a:buClr>
                <a:srgbClr val="FFC000"/>
              </a:buClr>
              <a:buFont typeface="Wingdings" pitchFamily="2" charset="2"/>
              <a:buChar char="n"/>
            </a:pPr>
            <a:endParaRPr lang="en-US" altLang="zh-CN" sz="2400" i="0" dirty="0" smtClean="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4053-3333</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a:latin typeface="+mn-ea"/>
                <a:ea typeface="+mn-ea"/>
              </a:rPr>
              <a:t>3F8C-CCCD</a:t>
            </a: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4040-0000</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endParaRPr lang="en-US" altLang="zh-CN" sz="2400" i="0" dirty="0" smtClean="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latin typeface="+mn-ea"/>
                <a:ea typeface="+mn-ea"/>
              </a:rPr>
              <a:t>3.29999995231628420000</a:t>
            </a:r>
            <a:endParaRPr lang="en-US" altLang="zh-CN" sz="2400" i="0" dirty="0">
              <a:latin typeface="+mn-ea"/>
              <a:ea typeface="+mn-ea"/>
            </a:endParaRPr>
          </a:p>
          <a:p>
            <a:pPr marL="342900" indent="-342900" algn="l" eaLnBrk="0" hangingPunct="0">
              <a:lnSpc>
                <a:spcPct val="120000"/>
              </a:lnSpc>
              <a:spcBef>
                <a:spcPct val="20000"/>
              </a:spcBef>
              <a:buClr>
                <a:srgbClr val="FFC000"/>
              </a:buClr>
              <a:buFont typeface="Wingdings" pitchFamily="2" charset="2"/>
              <a:buChar char="n"/>
            </a:pPr>
            <a:r>
              <a:rPr lang="en-US" altLang="zh-CN" sz="2400" i="0" dirty="0" smtClean="0">
                <a:solidFill>
                  <a:srgbClr val="00B050"/>
                </a:solidFill>
                <a:latin typeface="+mn-ea"/>
                <a:ea typeface="+mn-ea"/>
              </a:rPr>
              <a:t>1.10000002384185790000</a:t>
            </a:r>
          </a:p>
          <a:p>
            <a:pPr marL="342900" indent="-342900" algn="l" eaLnBrk="0" hangingPunct="0">
              <a:lnSpc>
                <a:spcPct val="120000"/>
              </a:lnSpc>
              <a:spcBef>
                <a:spcPct val="20000"/>
              </a:spcBef>
              <a:buClr>
                <a:srgbClr val="FFC000"/>
              </a:buClr>
              <a:buFont typeface="Wingdings" pitchFamily="2" charset="2"/>
              <a:buChar char="n"/>
            </a:pPr>
            <a:r>
              <a:rPr lang="en-US" altLang="zh-CN" sz="2400" i="0" dirty="0">
                <a:solidFill>
                  <a:srgbClr val="FF0000"/>
                </a:solidFill>
                <a:latin typeface="+mn-ea"/>
                <a:ea typeface="+mn-ea"/>
              </a:rPr>
              <a:t>2.99999999999999960000</a:t>
            </a:r>
            <a:endParaRPr lang="zh-CN" altLang="en-US" sz="2400" i="0" dirty="0">
              <a:solidFill>
                <a:srgbClr val="FF0000"/>
              </a:solidFill>
              <a:latin typeface="+mn-ea"/>
              <a:ea typeface="+mn-ea"/>
            </a:endParaRPr>
          </a:p>
        </p:txBody>
      </p:sp>
      <p:graphicFrame>
        <p:nvGraphicFramePr>
          <p:cNvPr id="6" name="表格 5"/>
          <p:cNvGraphicFramePr>
            <a:graphicFrameLocks noGrp="1"/>
          </p:cNvGraphicFramePr>
          <p:nvPr>
            <p:extLst/>
          </p:nvPr>
        </p:nvGraphicFramePr>
        <p:xfrm>
          <a:off x="1165211" y="6059925"/>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solidFill>
                            <a:srgbClr val="FF0000"/>
                          </a:solidFill>
                        </a:rPr>
                        <a:t>0</a:t>
                      </a:r>
                      <a:endParaRPr lang="zh-CN" altLang="en-US" dirty="0">
                        <a:solidFill>
                          <a:srgbClr val="FF0000"/>
                        </a:solidFill>
                      </a:endParaRPr>
                    </a:p>
                  </a:txBody>
                  <a:tcPr anchor="ctr" anchorCtr="1"/>
                </a:tc>
                <a:tc>
                  <a:txBody>
                    <a:bodyPr/>
                    <a:lstStyle/>
                    <a:p>
                      <a:r>
                        <a:rPr lang="en-US" altLang="zh-CN" dirty="0" smtClean="0">
                          <a:solidFill>
                            <a:srgbClr val="FFC000"/>
                          </a:solidFill>
                        </a:rPr>
                        <a:t>1</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rgbClr val="FFC000"/>
                          </a:solidFill>
                        </a:rPr>
                        <a:t>0</a:t>
                      </a:r>
                      <a:endParaRPr lang="zh-CN" altLang="en-US" dirty="0">
                        <a:solidFill>
                          <a:srgbClr val="FFC000"/>
                        </a:solidFill>
                      </a:endParaRPr>
                    </a:p>
                  </a:txBody>
                  <a:tcPr anchor="ctr" anchorCtr="1">
                    <a:solidFill>
                      <a:srgbClr val="00B050"/>
                    </a:solidFill>
                  </a:tcPr>
                </a:tc>
                <a:tc>
                  <a:txBody>
                    <a:bodyPr/>
                    <a:lstStyle/>
                    <a:p>
                      <a:r>
                        <a:rPr lang="en-US" altLang="zh-CN" dirty="0" smtClean="0">
                          <a:solidFill>
                            <a:schemeClr val="bg1"/>
                          </a:solidFill>
                        </a:rPr>
                        <a:t>1</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tx1"/>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solidFill>
                      <a:schemeClr val="bg2"/>
                    </a:solidFill>
                  </a:tcPr>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tc>
                  <a:txBody>
                    <a:bodyPr/>
                    <a:lstStyle/>
                    <a:p>
                      <a:r>
                        <a:rPr lang="en-US" altLang="zh-CN" dirty="0" smtClean="0">
                          <a:solidFill>
                            <a:schemeClr val="bg1"/>
                          </a:solidFill>
                        </a:rPr>
                        <a:t>0</a:t>
                      </a:r>
                      <a:endParaRPr lang="zh-CN" altLang="en-US" dirty="0">
                        <a:solidFill>
                          <a:schemeClr val="bg1"/>
                        </a:solidFill>
                      </a:endParaRPr>
                    </a:p>
                  </a:txBody>
                  <a:tcPr anchor="ctr" anchorCtr="1"/>
                </a:tc>
                <a:extLst>
                  <a:ext uri="{0D108BD9-81ED-4DB2-BD59-A6C34878D82A}">
                    <a16:rowId xmlns:a16="http://schemas.microsoft.com/office/drawing/2014/main" val="10000"/>
                  </a:ext>
                </a:extLst>
              </a:tr>
            </a:tbl>
          </a:graphicData>
        </a:graphic>
      </p:graphicFrame>
      <p:grpSp>
        <p:nvGrpSpPr>
          <p:cNvPr id="7" name="组合 6"/>
          <p:cNvGrpSpPr/>
          <p:nvPr/>
        </p:nvGrpSpPr>
        <p:grpSpPr>
          <a:xfrm>
            <a:off x="1381235" y="5485221"/>
            <a:ext cx="6428634" cy="563025"/>
            <a:chOff x="1259632" y="5107965"/>
            <a:chExt cx="6428634" cy="563025"/>
          </a:xfrm>
        </p:grpSpPr>
        <p:sp>
          <p:nvSpPr>
            <p:cNvPr id="8" name="右大括号 7"/>
            <p:cNvSpPr/>
            <p:nvPr/>
          </p:nvSpPr>
          <p:spPr>
            <a:xfrm rot="16200000">
              <a:off x="1984576" y="4738367"/>
              <a:ext cx="206296" cy="165618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大括号 8"/>
            <p:cNvSpPr/>
            <p:nvPr/>
          </p:nvSpPr>
          <p:spPr>
            <a:xfrm rot="16200000">
              <a:off x="5203478" y="3186203"/>
              <a:ext cx="212827" cy="4756748"/>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0" name="文本框 9"/>
            <p:cNvSpPr txBox="1"/>
            <p:nvPr/>
          </p:nvSpPr>
          <p:spPr>
            <a:xfrm>
              <a:off x="5007211" y="5122140"/>
              <a:ext cx="645963" cy="369332"/>
            </a:xfrm>
            <a:prstGeom prst="rect">
              <a:avLst/>
            </a:prstGeom>
            <a:noFill/>
          </p:spPr>
          <p:txBody>
            <a:bodyPr wrap="square" rtlCol="0">
              <a:spAutoFit/>
            </a:bodyPr>
            <a:lstStyle/>
            <a:p>
              <a:pPr algn="ctr"/>
              <a:r>
                <a:rPr lang="zh-CN" altLang="en-US" i="0" dirty="0" smtClean="0"/>
                <a:t>尾码</a:t>
              </a:r>
              <a:endParaRPr lang="zh-CN" altLang="en-US" i="0" dirty="0"/>
            </a:p>
          </p:txBody>
        </p:sp>
        <p:sp>
          <p:nvSpPr>
            <p:cNvPr id="11" name="文本框 10"/>
            <p:cNvSpPr txBox="1"/>
            <p:nvPr/>
          </p:nvSpPr>
          <p:spPr>
            <a:xfrm>
              <a:off x="1764742" y="5107965"/>
              <a:ext cx="645963" cy="369332"/>
            </a:xfrm>
            <a:prstGeom prst="rect">
              <a:avLst/>
            </a:prstGeom>
            <a:noFill/>
          </p:spPr>
          <p:txBody>
            <a:bodyPr wrap="square" rtlCol="0">
              <a:spAutoFit/>
            </a:bodyPr>
            <a:lstStyle/>
            <a:p>
              <a:pPr algn="ctr"/>
              <a:r>
                <a:rPr lang="zh-CN" altLang="en-US" i="0" dirty="0" smtClean="0">
                  <a:solidFill>
                    <a:srgbClr val="00B050"/>
                  </a:solidFill>
                </a:rPr>
                <a:t>阶码</a:t>
              </a:r>
              <a:endParaRPr lang="zh-CN" altLang="en-US" i="0" dirty="0">
                <a:solidFill>
                  <a:srgbClr val="00B050"/>
                </a:solidFill>
              </a:endParaRPr>
            </a:p>
          </p:txBody>
        </p:sp>
      </p:grpSp>
      <p:graphicFrame>
        <p:nvGraphicFramePr>
          <p:cNvPr id="12" name="表格 11"/>
          <p:cNvGraphicFramePr>
            <a:graphicFrameLocks noGrp="1"/>
          </p:cNvGraphicFramePr>
          <p:nvPr>
            <p:extLst/>
          </p:nvPr>
        </p:nvGraphicFramePr>
        <p:xfrm>
          <a:off x="1165211" y="6480611"/>
          <a:ext cx="6664960" cy="365760"/>
        </p:xfrm>
        <a:graphic>
          <a:graphicData uri="http://schemas.openxmlformats.org/drawingml/2006/table">
            <a:tbl>
              <a:tblPr firstRow="1" bandRow="1">
                <a:tableStyleId>{5C22544A-7EE6-4342-B048-85BDC9FD1C3A}</a:tableStyleId>
              </a:tblPr>
              <a:tblGrid>
                <a:gridCol w="833120">
                  <a:extLst>
                    <a:ext uri="{9D8B030D-6E8A-4147-A177-3AD203B41FA5}">
                      <a16:colId xmlns:a16="http://schemas.microsoft.com/office/drawing/2014/main" val="20000"/>
                    </a:ext>
                  </a:extLst>
                </a:gridCol>
                <a:gridCol w="833120">
                  <a:extLst>
                    <a:ext uri="{9D8B030D-6E8A-4147-A177-3AD203B41FA5}">
                      <a16:colId xmlns:a16="http://schemas.microsoft.com/office/drawing/2014/main" val="20001"/>
                    </a:ext>
                  </a:extLst>
                </a:gridCol>
                <a:gridCol w="833120">
                  <a:extLst>
                    <a:ext uri="{9D8B030D-6E8A-4147-A177-3AD203B41FA5}">
                      <a16:colId xmlns:a16="http://schemas.microsoft.com/office/drawing/2014/main" val="20002"/>
                    </a:ext>
                  </a:extLst>
                </a:gridCol>
                <a:gridCol w="833120">
                  <a:extLst>
                    <a:ext uri="{9D8B030D-6E8A-4147-A177-3AD203B41FA5}">
                      <a16:colId xmlns:a16="http://schemas.microsoft.com/office/drawing/2014/main" val="20003"/>
                    </a:ext>
                  </a:extLst>
                </a:gridCol>
                <a:gridCol w="833120">
                  <a:extLst>
                    <a:ext uri="{9D8B030D-6E8A-4147-A177-3AD203B41FA5}">
                      <a16:colId xmlns:a16="http://schemas.microsoft.com/office/drawing/2014/main" val="20004"/>
                    </a:ext>
                  </a:extLst>
                </a:gridCol>
                <a:gridCol w="833120">
                  <a:extLst>
                    <a:ext uri="{9D8B030D-6E8A-4147-A177-3AD203B41FA5}">
                      <a16:colId xmlns:a16="http://schemas.microsoft.com/office/drawing/2014/main" val="20005"/>
                    </a:ext>
                  </a:extLst>
                </a:gridCol>
                <a:gridCol w="833120">
                  <a:extLst>
                    <a:ext uri="{9D8B030D-6E8A-4147-A177-3AD203B41FA5}">
                      <a16:colId xmlns:a16="http://schemas.microsoft.com/office/drawing/2014/main" val="20006"/>
                    </a:ext>
                  </a:extLst>
                </a:gridCol>
                <a:gridCol w="833120">
                  <a:extLst>
                    <a:ext uri="{9D8B030D-6E8A-4147-A177-3AD203B41FA5}">
                      <a16:colId xmlns:a16="http://schemas.microsoft.com/office/drawing/2014/main" val="20007"/>
                    </a:ext>
                  </a:extLst>
                </a:gridCol>
              </a:tblGrid>
              <a:tr h="269849">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4</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382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latin typeface="宋体" panose="02010600030101010101" pitchFamily="2" charset="-122"/>
              </a:rPr>
              <a:t>浮点数的表示范围</a:t>
            </a:r>
            <a:r>
              <a:rPr lang="zh-CN" altLang="zh-CN" dirty="0" smtClean="0">
                <a:solidFill>
                  <a:srgbClr val="FF0000"/>
                </a:solidFill>
                <a:latin typeface="宋体" panose="02010600030101010101" pitchFamily="2" charset="-122"/>
              </a:rPr>
              <a:t>与精度</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zh-CN" dirty="0"/>
              <a:t>阶码越</a:t>
            </a:r>
            <a:r>
              <a:rPr lang="zh-CN" altLang="en-US" dirty="0"/>
              <a:t>长</a:t>
            </a:r>
            <a:r>
              <a:rPr lang="zh-CN" altLang="zh-CN" dirty="0"/>
              <a:t>，表示范围越大</a:t>
            </a:r>
            <a:r>
              <a:rPr lang="zh-CN" altLang="en-US" dirty="0"/>
              <a:t>，精度越高</a:t>
            </a:r>
            <a:r>
              <a:rPr lang="en-US" altLang="zh-CN" dirty="0"/>
              <a:t>(</a:t>
            </a:r>
            <a:r>
              <a:rPr lang="zh-CN" altLang="en-US" dirty="0"/>
              <a:t>规格化</a:t>
            </a:r>
            <a:r>
              <a:rPr lang="en-US" altLang="zh-CN" dirty="0"/>
              <a:t>)</a:t>
            </a:r>
            <a:endParaRPr lang="zh-CN" altLang="zh-CN" dirty="0"/>
          </a:p>
          <a:p>
            <a:r>
              <a:rPr lang="zh-CN" altLang="en-US" dirty="0"/>
              <a:t>阶码相同，</a:t>
            </a:r>
            <a:r>
              <a:rPr lang="zh-CN" altLang="zh-CN" dirty="0"/>
              <a:t>尾数</a:t>
            </a:r>
            <a:r>
              <a:rPr lang="zh-CN" altLang="en-US" dirty="0"/>
              <a:t>越长</a:t>
            </a:r>
            <a:r>
              <a:rPr lang="zh-CN" altLang="zh-CN" dirty="0"/>
              <a:t>，数据精度越高</a:t>
            </a:r>
          </a:p>
          <a:p>
            <a:r>
              <a:rPr lang="zh-CN" altLang="en-US" dirty="0" smtClean="0"/>
              <a:t>浮点数</a:t>
            </a:r>
            <a:r>
              <a:rPr lang="zh-CN" altLang="zh-CN" dirty="0" smtClean="0"/>
              <a:t>扩大</a:t>
            </a:r>
            <a:r>
              <a:rPr lang="zh-CN" altLang="en-US" dirty="0"/>
              <a:t>了</a:t>
            </a:r>
            <a:r>
              <a:rPr lang="zh-CN" altLang="zh-CN" dirty="0"/>
              <a:t>数值表示的</a:t>
            </a:r>
            <a:r>
              <a:rPr lang="zh-CN" altLang="zh-CN" dirty="0" smtClean="0"/>
              <a:t>范围</a:t>
            </a:r>
            <a:r>
              <a:rPr lang="zh-CN" altLang="en-US" dirty="0" smtClean="0"/>
              <a:t>，</a:t>
            </a:r>
            <a:r>
              <a:rPr lang="en-US" altLang="zh-CN" dirty="0" smtClean="0"/>
              <a:t> </a:t>
            </a:r>
            <a:r>
              <a:rPr lang="zh-CN" altLang="zh-CN" dirty="0" smtClean="0"/>
              <a:t>未</a:t>
            </a:r>
            <a:r>
              <a:rPr lang="zh-CN" altLang="zh-CN" dirty="0"/>
              <a:t>增加表示数值的个数</a:t>
            </a:r>
          </a:p>
          <a:p>
            <a:r>
              <a:rPr lang="zh-CN" altLang="zh-CN" dirty="0"/>
              <a:t>绝对值越大，浮点数分布越</a:t>
            </a:r>
            <a:r>
              <a:rPr lang="zh-CN" altLang="zh-CN" dirty="0" smtClean="0"/>
              <a:t>稀疏</a:t>
            </a:r>
            <a:r>
              <a:rPr lang="zh-CN" altLang="en-US" dirty="0" smtClean="0"/>
              <a:t>，浮点数是离散空间</a:t>
            </a:r>
            <a:endParaRPr lang="en-US" altLang="zh-CN" dirty="0" smtClean="0"/>
          </a:p>
          <a:p>
            <a:r>
              <a:rPr lang="zh-CN" altLang="en-US" dirty="0" smtClean="0"/>
              <a:t>浮点运算不满足结合律</a:t>
            </a:r>
            <a:endParaRPr lang="en-US" altLang="zh-CN" dirty="0" smtClean="0"/>
          </a:p>
          <a:p>
            <a:pPr lvl="1"/>
            <a:r>
              <a:rPr lang="zh-CN" altLang="en-US" dirty="0" smtClean="0"/>
              <a:t>（</a:t>
            </a:r>
            <a:r>
              <a:rPr lang="en-US" altLang="zh-CN" dirty="0" smtClean="0"/>
              <a:t>2</a:t>
            </a:r>
            <a:r>
              <a:rPr lang="en-US" altLang="zh-CN" baseline="30000" dirty="0" smtClean="0"/>
              <a:t>-126</a:t>
            </a:r>
            <a:r>
              <a:rPr lang="en-US" altLang="zh-CN" dirty="0" smtClean="0"/>
              <a:t>+10</a:t>
            </a:r>
            <a:r>
              <a:rPr lang="en-US" altLang="zh-CN" baseline="30000" dirty="0" smtClean="0"/>
              <a:t>20</a:t>
            </a:r>
            <a:r>
              <a:rPr lang="zh-CN" altLang="en-US" dirty="0" smtClean="0"/>
              <a:t>）</a:t>
            </a:r>
            <a:r>
              <a:rPr lang="en-US" altLang="zh-CN" dirty="0"/>
              <a:t>-</a:t>
            </a:r>
            <a:r>
              <a:rPr lang="en-US" altLang="zh-CN" dirty="0" smtClean="0"/>
              <a:t>10</a:t>
            </a:r>
            <a:r>
              <a:rPr lang="en-US" altLang="zh-CN" baseline="30000" dirty="0" smtClean="0"/>
              <a:t>20</a:t>
            </a:r>
            <a:r>
              <a:rPr lang="en-US" altLang="zh-CN" dirty="0" smtClean="0"/>
              <a:t>=?       2</a:t>
            </a:r>
            <a:r>
              <a:rPr lang="en-US" altLang="zh-CN" baseline="30000" dirty="0" smtClean="0"/>
              <a:t>-126</a:t>
            </a:r>
            <a:r>
              <a:rPr lang="en-US" altLang="zh-CN" dirty="0"/>
              <a:t>+(</a:t>
            </a:r>
            <a:r>
              <a:rPr lang="en-US" altLang="zh-CN" dirty="0" smtClean="0"/>
              <a:t>10</a:t>
            </a:r>
            <a:r>
              <a:rPr lang="en-US" altLang="zh-CN" baseline="30000" dirty="0" smtClean="0"/>
              <a:t>20</a:t>
            </a:r>
            <a:r>
              <a:rPr lang="en-US" altLang="zh-CN" dirty="0" smtClean="0"/>
              <a:t>-10</a:t>
            </a:r>
            <a:r>
              <a:rPr lang="en-US" altLang="zh-CN" baseline="30000" dirty="0" smtClean="0"/>
              <a:t>20</a:t>
            </a:r>
            <a:r>
              <a:rPr lang="en-US" altLang="zh-CN" dirty="0" smtClean="0"/>
              <a:t>)=?</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114</a:t>
            </a:fld>
            <a:r>
              <a:rPr lang="en-US" altLang="zh-CN" sz="1400" smtClean="0">
                <a:solidFill>
                  <a:srgbClr val="0D7157"/>
                </a:solidFill>
              </a:rPr>
              <a:t>- </a:t>
            </a:r>
            <a:endParaRPr lang="en-US" altLang="zh-CN" sz="1400" dirty="0">
              <a:solidFill>
                <a:srgbClr val="0D7157"/>
              </a:solidFill>
            </a:endParaRPr>
          </a:p>
        </p:txBody>
      </p:sp>
      <p:grpSp>
        <p:nvGrpSpPr>
          <p:cNvPr id="5" name="Group 66"/>
          <p:cNvGrpSpPr>
            <a:grpSpLocks/>
          </p:cNvGrpSpPr>
          <p:nvPr/>
        </p:nvGrpSpPr>
        <p:grpSpPr bwMode="auto">
          <a:xfrm>
            <a:off x="1130548" y="4653136"/>
            <a:ext cx="6748463" cy="1263650"/>
            <a:chOff x="0" y="0"/>
            <a:chExt cx="4251" cy="796"/>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ea typeface="微软雅黑" panose="020B0503020204020204" pitchFamily="34" charset="-122"/>
                </a:rPr>
                <a:t>0</a:t>
              </a:r>
              <a:endParaRPr lang="zh-CN" altLang="en-US" dirty="0">
                <a:solidFill>
                  <a:srgbClr val="FF0000"/>
                </a:solidFill>
                <a:ea typeface="微软雅黑" panose="020B0503020204020204" pitchFamily="34" charset="-122"/>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-126</a:t>
              </a:r>
              <a:endParaRPr lang="zh-CN" altLang="en-US" baseline="30000" dirty="0">
                <a:ea typeface="微软雅黑" panose="020B0503020204020204" pitchFamily="34" charset="-122"/>
              </a:endParaRPr>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-125</a:t>
              </a:r>
              <a:endParaRPr lang="zh-CN" altLang="en-US" baseline="30000" dirty="0">
                <a:ea typeface="微软雅黑" panose="020B0503020204020204" pitchFamily="34" charset="-122"/>
              </a:endParaRPr>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-124</a:t>
              </a:r>
              <a:endParaRPr lang="zh-CN" altLang="en-US" baseline="30000" dirty="0">
                <a:ea typeface="微软雅黑" panose="020B0503020204020204" pitchFamily="34" charset="-122"/>
              </a:endParaRPr>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-123</a:t>
              </a:r>
              <a:endParaRPr lang="zh-CN" altLang="en-US" baseline="30000" dirty="0">
                <a:ea typeface="微软雅黑" panose="020B0503020204020204" pitchFamily="34" charset="-122"/>
              </a:endParaRPr>
            </a:p>
          </p:txBody>
        </p:sp>
        <p:sp>
          <p:nvSpPr>
            <p:cNvPr id="17" name="矩形 1"/>
            <p:cNvSpPr>
              <a:spLocks noChangeArrowheads="1"/>
            </p:cNvSpPr>
            <p:nvPr/>
          </p:nvSpPr>
          <p:spPr bwMode="auto">
            <a:xfrm>
              <a:off x="219" y="117"/>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grpSp>
      <p:sp>
        <p:nvSpPr>
          <p:cNvPr id="63" name="圆角矩形标注 62"/>
          <p:cNvSpPr/>
          <p:nvPr/>
        </p:nvSpPr>
        <p:spPr>
          <a:xfrm>
            <a:off x="2162404" y="4029742"/>
            <a:ext cx="1459972" cy="340902"/>
          </a:xfrm>
          <a:prstGeom prst="wedgeRoundRectCallout">
            <a:avLst>
              <a:gd name="adj1" fmla="val -84750"/>
              <a:gd name="adj2" fmla="val 17937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非规格化数</a:t>
            </a:r>
            <a:endParaRPr lang="zh-CN" altLang="en-US" dirty="0">
              <a:solidFill>
                <a:schemeClr val="tx1"/>
              </a:solidFill>
            </a:endParaRPr>
          </a:p>
        </p:txBody>
      </p:sp>
    </p:spTree>
    <p:extLst>
      <p:ext uri="{BB962C8B-B14F-4D97-AF65-F5344CB8AC3E}">
        <p14:creationId xmlns:p14="http://schemas.microsoft.com/office/powerpoint/2010/main" val="36427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浮点数精度问题</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115</a:t>
            </a:fld>
            <a:r>
              <a:rPr lang="en-US" altLang="zh-CN" sz="1400" smtClean="0">
                <a:solidFill>
                  <a:srgbClr val="0D7157"/>
                </a:solidFill>
              </a:rPr>
              <a:t>- </a:t>
            </a:r>
            <a:endParaRPr lang="en-US" altLang="zh-CN" sz="1400" dirty="0">
              <a:solidFill>
                <a:srgbClr val="0D7157"/>
              </a:solidFill>
            </a:endParaRPr>
          </a:p>
        </p:txBody>
      </p:sp>
      <p:sp>
        <p:nvSpPr>
          <p:cNvPr id="5" name="Rectangle 5"/>
          <p:cNvSpPr>
            <a:spLocks noChangeArrowheads="1"/>
          </p:cNvSpPr>
          <p:nvPr/>
        </p:nvSpPr>
        <p:spPr bwMode="auto">
          <a:xfrm>
            <a:off x="0" y="1873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lang="zh-CN" altLang="en-US" i="0" smtClean="0">
              <a:solidFill>
                <a:srgbClr val="000000"/>
              </a:solidFill>
              <a:ea typeface="宋体" panose="02010600030101010101" pitchFamily="2" charset="-122"/>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954088"/>
            <a:ext cx="4410075" cy="56705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0" y="4740275"/>
            <a:ext cx="374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0" hangingPunct="0"/>
            <a:r>
              <a:rPr lang="zh-CN" altLang="en-US" sz="1000" i="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endParaRPr lang="zh-CN" altLang="en-US" i="0" smtClean="0">
              <a:solidFill>
                <a:srgbClr val="000000"/>
              </a:solidFill>
              <a:ea typeface="宋体" panose="02010600030101010101" pitchFamily="2" charset="-122"/>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42988"/>
            <a:ext cx="45720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768349" y="4544717"/>
            <a:ext cx="3286125" cy="18161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eaLnBrk="0" hangingPunct="0">
              <a:lnSpc>
                <a:spcPct val="125000"/>
              </a:lnSpc>
            </a:pPr>
            <a:r>
              <a:rPr lang="en-US" altLang="zh-CN" b="1" i="0" dirty="0" smtClean="0">
                <a:solidFill>
                  <a:srgbClr val="FF0000"/>
                </a:solidFill>
                <a:latin typeface="微软雅黑" panose="020B0503020204020204" pitchFamily="34" charset="-122"/>
                <a:ea typeface="微软雅黑" panose="020B0503020204020204" pitchFamily="34" charset="-122"/>
              </a:rPr>
              <a:t>61.419998</a:t>
            </a:r>
            <a:r>
              <a:rPr lang="zh-CN" altLang="en-US" b="1" i="0" dirty="0" smtClean="0">
                <a:solidFill>
                  <a:srgbClr val="FF0000"/>
                </a:solidFill>
                <a:latin typeface="微软雅黑" panose="020B0503020204020204" pitchFamily="34" charset="-122"/>
                <a:ea typeface="微软雅黑" panose="020B0503020204020204" pitchFamily="34" charset="-122"/>
              </a:rPr>
              <a:t>和</a:t>
            </a:r>
            <a:r>
              <a:rPr lang="en-US" altLang="zh-CN" b="1" i="0" dirty="0" smtClean="0">
                <a:solidFill>
                  <a:srgbClr val="FF0000"/>
                </a:solidFill>
                <a:latin typeface="微软雅黑" panose="020B0503020204020204" pitchFamily="34" charset="-122"/>
                <a:ea typeface="微软雅黑" panose="020B0503020204020204" pitchFamily="34" charset="-122"/>
              </a:rPr>
              <a:t>61.420002</a:t>
            </a:r>
            <a:r>
              <a:rPr lang="zh-CN" altLang="en-US" b="1" i="0" dirty="0" smtClean="0">
                <a:solidFill>
                  <a:srgbClr val="FF0000"/>
                </a:solidFill>
                <a:latin typeface="微软雅黑" panose="020B0503020204020204" pitchFamily="34" charset="-122"/>
                <a:ea typeface="微软雅黑" panose="020B0503020204020204" pitchFamily="34" charset="-122"/>
              </a:rPr>
              <a:t>是两个可表示数，两者之间相差</a:t>
            </a:r>
            <a:r>
              <a:rPr lang="en-US" altLang="zh-CN" b="1" i="0" dirty="0" smtClean="0">
                <a:solidFill>
                  <a:srgbClr val="FF0000"/>
                </a:solidFill>
                <a:latin typeface="微软雅黑" panose="020B0503020204020204" pitchFamily="34" charset="-122"/>
                <a:ea typeface="微软雅黑" panose="020B0503020204020204" pitchFamily="34" charset="-122"/>
              </a:rPr>
              <a:t>0.000004</a:t>
            </a:r>
            <a:r>
              <a:rPr lang="zh-CN" altLang="en-US" b="1" i="0" dirty="0" smtClean="0">
                <a:solidFill>
                  <a:srgbClr val="FF0000"/>
                </a:solidFill>
                <a:latin typeface="微软雅黑" panose="020B0503020204020204" pitchFamily="34" charset="-122"/>
                <a:ea typeface="微软雅黑" panose="020B0503020204020204" pitchFamily="34" charset="-122"/>
              </a:rPr>
              <a:t>。当输入数据是一个不可表示数时，机器将其转换为最邻近的可表示数。</a:t>
            </a:r>
          </a:p>
        </p:txBody>
      </p:sp>
    </p:spTree>
    <p:extLst>
      <p:ext uri="{BB962C8B-B14F-4D97-AF65-F5344CB8AC3E}">
        <p14:creationId xmlns:p14="http://schemas.microsoft.com/office/powerpoint/2010/main" val="228571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IEEE754 </a:t>
            </a:r>
            <a:r>
              <a:rPr lang="zh-CN" altLang="en-US" dirty="0">
                <a:solidFill>
                  <a:srgbClr val="FF0000"/>
                </a:solidFill>
              </a:rPr>
              <a:t>规格化浮点数表示范围</a:t>
            </a:r>
          </a:p>
        </p:txBody>
      </p:sp>
      <p:graphicFrame>
        <p:nvGraphicFramePr>
          <p:cNvPr id="5" name="内容占位符 4"/>
          <p:cNvGraphicFramePr>
            <a:graphicFrameLocks noGrp="1"/>
          </p:cNvGraphicFramePr>
          <p:nvPr>
            <p:ph idx="1"/>
            <p:extLst/>
          </p:nvPr>
        </p:nvGraphicFramePr>
        <p:xfrm>
          <a:off x="539552" y="1412776"/>
          <a:ext cx="7992887" cy="4522216"/>
        </p:xfrm>
        <a:graphic>
          <a:graphicData uri="http://schemas.openxmlformats.org/drawingml/2006/table">
            <a:tbl>
              <a:tblPr firstRow="1" bandRow="1">
                <a:solidFill>
                  <a:srgbClr val="FF0000"/>
                </a:solidFill>
                <a:tableStyleId>{5C22544A-7EE6-4342-B048-85BDC9FD1C3A}</a:tableStyleId>
              </a:tblPr>
              <a:tblGrid>
                <a:gridCol w="2366371">
                  <a:extLst>
                    <a:ext uri="{9D8B030D-6E8A-4147-A177-3AD203B41FA5}">
                      <a16:colId xmlns:a16="http://schemas.microsoft.com/office/drawing/2014/main" val="20000"/>
                    </a:ext>
                  </a:extLst>
                </a:gridCol>
                <a:gridCol w="2308713">
                  <a:extLst>
                    <a:ext uri="{9D8B030D-6E8A-4147-A177-3AD203B41FA5}">
                      <a16:colId xmlns:a16="http://schemas.microsoft.com/office/drawing/2014/main" val="20001"/>
                    </a:ext>
                  </a:extLst>
                </a:gridCol>
                <a:gridCol w="3317803">
                  <a:extLst>
                    <a:ext uri="{9D8B030D-6E8A-4147-A177-3AD203B41FA5}">
                      <a16:colId xmlns:a16="http://schemas.microsoft.com/office/drawing/2014/main" val="20002"/>
                    </a:ext>
                  </a:extLst>
                </a:gridCol>
              </a:tblGrid>
              <a:tr h="370840">
                <a:tc>
                  <a:txBody>
                    <a:bodyPr/>
                    <a:lstStyle/>
                    <a:p>
                      <a:pPr algn="ctr"/>
                      <a:r>
                        <a:rPr lang="zh-CN" altLang="en-US" sz="1800" i="0" dirty="0" smtClean="0">
                          <a:solidFill>
                            <a:schemeClr val="bg1"/>
                          </a:solidFill>
                          <a:latin typeface="+mn-lt"/>
                        </a:rPr>
                        <a:t>格式</a:t>
                      </a:r>
                      <a:endParaRPr lang="zh-CN" altLang="en-US" dirty="0"/>
                    </a:p>
                  </a:txBody>
                  <a:tcPr anchor="ctr" anchorCtr="1">
                    <a:solidFill>
                      <a:srgbClr val="FFC000"/>
                    </a:solidFill>
                  </a:tcPr>
                </a:tc>
                <a:tc>
                  <a:txBody>
                    <a:bodyPr/>
                    <a:lstStyle/>
                    <a:p>
                      <a:pPr algn="ctr"/>
                      <a:r>
                        <a:rPr lang="zh-CN" altLang="en-US" dirty="0" smtClean="0"/>
                        <a:t>最小值</a:t>
                      </a:r>
                      <a:endParaRPr lang="zh-CN" altLang="en-US" dirty="0"/>
                    </a:p>
                  </a:txBody>
                  <a:tcPr anchor="ctr" anchorCtr="1">
                    <a:solidFill>
                      <a:srgbClr val="FFC000"/>
                    </a:solidFill>
                  </a:tcPr>
                </a:tc>
                <a:tc>
                  <a:txBody>
                    <a:bodyPr/>
                    <a:lstStyle/>
                    <a:p>
                      <a:pPr algn="ctr"/>
                      <a:r>
                        <a:rPr lang="zh-CN" altLang="en-US" dirty="0" smtClean="0"/>
                        <a:t>最大值</a:t>
                      </a:r>
                      <a:endParaRPr lang="zh-CN" altLang="en-US" dirty="0"/>
                    </a:p>
                  </a:txBody>
                  <a:tcPr anchor="ctr" anchorCtr="1">
                    <a:solidFill>
                      <a:srgbClr val="FFC000"/>
                    </a:solidFill>
                  </a:tcPr>
                </a:tc>
                <a:extLst>
                  <a:ext uri="{0D108BD9-81ED-4DB2-BD59-A6C34878D82A}">
                    <a16:rowId xmlns:a16="http://schemas.microsoft.com/office/drawing/2014/main" val="10000"/>
                  </a:ext>
                </a:extLst>
              </a:tr>
              <a:tr h="370840">
                <a:tc>
                  <a:txBody>
                    <a:bodyPr/>
                    <a:lstStyle/>
                    <a:p>
                      <a:pPr algn="ctr">
                        <a:lnSpc>
                          <a:spcPct val="150000"/>
                        </a:lnSpc>
                      </a:pPr>
                      <a:r>
                        <a:rPr lang="zh-CN" altLang="en-US" dirty="0" smtClean="0"/>
                        <a:t>单精度规格化</a:t>
                      </a:r>
                      <a:endParaRPr lang="en-US" altLang="zh-CN" dirty="0" smtClean="0"/>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smtClean="0"/>
                        <a:t>(-1)</a:t>
                      </a:r>
                      <a:r>
                        <a:rPr lang="en-US" altLang="zh-CN" baseline="70000" dirty="0" smtClean="0"/>
                        <a:t>s</a:t>
                      </a:r>
                      <a:r>
                        <a:rPr lang="en-US" altLang="zh-CN" dirty="0" smtClean="0"/>
                        <a:t>×1.m×2</a:t>
                      </a:r>
                      <a:r>
                        <a:rPr lang="en-US" altLang="zh-CN" baseline="70000" dirty="0" smtClean="0"/>
                        <a:t>e-127</a:t>
                      </a:r>
                      <a:endParaRPr lang="en-US" altLang="zh-CN" dirty="0" smtClean="0"/>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latin typeface="+mn-lt"/>
                        </a:rPr>
                        <a:t>E</a:t>
                      </a:r>
                      <a:r>
                        <a:rPr lang="en-US" altLang="zh-CN" sz="2400" i="0" baseline="-25000" dirty="0" err="1" smtClean="0">
                          <a:solidFill>
                            <a:schemeClr val="accent2"/>
                          </a:solidFill>
                          <a:latin typeface="+mn-lt"/>
                        </a:rPr>
                        <a:t>min</a:t>
                      </a:r>
                      <a:r>
                        <a:rPr lang="en-US" altLang="zh-CN" sz="1800" i="0" dirty="0" smtClean="0">
                          <a:latin typeface="+mn-lt"/>
                        </a:rPr>
                        <a:t>=1, M=0,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latin typeface="+mn-lt"/>
                        </a:rPr>
                        <a:t>1.0×2</a:t>
                      </a:r>
                      <a:r>
                        <a:rPr lang="en-US" altLang="zh-CN" sz="1800" i="0" baseline="50000" dirty="0" smtClean="0">
                          <a:latin typeface="+mn-lt"/>
                        </a:rPr>
                        <a:t>1-127</a:t>
                      </a:r>
                      <a:r>
                        <a:rPr lang="en-US" altLang="zh-CN" sz="1800" i="0" dirty="0" smtClean="0">
                          <a:latin typeface="+mn-lt"/>
                        </a:rPr>
                        <a:t> = 2</a:t>
                      </a:r>
                      <a:r>
                        <a:rPr lang="en-US" altLang="zh-CN" sz="1800" i="0" baseline="50000" dirty="0" smtClean="0">
                          <a:latin typeface="+mn-lt"/>
                        </a:rPr>
                        <a:t>-126 </a:t>
                      </a: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1800" i="0" dirty="0" err="1" smtClean="0"/>
                        <a:t>E</a:t>
                      </a:r>
                      <a:r>
                        <a:rPr lang="en-US" altLang="zh-CN" sz="2400" i="0" baseline="-25000" dirty="0" err="1" smtClean="0">
                          <a:solidFill>
                            <a:schemeClr val="accent2"/>
                          </a:solidFill>
                        </a:rPr>
                        <a:t>max</a:t>
                      </a:r>
                      <a:r>
                        <a:rPr lang="en-US" altLang="zh-CN" sz="1800" i="0" dirty="0" smtClean="0"/>
                        <a:t>=254, f=1.1111</a:t>
                      </a:r>
                      <a:r>
                        <a:rPr lang="en-US" altLang="zh-CN" sz="1800" i="0" dirty="0" smtClean="0">
                          <a:latin typeface="宋体" panose="02010600030101010101" pitchFamily="2" charset="-122"/>
                        </a:rPr>
                        <a:t>…</a:t>
                      </a:r>
                      <a:r>
                        <a:rPr lang="en-US" altLang="zh-CN" sz="1800" i="0" dirty="0" smtClean="0"/>
                        <a:t>1×2</a:t>
                      </a:r>
                      <a:r>
                        <a:rPr lang="en-US" altLang="zh-CN" sz="1800" i="0" baseline="50000" dirty="0" smtClean="0"/>
                        <a:t>254-127</a:t>
                      </a:r>
                      <a:r>
                        <a:rPr lang="en-US" altLang="zh-CN" sz="1800" i="0" dirty="0" smtClean="0"/>
                        <a:t> </a:t>
                      </a:r>
                    </a:p>
                    <a:p>
                      <a:pPr marL="0" indent="0" algn="l" eaLnBrk="1" hangingPunct="1">
                        <a:lnSpc>
                          <a:spcPct val="120000"/>
                        </a:lnSpc>
                        <a:spcBef>
                          <a:spcPct val="20000"/>
                        </a:spcBef>
                        <a:buClr>
                          <a:schemeClr val="accent2"/>
                        </a:buClr>
                        <a:buFont typeface="Wingdings" panose="05000000000000000000" pitchFamily="2" charset="2"/>
                        <a:buNone/>
                        <a:tabLst/>
                      </a:pPr>
                      <a:r>
                        <a:rPr lang="en-US" altLang="zh-CN" sz="1800" i="0" dirty="0" smtClean="0"/>
                        <a:t>= 2</a:t>
                      </a:r>
                      <a:r>
                        <a:rPr lang="en-US" altLang="zh-CN" sz="1800" i="0" baseline="50000" dirty="0" smtClean="0"/>
                        <a:t>127</a:t>
                      </a:r>
                      <a:r>
                        <a:rPr lang="en-US" altLang="zh-CN" sz="1800" i="0" dirty="0" smtClean="0"/>
                        <a:t>×(2-2</a:t>
                      </a:r>
                      <a:r>
                        <a:rPr lang="en-US" altLang="zh-CN" sz="1800" i="0" baseline="50000" dirty="0" smtClean="0"/>
                        <a:t>-23</a:t>
                      </a:r>
                      <a:r>
                        <a:rPr lang="en-US" altLang="zh-CN" sz="1800" i="0" dirty="0" smtClean="0"/>
                        <a:t>) </a:t>
                      </a:r>
                      <a:endParaRPr lang="en-US" altLang="zh-CN" sz="1800" i="0" dirty="0"/>
                    </a:p>
                  </a:txBody>
                  <a:tcPr anchor="ctr" anchorCtr="1"/>
                </a:tc>
                <a:extLst>
                  <a:ext uri="{0D108BD9-81ED-4DB2-BD59-A6C34878D82A}">
                    <a16:rowId xmlns:a16="http://schemas.microsoft.com/office/drawing/2014/main" val="10001"/>
                  </a:ext>
                </a:extLst>
              </a:tr>
              <a:tr h="594360">
                <a:tc>
                  <a:txBody>
                    <a:bodyPr/>
                    <a:lstStyle/>
                    <a:p>
                      <a:pPr algn="ctr">
                        <a:lnSpc>
                          <a:spcPct val="150000"/>
                        </a:lnSpc>
                      </a:pPr>
                      <a:r>
                        <a:rPr lang="zh-CN" altLang="en-US" dirty="0" smtClean="0"/>
                        <a:t>单精度非规格化</a:t>
                      </a:r>
                      <a:endParaRPr lang="en-US" altLang="zh-CN" dirty="0" smtClean="0"/>
                    </a:p>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dirty="0" smtClean="0"/>
                        <a:t>(-1)</a:t>
                      </a:r>
                      <a:r>
                        <a:rPr lang="en-US" altLang="zh-CN" baseline="70000" dirty="0" smtClean="0"/>
                        <a:t>s</a:t>
                      </a:r>
                      <a:r>
                        <a:rPr lang="en-US" altLang="zh-CN" dirty="0" smtClean="0"/>
                        <a:t>×0.m×2</a:t>
                      </a:r>
                      <a:r>
                        <a:rPr lang="en-US" altLang="zh-CN" baseline="70000" dirty="0" smtClean="0"/>
                        <a:t>-126</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E=0, M=2</a:t>
                      </a:r>
                      <a:r>
                        <a:rPr lang="en-US" altLang="zh-CN" sz="1800" i="0" baseline="50000" dirty="0" smtClean="0"/>
                        <a:t>-23</a:t>
                      </a:r>
                      <a:r>
                        <a:rPr lang="en-US" altLang="zh-CN" sz="1800" i="0" dirty="0" smtClean="0"/>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2</a:t>
                      </a:r>
                      <a:r>
                        <a:rPr lang="en-US" altLang="zh-CN" sz="1800" i="0" baseline="50000" dirty="0" smtClean="0"/>
                        <a:t>-23</a:t>
                      </a:r>
                      <a:r>
                        <a:rPr lang="en-US" altLang="zh-CN" sz="1800" i="0" dirty="0" smtClean="0"/>
                        <a:t>×2</a:t>
                      </a:r>
                      <a:r>
                        <a:rPr lang="en-US" altLang="zh-CN" sz="1800" i="0" baseline="50000" dirty="0" smtClean="0"/>
                        <a:t>-126</a:t>
                      </a:r>
                      <a:r>
                        <a:rPr lang="en-US" altLang="zh-CN" sz="1800" i="0" dirty="0" smtClean="0"/>
                        <a:t> = 2</a:t>
                      </a:r>
                      <a:r>
                        <a:rPr lang="en-US" altLang="zh-CN" sz="1800" i="0" baseline="50000" dirty="0" smtClean="0"/>
                        <a:t>-149 </a:t>
                      </a:r>
                      <a:endParaRPr lang="en-US" altLang="zh-CN" sz="1800" i="0" baseline="50000" dirty="0"/>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E=0, f=0.1111</a:t>
                      </a:r>
                      <a:r>
                        <a:rPr lang="en-US" altLang="zh-CN" sz="1800" i="0" dirty="0" smtClean="0">
                          <a:latin typeface="宋体" panose="02010600030101010101" pitchFamily="2" charset="-122"/>
                        </a:rPr>
                        <a:t>…</a:t>
                      </a:r>
                      <a:r>
                        <a:rPr lang="en-US" altLang="zh-CN" sz="1800" i="0" dirty="0" smtClean="0"/>
                        <a:t>1×2</a:t>
                      </a:r>
                      <a:r>
                        <a:rPr lang="en-US" altLang="zh-CN" sz="1800" i="0" baseline="50000" dirty="0" smtClean="0"/>
                        <a:t>-126</a:t>
                      </a:r>
                      <a:r>
                        <a:rPr lang="en-US" altLang="zh-CN" sz="1800" i="0" dirty="0" smtClean="0"/>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t>= 2</a:t>
                      </a:r>
                      <a:r>
                        <a:rPr lang="en-US" altLang="zh-CN" sz="1800" i="0" baseline="50000" dirty="0" smtClean="0"/>
                        <a:t>-126</a:t>
                      </a:r>
                      <a:r>
                        <a:rPr lang="en-US" altLang="zh-CN" sz="1800" i="0" dirty="0" smtClean="0"/>
                        <a:t>×(1-2</a:t>
                      </a:r>
                      <a:r>
                        <a:rPr lang="en-US" altLang="zh-CN" sz="1800" i="0" baseline="50000" dirty="0" smtClean="0"/>
                        <a:t>-23</a:t>
                      </a:r>
                      <a:r>
                        <a:rPr lang="en-US" altLang="zh-CN" sz="1800" i="0" dirty="0" smtClean="0"/>
                        <a:t>) </a:t>
                      </a:r>
                      <a:endParaRPr lang="en-US" altLang="zh-CN" sz="1800" i="0" dirty="0"/>
                    </a:p>
                  </a:txBody>
                  <a:tcPr anchor="ctr" anchorCtr="1"/>
                </a:tc>
                <a:extLst>
                  <a:ext uri="{0D108BD9-81ED-4DB2-BD59-A6C34878D82A}">
                    <a16:rowId xmlns:a16="http://schemas.microsoft.com/office/drawing/2014/main" val="10002"/>
                  </a:ext>
                </a:extLst>
              </a:tr>
              <a:tr h="594360">
                <a:tc>
                  <a:txBody>
                    <a:bodyPr/>
                    <a:lstStyle/>
                    <a:p>
                      <a:pPr algn="ctr">
                        <a:lnSpc>
                          <a:spcPct val="150000"/>
                        </a:lnSpc>
                      </a:pPr>
                      <a:r>
                        <a:rPr lang="zh-CN" altLang="en-US" dirty="0" smtClean="0">
                          <a:solidFill>
                            <a:srgbClr val="C00000"/>
                          </a:solidFill>
                        </a:rPr>
                        <a:t>双精度规格化</a:t>
                      </a:r>
                      <a:endParaRPr lang="en-US" altLang="zh-CN" dirty="0" smtClean="0">
                        <a:solidFill>
                          <a:srgbClr val="C00000"/>
                        </a:solidFill>
                      </a:endParaRPr>
                    </a:p>
                    <a:p>
                      <a:pPr algn="ctr">
                        <a:lnSpc>
                          <a:spcPct val="150000"/>
                        </a:lnSpc>
                      </a:pPr>
                      <a:r>
                        <a:rPr lang="en-US" altLang="zh-CN" dirty="0" smtClean="0">
                          <a:solidFill>
                            <a:srgbClr val="C00000"/>
                          </a:solidFill>
                        </a:rPr>
                        <a:t> (-1)</a:t>
                      </a:r>
                      <a:r>
                        <a:rPr lang="en-US" altLang="zh-CN" baseline="70000" dirty="0" smtClean="0">
                          <a:solidFill>
                            <a:srgbClr val="C00000"/>
                          </a:solidFill>
                        </a:rPr>
                        <a:t>s</a:t>
                      </a:r>
                      <a:r>
                        <a:rPr lang="en-US" altLang="zh-CN" dirty="0" smtClean="0">
                          <a:solidFill>
                            <a:srgbClr val="C00000"/>
                          </a:solidFill>
                        </a:rPr>
                        <a:t>×1.m×2</a:t>
                      </a:r>
                      <a:r>
                        <a:rPr lang="en-US" altLang="zh-CN" baseline="70000" dirty="0" smtClean="0">
                          <a:solidFill>
                            <a:srgbClr val="C00000"/>
                          </a:solidFill>
                        </a:rPr>
                        <a:t>e-1023</a:t>
                      </a:r>
                      <a:endParaRPr lang="zh-CN" altLang="en-US"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solidFill>
                            <a:srgbClr val="C00000"/>
                          </a:solidFill>
                          <a:latin typeface="+mn-lt"/>
                        </a:rPr>
                        <a:t>E</a:t>
                      </a:r>
                      <a:r>
                        <a:rPr lang="en-US" altLang="zh-CN" sz="2400" i="0" baseline="-25000" dirty="0" err="1" smtClean="0">
                          <a:solidFill>
                            <a:srgbClr val="C00000"/>
                          </a:solidFill>
                          <a:latin typeface="+mn-lt"/>
                        </a:rPr>
                        <a:t>min</a:t>
                      </a:r>
                      <a:r>
                        <a:rPr lang="en-US" altLang="zh-CN" sz="1800" i="0" dirty="0" smtClean="0">
                          <a:solidFill>
                            <a:srgbClr val="C00000"/>
                          </a:solidFill>
                          <a:latin typeface="+mn-lt"/>
                        </a:rPr>
                        <a:t>=1, M=0,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latin typeface="+mn-lt"/>
                        </a:rPr>
                        <a:t>1.0×2</a:t>
                      </a:r>
                      <a:r>
                        <a:rPr lang="en-US" altLang="zh-CN" sz="1800" i="0" baseline="50000" dirty="0" smtClean="0">
                          <a:solidFill>
                            <a:srgbClr val="C00000"/>
                          </a:solidFill>
                          <a:latin typeface="+mn-lt"/>
                        </a:rPr>
                        <a:t>1-1023</a:t>
                      </a:r>
                      <a:r>
                        <a:rPr lang="en-US" altLang="zh-CN" sz="1800" i="0" dirty="0" smtClean="0">
                          <a:solidFill>
                            <a:srgbClr val="C00000"/>
                          </a:solidFill>
                          <a:latin typeface="+mn-lt"/>
                        </a:rPr>
                        <a:t> =2</a:t>
                      </a:r>
                      <a:r>
                        <a:rPr lang="en-US" altLang="zh-CN" sz="1800" i="0" baseline="50000" dirty="0" smtClean="0">
                          <a:solidFill>
                            <a:srgbClr val="C00000"/>
                          </a:solidFill>
                          <a:latin typeface="+mn-lt"/>
                        </a:rPr>
                        <a:t>-1022</a:t>
                      </a:r>
                      <a:r>
                        <a:rPr lang="en-US" altLang="zh-CN" sz="1800" i="0" dirty="0" smtClean="0">
                          <a:solidFill>
                            <a:srgbClr val="C00000"/>
                          </a:solidFill>
                          <a:latin typeface="+mn-lt"/>
                        </a:rPr>
                        <a:t> </a:t>
                      </a: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err="1" smtClean="0">
                          <a:solidFill>
                            <a:srgbClr val="C00000"/>
                          </a:solidFill>
                          <a:latin typeface="+mn-lt"/>
                        </a:rPr>
                        <a:t>E</a:t>
                      </a:r>
                      <a:r>
                        <a:rPr lang="en-US" altLang="zh-CN" sz="2400" i="0" baseline="-25000" dirty="0" err="1" smtClean="0">
                          <a:solidFill>
                            <a:srgbClr val="C00000"/>
                          </a:solidFill>
                          <a:latin typeface="+mn-lt"/>
                        </a:rPr>
                        <a:t>max</a:t>
                      </a:r>
                      <a:r>
                        <a:rPr lang="en-US" altLang="zh-CN" sz="1800" i="0" dirty="0" smtClean="0">
                          <a:solidFill>
                            <a:srgbClr val="C00000"/>
                          </a:solidFill>
                          <a:latin typeface="+mn-lt"/>
                        </a:rPr>
                        <a:t>=2046,</a:t>
                      </a:r>
                    </a:p>
                    <a:p>
                      <a:pPr algn="l" eaLnBrk="1" hangingPunct="1">
                        <a:lnSpc>
                          <a:spcPct val="120000"/>
                        </a:lnSpc>
                        <a:spcBef>
                          <a:spcPct val="20000"/>
                        </a:spcBef>
                        <a:buClr>
                          <a:schemeClr val="accent2"/>
                        </a:buClr>
                        <a:buFont typeface="Wingdings" panose="05000000000000000000" pitchFamily="2" charset="2"/>
                        <a:buNone/>
                      </a:pPr>
                      <a:r>
                        <a:rPr lang="en-US" altLang="zh-CN" sz="1800" i="0" smtClean="0">
                          <a:solidFill>
                            <a:srgbClr val="C00000"/>
                          </a:solidFill>
                          <a:latin typeface="+mn-lt"/>
                        </a:rPr>
                        <a:t>f=1.1111</a:t>
                      </a:r>
                      <a:r>
                        <a:rPr lang="en-US" altLang="zh-CN" sz="1800" i="0" smtClean="0">
                          <a:solidFill>
                            <a:srgbClr val="C00000"/>
                          </a:solidFill>
                          <a:latin typeface="宋体" panose="02010600030101010101" pitchFamily="2" charset="-122"/>
                        </a:rPr>
                        <a:t>…</a:t>
                      </a:r>
                      <a:r>
                        <a:rPr lang="en-US" altLang="zh-CN" sz="1800" i="0" smtClean="0">
                          <a:solidFill>
                            <a:srgbClr val="C00000"/>
                          </a:solidFill>
                          <a:latin typeface="+mn-lt"/>
                        </a:rPr>
                        <a:t>1×2</a:t>
                      </a:r>
                      <a:r>
                        <a:rPr lang="en-US" altLang="zh-CN" sz="1800" i="0" baseline="50000" smtClean="0">
                          <a:solidFill>
                            <a:srgbClr val="C00000"/>
                          </a:solidFill>
                          <a:latin typeface="+mn-lt"/>
                        </a:rPr>
                        <a:t>2046-1023</a:t>
                      </a:r>
                      <a:r>
                        <a:rPr lang="en-US" altLang="zh-CN" sz="1800" i="0" smtClean="0">
                          <a:solidFill>
                            <a:srgbClr val="C00000"/>
                          </a:solidFill>
                          <a:latin typeface="+mn-lt"/>
                        </a:rPr>
                        <a:t> </a:t>
                      </a:r>
                      <a:endParaRPr lang="en-US" altLang="zh-CN" sz="1800" i="0" dirty="0" smtClean="0">
                        <a:solidFill>
                          <a:srgbClr val="C00000"/>
                        </a:solidFill>
                        <a:latin typeface="+mn-lt"/>
                      </a:endParaRP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latin typeface="+mn-lt"/>
                        </a:rPr>
                        <a:t>=2</a:t>
                      </a:r>
                      <a:r>
                        <a:rPr lang="en-US" altLang="zh-CN" sz="1800" i="0" baseline="50000" dirty="0" smtClean="0">
                          <a:solidFill>
                            <a:srgbClr val="C00000"/>
                          </a:solidFill>
                          <a:latin typeface="+mn-lt"/>
                        </a:rPr>
                        <a:t>1023</a:t>
                      </a:r>
                      <a:r>
                        <a:rPr lang="en-US" altLang="zh-CN" sz="1800" i="0" dirty="0" smtClean="0">
                          <a:solidFill>
                            <a:srgbClr val="C00000"/>
                          </a:solidFill>
                          <a:latin typeface="+mn-lt"/>
                        </a:rPr>
                        <a:t>×(2-2</a:t>
                      </a:r>
                      <a:r>
                        <a:rPr lang="en-US" altLang="zh-CN" sz="1800" i="0" baseline="50000" dirty="0" smtClean="0">
                          <a:solidFill>
                            <a:srgbClr val="C00000"/>
                          </a:solidFill>
                          <a:latin typeface="+mn-lt"/>
                        </a:rPr>
                        <a:t>-52</a:t>
                      </a:r>
                      <a:r>
                        <a:rPr lang="en-US" altLang="zh-CN" sz="1800" i="0" dirty="0" smtClean="0">
                          <a:solidFill>
                            <a:srgbClr val="C00000"/>
                          </a:solidFill>
                          <a:latin typeface="+mn-lt"/>
                        </a:rPr>
                        <a:t>) </a:t>
                      </a:r>
                    </a:p>
                  </a:txBody>
                  <a:tcPr anchor="ctr" anchorCtr="1"/>
                </a:tc>
                <a:extLst>
                  <a:ext uri="{0D108BD9-81ED-4DB2-BD59-A6C34878D82A}">
                    <a16:rowId xmlns:a16="http://schemas.microsoft.com/office/drawing/2014/main" val="10003"/>
                  </a:ext>
                </a:extLst>
              </a:tr>
              <a:tr h="594360">
                <a:tc>
                  <a:txBody>
                    <a:bodyPr/>
                    <a:lstStyle/>
                    <a:p>
                      <a:pPr algn="ctr">
                        <a:lnSpc>
                          <a:spcPct val="150000"/>
                        </a:lnSpc>
                      </a:pPr>
                      <a:r>
                        <a:rPr lang="zh-CN" altLang="en-US" dirty="0" smtClean="0">
                          <a:solidFill>
                            <a:srgbClr val="C00000"/>
                          </a:solidFill>
                        </a:rPr>
                        <a:t>双精度非规格化</a:t>
                      </a:r>
                      <a:endParaRPr lang="en-US" altLang="zh-CN" dirty="0" smtClean="0">
                        <a:solidFill>
                          <a:srgbClr val="C00000"/>
                        </a:solidFill>
                      </a:endParaRPr>
                    </a:p>
                    <a:p>
                      <a:pPr algn="ctr">
                        <a:lnSpc>
                          <a:spcPct val="150000"/>
                        </a:lnSpc>
                      </a:pPr>
                      <a:r>
                        <a:rPr lang="en-US" altLang="zh-CN" dirty="0" smtClean="0">
                          <a:solidFill>
                            <a:srgbClr val="C00000"/>
                          </a:solidFill>
                        </a:rPr>
                        <a:t>(-1)</a:t>
                      </a:r>
                      <a:r>
                        <a:rPr lang="en-US" altLang="zh-CN" baseline="70000" dirty="0" smtClean="0">
                          <a:solidFill>
                            <a:srgbClr val="C00000"/>
                          </a:solidFill>
                        </a:rPr>
                        <a:t>s</a:t>
                      </a:r>
                      <a:r>
                        <a:rPr lang="en-US" altLang="zh-CN" dirty="0" smtClean="0">
                          <a:solidFill>
                            <a:srgbClr val="C00000"/>
                          </a:solidFill>
                        </a:rPr>
                        <a:t>×0.m×2</a:t>
                      </a:r>
                      <a:r>
                        <a:rPr lang="en-US" altLang="zh-CN" baseline="70000" dirty="0" smtClean="0">
                          <a:solidFill>
                            <a:srgbClr val="C00000"/>
                          </a:solidFill>
                        </a:rPr>
                        <a:t>-1022</a:t>
                      </a:r>
                      <a:endParaRPr lang="zh-CN" altLang="en-US"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E=0, M=2</a:t>
                      </a:r>
                      <a:r>
                        <a:rPr lang="en-US" altLang="zh-CN" sz="1800" i="0" baseline="50000" dirty="0" smtClean="0">
                          <a:solidFill>
                            <a:srgbClr val="C00000"/>
                          </a:solidFill>
                        </a:rPr>
                        <a:t>-52</a:t>
                      </a:r>
                      <a:r>
                        <a:rPr lang="en-US" altLang="zh-CN" sz="1800" i="0" dirty="0" smtClean="0">
                          <a:solidFill>
                            <a:srgbClr val="C00000"/>
                          </a:solidFill>
                        </a:rPr>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2</a:t>
                      </a:r>
                      <a:r>
                        <a:rPr lang="en-US" altLang="zh-CN" sz="1800" i="0" baseline="50000" dirty="0" smtClean="0">
                          <a:solidFill>
                            <a:srgbClr val="C00000"/>
                          </a:solidFill>
                        </a:rPr>
                        <a:t>-52</a:t>
                      </a:r>
                      <a:r>
                        <a:rPr lang="en-US" altLang="zh-CN" sz="1800" i="0" dirty="0" smtClean="0">
                          <a:solidFill>
                            <a:srgbClr val="C00000"/>
                          </a:solidFill>
                        </a:rPr>
                        <a:t>×2</a:t>
                      </a:r>
                      <a:r>
                        <a:rPr lang="en-US" altLang="zh-CN" sz="1800" i="0" baseline="50000" dirty="0" smtClean="0">
                          <a:solidFill>
                            <a:srgbClr val="C00000"/>
                          </a:solidFill>
                        </a:rPr>
                        <a:t>-1022</a:t>
                      </a:r>
                      <a:r>
                        <a:rPr lang="en-US" altLang="zh-CN" sz="1800" i="0" dirty="0" smtClean="0">
                          <a:solidFill>
                            <a:srgbClr val="C00000"/>
                          </a:solidFill>
                        </a:rPr>
                        <a:t> =2</a:t>
                      </a:r>
                      <a:r>
                        <a:rPr lang="en-US" altLang="zh-CN" sz="1800" i="0" baseline="50000" dirty="0" smtClean="0">
                          <a:solidFill>
                            <a:srgbClr val="C00000"/>
                          </a:solidFill>
                        </a:rPr>
                        <a:t>-1079</a:t>
                      </a:r>
                      <a:endParaRPr lang="en-US" altLang="zh-CN" sz="1800" i="0" dirty="0">
                        <a:solidFill>
                          <a:srgbClr val="C00000"/>
                        </a:solidFill>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E=0,f=0.11111</a:t>
                      </a:r>
                      <a:r>
                        <a:rPr lang="en-US" altLang="zh-CN" sz="1800" i="0" dirty="0" smtClean="0">
                          <a:solidFill>
                            <a:srgbClr val="C00000"/>
                          </a:solidFill>
                          <a:latin typeface="宋体" panose="02010600030101010101" pitchFamily="2" charset="-122"/>
                        </a:rPr>
                        <a:t>…</a:t>
                      </a:r>
                      <a:r>
                        <a:rPr lang="en-US" altLang="zh-CN" sz="1800" i="0" dirty="0" smtClean="0">
                          <a:solidFill>
                            <a:srgbClr val="C00000"/>
                          </a:solidFill>
                        </a:rPr>
                        <a:t>1×2</a:t>
                      </a:r>
                      <a:r>
                        <a:rPr lang="en-US" altLang="zh-CN" sz="1800" i="0" baseline="50000" dirty="0" smtClean="0">
                          <a:solidFill>
                            <a:srgbClr val="C00000"/>
                          </a:solidFill>
                        </a:rPr>
                        <a:t>-1022</a:t>
                      </a:r>
                      <a:r>
                        <a:rPr lang="en-US" altLang="zh-CN" sz="1800" i="0" dirty="0" smtClean="0">
                          <a:solidFill>
                            <a:srgbClr val="C00000"/>
                          </a:solidFill>
                        </a:rPr>
                        <a:t> </a:t>
                      </a:r>
                    </a:p>
                    <a:p>
                      <a:pPr algn="l" eaLnBrk="1" hangingPunct="1">
                        <a:lnSpc>
                          <a:spcPct val="120000"/>
                        </a:lnSpc>
                        <a:spcBef>
                          <a:spcPct val="20000"/>
                        </a:spcBef>
                        <a:buClr>
                          <a:schemeClr val="accent2"/>
                        </a:buClr>
                        <a:buFont typeface="Wingdings" panose="05000000000000000000" pitchFamily="2" charset="2"/>
                        <a:buNone/>
                      </a:pPr>
                      <a:r>
                        <a:rPr lang="en-US" altLang="zh-CN" sz="1800" i="0" dirty="0" smtClean="0">
                          <a:solidFill>
                            <a:srgbClr val="C00000"/>
                          </a:solidFill>
                        </a:rPr>
                        <a:t>=2</a:t>
                      </a:r>
                      <a:r>
                        <a:rPr lang="en-US" altLang="zh-CN" sz="1800" i="0" baseline="50000" dirty="0" smtClean="0">
                          <a:solidFill>
                            <a:srgbClr val="C00000"/>
                          </a:solidFill>
                        </a:rPr>
                        <a:t>-1022</a:t>
                      </a:r>
                      <a:r>
                        <a:rPr lang="en-US" altLang="zh-CN" sz="1800" i="0" dirty="0" smtClean="0">
                          <a:solidFill>
                            <a:srgbClr val="C00000"/>
                          </a:solidFill>
                        </a:rPr>
                        <a:t>×(1-2</a:t>
                      </a:r>
                      <a:r>
                        <a:rPr lang="en-US" altLang="zh-CN" sz="1800" i="0" baseline="50000" dirty="0" smtClean="0">
                          <a:solidFill>
                            <a:srgbClr val="C00000"/>
                          </a:solidFill>
                        </a:rPr>
                        <a:t>-52</a:t>
                      </a:r>
                      <a:r>
                        <a:rPr lang="en-US" altLang="zh-CN" sz="1800" i="0" dirty="0" smtClean="0">
                          <a:solidFill>
                            <a:srgbClr val="C00000"/>
                          </a:solidFill>
                        </a:rPr>
                        <a:t>) </a:t>
                      </a:r>
                      <a:endParaRPr lang="en-US" altLang="zh-CN" sz="1800" i="0" dirty="0">
                        <a:solidFill>
                          <a:srgbClr val="C00000"/>
                        </a:solidFill>
                      </a:endParaRPr>
                    </a:p>
                  </a:txBody>
                  <a:tcPr anchor="ctr" anchorCtr="1"/>
                </a:tc>
                <a:extLst>
                  <a:ext uri="{0D108BD9-81ED-4DB2-BD59-A6C34878D82A}">
                    <a16:rowId xmlns:a16="http://schemas.microsoft.com/office/drawing/2014/main" val="10004"/>
                  </a:ext>
                </a:extLst>
              </a:tr>
            </a:tbl>
          </a:graphicData>
        </a:graphic>
      </p:graphicFrame>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116</a:t>
            </a:fld>
            <a:r>
              <a:rPr lang="en-US" altLang="zh-CN" sz="1400" smtClean="0">
                <a:solidFill>
                  <a:srgbClr val="0D7157"/>
                </a:solidFill>
              </a:rPr>
              <a:t>- </a:t>
            </a:r>
            <a:endParaRPr lang="en-US" altLang="zh-CN" sz="1400" dirty="0">
              <a:solidFill>
                <a:srgbClr val="0D7157"/>
              </a:solidFill>
            </a:endParaRPr>
          </a:p>
        </p:txBody>
      </p:sp>
      <p:sp>
        <p:nvSpPr>
          <p:cNvPr id="6" name="Rectangle 8"/>
          <p:cNvSpPr>
            <a:spLocks noChangeArrowheads="1"/>
          </p:cNvSpPr>
          <p:nvPr/>
        </p:nvSpPr>
        <p:spPr bwMode="auto">
          <a:xfrm>
            <a:off x="6900800" y="2276872"/>
            <a:ext cx="20882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sz="1600" b="1" i="0" dirty="0" smtClean="0">
                <a:solidFill>
                  <a:srgbClr val="0000FF"/>
                </a:solidFill>
                <a:latin typeface="微软雅黑" panose="020B0503020204020204" pitchFamily="34" charset="-122"/>
                <a:ea typeface="微软雅黑" panose="020B0503020204020204" pitchFamily="34" charset="-122"/>
              </a:rPr>
              <a:t>约 </a:t>
            </a:r>
            <a:r>
              <a:rPr lang="en-US" altLang="zh-CN" sz="1600" b="1" i="0" dirty="0" smtClean="0">
                <a:solidFill>
                  <a:srgbClr val="0000FF"/>
                </a:solidFill>
                <a:latin typeface="微软雅黑" panose="020B0503020204020204" pitchFamily="34" charset="-122"/>
                <a:ea typeface="微软雅黑" panose="020B0503020204020204" pitchFamily="34" charset="-122"/>
              </a:rPr>
              <a:t>+3.4 </a:t>
            </a:r>
            <a:r>
              <a:rPr lang="en-US" altLang="zh-CN" sz="1200" b="1" i="0" dirty="0" smtClean="0">
                <a:solidFill>
                  <a:srgbClr val="0000FF"/>
                </a:solidFill>
                <a:latin typeface="微软雅黑" panose="020B0503020204020204" pitchFamily="34" charset="-122"/>
                <a:ea typeface="微软雅黑" panose="020B0503020204020204" pitchFamily="34" charset="-122"/>
              </a:rPr>
              <a:t>X </a:t>
            </a:r>
            <a:r>
              <a:rPr lang="en-US" altLang="zh-CN" sz="1600" b="1" i="0" dirty="0" smtClean="0">
                <a:solidFill>
                  <a:srgbClr val="0000FF"/>
                </a:solidFill>
                <a:latin typeface="微软雅黑" panose="020B0503020204020204" pitchFamily="34" charset="-122"/>
                <a:ea typeface="微软雅黑" panose="020B0503020204020204" pitchFamily="34" charset="-122"/>
              </a:rPr>
              <a:t>10</a:t>
            </a:r>
            <a:r>
              <a:rPr lang="en-US" altLang="zh-CN" sz="1600" b="1" i="0" baseline="30000" dirty="0" smtClean="0">
                <a:solidFill>
                  <a:srgbClr val="0000FF"/>
                </a:solidFill>
                <a:latin typeface="微软雅黑" panose="020B0503020204020204" pitchFamily="34" charset="-122"/>
                <a:ea typeface="微软雅黑" panose="020B0503020204020204" pitchFamily="34" charset="-122"/>
              </a:rPr>
              <a:t>38</a:t>
            </a:r>
            <a:endParaRPr lang="zh-CN" altLang="en-US" sz="1600" b="1" i="0" baseline="30000" dirty="0" smtClean="0">
              <a:solidFill>
                <a:srgbClr val="0000FF"/>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6732240" y="4509120"/>
            <a:ext cx="21178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ctr">
              <a:spcBef>
                <a:spcPct val="10000"/>
              </a:spcBef>
              <a:buSzPct val="100000"/>
            </a:pPr>
            <a:r>
              <a:rPr lang="zh-CN" altLang="en-US" sz="1600" b="1" i="0" dirty="0" smtClean="0">
                <a:solidFill>
                  <a:srgbClr val="0000FF"/>
                </a:solidFill>
                <a:latin typeface="微软雅黑" panose="020B0503020204020204" pitchFamily="34" charset="-122"/>
                <a:ea typeface="微软雅黑" panose="020B0503020204020204" pitchFamily="34" charset="-122"/>
              </a:rPr>
              <a:t>约 </a:t>
            </a:r>
            <a:r>
              <a:rPr lang="en-US" altLang="zh-CN" sz="1600" b="1" i="0" dirty="0" smtClean="0">
                <a:solidFill>
                  <a:srgbClr val="0000FF"/>
                </a:solidFill>
                <a:latin typeface="微软雅黑" panose="020B0503020204020204" pitchFamily="34" charset="-122"/>
                <a:ea typeface="微软雅黑" panose="020B0503020204020204" pitchFamily="34" charset="-122"/>
              </a:rPr>
              <a:t>+1.8 </a:t>
            </a:r>
            <a:r>
              <a:rPr lang="en-US" altLang="zh-CN" sz="1200" b="1" i="0" dirty="0" smtClean="0">
                <a:solidFill>
                  <a:srgbClr val="0000FF"/>
                </a:solidFill>
                <a:latin typeface="微软雅黑" panose="020B0503020204020204" pitchFamily="34" charset="-122"/>
                <a:ea typeface="微软雅黑" panose="020B0503020204020204" pitchFamily="34" charset="-122"/>
              </a:rPr>
              <a:t>X</a:t>
            </a:r>
            <a:r>
              <a:rPr lang="en-US" altLang="zh-CN" sz="1600" b="1" i="0" dirty="0" smtClean="0">
                <a:solidFill>
                  <a:srgbClr val="0000FF"/>
                </a:solidFill>
                <a:latin typeface="微软雅黑" panose="020B0503020204020204" pitchFamily="34" charset="-122"/>
                <a:ea typeface="微软雅黑" panose="020B0503020204020204" pitchFamily="34" charset="-122"/>
              </a:rPr>
              <a:t> 10</a:t>
            </a:r>
            <a:r>
              <a:rPr lang="en-US" altLang="zh-CN" sz="1600" b="1" i="0" baseline="30000" dirty="0" smtClean="0">
                <a:solidFill>
                  <a:srgbClr val="0000FF"/>
                </a:solidFill>
                <a:latin typeface="微软雅黑" panose="020B0503020204020204" pitchFamily="34" charset="-122"/>
                <a:ea typeface="微软雅黑" panose="020B0503020204020204" pitchFamily="34" charset="-122"/>
              </a:rPr>
              <a:t>308</a:t>
            </a:r>
            <a:endParaRPr lang="zh-CN" altLang="en-US" sz="1600" b="1" i="0" baseline="30000" dirty="0" smtClean="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185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判断表达式</a:t>
            </a:r>
            <a:endParaRPr lang="zh-CN" altLang="en-US" dirty="0">
              <a:solidFill>
                <a:srgbClr val="FF0000"/>
              </a:solidFill>
            </a:endParaRPr>
          </a:p>
        </p:txBody>
      </p:sp>
      <p:sp>
        <p:nvSpPr>
          <p:cNvPr id="3" name="内容占位符 2"/>
          <p:cNvSpPr>
            <a:spLocks noGrp="1"/>
          </p:cNvSpPr>
          <p:nvPr>
            <p:ph idx="1"/>
          </p:nvPr>
        </p:nvSpPr>
        <p:spPr/>
        <p:txBody>
          <a:bodyPr/>
          <a:lstStyle/>
          <a:p>
            <a:pPr>
              <a:spcAft>
                <a:spcPts val="0"/>
              </a:spcAft>
            </a:pPr>
            <a:r>
              <a:rPr lang="en-US" altLang="zh-CN" b="1" dirty="0" err="1">
                <a:solidFill>
                  <a:srgbClr val="0000A0"/>
                </a:solidFill>
                <a:latin typeface="Courier New"/>
                <a:ea typeface="宋体"/>
                <a:cs typeface="Times New Roman"/>
              </a:rPr>
              <a:t>int</a:t>
            </a:r>
            <a:r>
              <a:rPr lang="en-US" altLang="zh-CN" b="1" dirty="0">
                <a:solidFill>
                  <a:srgbClr val="0000A0"/>
                </a:solidFill>
                <a:latin typeface="Courier New"/>
                <a:ea typeface="宋体"/>
                <a:cs typeface="Times New Roman"/>
              </a:rPr>
              <a:t> </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float </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 </a:t>
            </a:r>
            <a:r>
              <a:rPr lang="en-US" altLang="zh-CN" b="1" dirty="0">
                <a:solidFill>
                  <a:srgbClr val="0000A0"/>
                </a:solidFill>
                <a:latin typeface="Courier New"/>
                <a:ea typeface="宋体"/>
                <a:cs typeface="Times New Roman"/>
              </a:rPr>
              <a:t>double </a:t>
            </a:r>
            <a:r>
              <a:rPr lang="en-US" altLang="zh-CN" b="1" dirty="0">
                <a:solidFill>
                  <a:srgbClr val="000000"/>
                </a:solidFill>
                <a:latin typeface="Courier New"/>
                <a:ea typeface="宋体"/>
                <a:cs typeface="Times New Roman"/>
              </a:rPr>
              <a:t>d</a:t>
            </a:r>
            <a:r>
              <a:rPr lang="en-US" altLang="zh-CN" b="1" dirty="0" smtClean="0">
                <a:solidFill>
                  <a:srgbClr val="FF0000"/>
                </a:solidFill>
                <a:latin typeface="Courier New"/>
                <a:ea typeface="宋体"/>
                <a:cs typeface="Times New Roman"/>
              </a:rPr>
              <a:t>;</a:t>
            </a:r>
          </a:p>
          <a:p>
            <a:pPr marL="457200" indent="-457200">
              <a:spcAft>
                <a:spcPts val="0"/>
              </a:spcAft>
              <a:buFont typeface="+mj-lt"/>
              <a:buAutoNum type="arabicPeriod"/>
            </a:pPr>
            <a:endParaRPr lang="en-US" altLang="zh-CN" sz="1800" b="1" dirty="0" smtClean="0">
              <a:solidFill>
                <a:srgbClr val="000000"/>
              </a:solidFill>
              <a:latin typeface="Courier New"/>
              <a:ea typeface="宋体"/>
              <a:cs typeface="Times New Roman"/>
            </a:endParaRPr>
          </a:p>
          <a:p>
            <a:pPr marL="457200" indent="-279400">
              <a:spcAft>
                <a:spcPts val="0"/>
              </a:spcAft>
              <a:buFont typeface="+mj-lt"/>
              <a:buAutoNum type="arabicPeriod"/>
            </a:pPr>
            <a:r>
              <a:rPr lang="en-US" altLang="zh-CN" b="1" dirty="0" err="1" smtClean="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r>
              <a:rPr lang="en-US" altLang="zh-CN" b="1" dirty="0" err="1">
                <a:solidFill>
                  <a:srgbClr val="0000A0"/>
                </a:solidFill>
                <a:latin typeface="Courier New"/>
                <a:ea typeface="宋体"/>
                <a:cs typeface="Times New Roman"/>
              </a:rPr>
              <a:t>int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i</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double</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A0"/>
                </a:solidFill>
                <a:latin typeface="Courier New"/>
                <a:ea typeface="宋体"/>
                <a:cs typeface="Times New Roman"/>
              </a:rPr>
              <a:t>float</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endParaRPr lang="zh-CN" altLang="zh-CN" sz="3600" b="1" kern="100" dirty="0">
              <a:latin typeface="Calibri"/>
              <a:ea typeface="宋体"/>
              <a:cs typeface="Times New Roman"/>
            </a:endParaRPr>
          </a:p>
          <a:p>
            <a:pPr marL="457200" indent="-279400">
              <a:spcAft>
                <a:spcPts val="0"/>
              </a:spcAft>
              <a:buFont typeface="+mj-lt"/>
              <a:buAutoNum type="arabicPeriod"/>
            </a:pPr>
            <a:r>
              <a:rPr lang="en-US" altLang="zh-CN" b="1" dirty="0">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d</a:t>
            </a:r>
            <a:r>
              <a:rPr lang="en-US" altLang="zh-CN" b="1" dirty="0" err="1">
                <a:solidFill>
                  <a:srgbClr val="FF0000"/>
                </a:solidFill>
                <a:latin typeface="Courier New"/>
                <a:ea typeface="宋体"/>
                <a:cs typeface="Times New Roman"/>
              </a:rPr>
              <a:t>+</a:t>
            </a:r>
            <a:r>
              <a:rPr lang="en-US" altLang="zh-CN" b="1" dirty="0" err="1">
                <a:solidFill>
                  <a:srgbClr val="000000"/>
                </a:solidFill>
                <a:latin typeface="Courier New"/>
                <a:ea typeface="宋体"/>
                <a:cs typeface="Times New Roman"/>
              </a:rPr>
              <a:t>f</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d</a:t>
            </a:r>
            <a:r>
              <a:rPr lang="en-US" altLang="zh-CN" b="1" dirty="0">
                <a:solidFill>
                  <a:srgbClr val="FF0000"/>
                </a:solidFill>
                <a:latin typeface="Courier New"/>
                <a:ea typeface="宋体"/>
                <a:cs typeface="Times New Roman"/>
              </a:rPr>
              <a:t>==</a:t>
            </a:r>
            <a:r>
              <a:rPr lang="en-US" altLang="zh-CN" b="1" dirty="0">
                <a:solidFill>
                  <a:srgbClr val="000000"/>
                </a:solidFill>
                <a:latin typeface="Courier New"/>
                <a:ea typeface="宋体"/>
                <a:cs typeface="Times New Roman"/>
              </a:rPr>
              <a:t>f</a:t>
            </a:r>
            <a:endParaRPr lang="zh-CN" altLang="zh-CN" sz="3600" b="1" kern="100" dirty="0">
              <a:latin typeface="Calibri"/>
              <a:ea typeface="宋体"/>
              <a:cs typeface="Times New Roman"/>
            </a:endParaRPr>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6787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a:t>
            </a:r>
            <a:r>
              <a:rPr lang="zh-CN" altLang="en-US" dirty="0" smtClean="0">
                <a:solidFill>
                  <a:srgbClr val="FF0000"/>
                </a:solidFill>
              </a:rPr>
              <a:t>语言浮点数总结</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float</a:t>
            </a:r>
            <a:r>
              <a:rPr lang="zh-CN" altLang="en-US" dirty="0" smtClean="0"/>
              <a:t>，</a:t>
            </a:r>
            <a:r>
              <a:rPr lang="en-US" altLang="zh-CN" dirty="0" smtClean="0"/>
              <a:t>double</a:t>
            </a:r>
            <a:r>
              <a:rPr lang="zh-CN" altLang="en-US" dirty="0" smtClean="0"/>
              <a:t>型对应</a:t>
            </a:r>
            <a:r>
              <a:rPr lang="en-US" altLang="zh-CN" dirty="0" smtClean="0"/>
              <a:t>IEEE754 </a:t>
            </a:r>
            <a:r>
              <a:rPr lang="zh-CN" altLang="en-US" dirty="0" smtClean="0"/>
              <a:t>单精度和双精度</a:t>
            </a:r>
            <a:endParaRPr lang="en-US" altLang="zh-CN" dirty="0" smtClean="0"/>
          </a:p>
          <a:p>
            <a:r>
              <a:rPr lang="zh-CN" altLang="en-US" dirty="0" smtClean="0"/>
              <a:t>浮点数在数轴上分布不均匀，数轴右侧分布更稀疏</a:t>
            </a:r>
            <a:endParaRPr lang="en-US" altLang="zh-CN" dirty="0" smtClean="0"/>
          </a:p>
          <a:p>
            <a:pPr lvl="1"/>
            <a:r>
              <a:rPr lang="zh-CN" altLang="en-US" dirty="0" smtClean="0"/>
              <a:t>浮点数运算不满足结合律</a:t>
            </a:r>
            <a:endParaRPr lang="en-US" altLang="zh-CN" dirty="0" smtClean="0"/>
          </a:p>
          <a:p>
            <a:pPr lvl="1"/>
            <a:r>
              <a:rPr lang="en-US" altLang="zh-CN" dirty="0"/>
              <a:t>(</a:t>
            </a:r>
            <a:r>
              <a:rPr lang="en-US" altLang="zh-CN" dirty="0" err="1"/>
              <a:t>d+f</a:t>
            </a:r>
            <a:r>
              <a:rPr lang="en-US" altLang="zh-CN" dirty="0"/>
              <a:t>)-</a:t>
            </a:r>
            <a:r>
              <a:rPr lang="en-US" altLang="zh-CN" dirty="0" smtClean="0"/>
              <a:t>d == f  </a:t>
            </a:r>
            <a:r>
              <a:rPr lang="zh-CN" altLang="en-US" dirty="0" smtClean="0"/>
              <a:t>不恒成立</a:t>
            </a:r>
            <a:endParaRPr lang="en-US" altLang="zh-CN" dirty="0"/>
          </a:p>
          <a:p>
            <a:r>
              <a:rPr lang="en-US" altLang="zh-CN" dirty="0" err="1" smtClean="0"/>
              <a:t>Int</a:t>
            </a:r>
            <a:r>
              <a:rPr lang="en-US" altLang="zh-CN" dirty="0" smtClean="0"/>
              <a:t>  32</a:t>
            </a:r>
            <a:r>
              <a:rPr lang="zh-CN" altLang="en-US" dirty="0" smtClean="0"/>
              <a:t>位  </a:t>
            </a:r>
            <a:r>
              <a:rPr lang="en-US" altLang="zh-CN" dirty="0" smtClean="0"/>
              <a:t>float 32</a:t>
            </a:r>
            <a:r>
              <a:rPr lang="zh-CN" altLang="en-US" dirty="0" smtClean="0"/>
              <a:t>位在整数区域仅部分重叠</a:t>
            </a:r>
            <a:endParaRPr lang="en-US" altLang="zh-CN" dirty="0" smtClean="0"/>
          </a:p>
          <a:p>
            <a:pPr lvl="1"/>
            <a:r>
              <a:rPr lang="en-US" altLang="zh-CN" dirty="0"/>
              <a:t>i</a:t>
            </a:r>
            <a:r>
              <a:rPr lang="en-US" altLang="zh-CN" dirty="0" smtClean="0"/>
              <a:t>==(</a:t>
            </a:r>
            <a:r>
              <a:rPr lang="en-US" altLang="zh-CN" dirty="0" err="1"/>
              <a:t>int</a:t>
            </a:r>
            <a:r>
              <a:rPr lang="en-US" altLang="zh-CN" dirty="0"/>
              <a:t>)(</a:t>
            </a:r>
            <a:r>
              <a:rPr lang="en-US" altLang="zh-CN" dirty="0" smtClean="0"/>
              <a:t>float)i  </a:t>
            </a:r>
            <a:r>
              <a:rPr lang="zh-CN" altLang="en-US" dirty="0" smtClean="0"/>
              <a:t>不恒成立</a:t>
            </a:r>
            <a:r>
              <a:rPr lang="en-US" altLang="zh-CN" dirty="0" smtClean="0"/>
              <a:t>       </a:t>
            </a:r>
            <a:r>
              <a:rPr lang="zh-CN" altLang="en-US" dirty="0" smtClean="0"/>
              <a:t>会产生舍入</a:t>
            </a:r>
            <a:endParaRPr lang="en-US" altLang="zh-CN" dirty="0" smtClean="0"/>
          </a:p>
          <a:p>
            <a:r>
              <a:rPr lang="en-US" altLang="zh-CN" dirty="0" err="1" smtClean="0"/>
              <a:t>Int</a:t>
            </a:r>
            <a:r>
              <a:rPr lang="en-US" altLang="zh-CN" dirty="0" smtClean="0"/>
              <a:t>  32</a:t>
            </a:r>
            <a:r>
              <a:rPr lang="zh-CN" altLang="en-US" dirty="0" smtClean="0"/>
              <a:t>位  </a:t>
            </a:r>
            <a:r>
              <a:rPr lang="en-US" altLang="zh-CN" dirty="0" smtClean="0"/>
              <a:t>double 64</a:t>
            </a:r>
            <a:r>
              <a:rPr lang="zh-CN" altLang="en-US" dirty="0" smtClean="0"/>
              <a:t>位</a:t>
            </a:r>
            <a:r>
              <a:rPr lang="zh-CN" altLang="en-US" dirty="0"/>
              <a:t>在整数</a:t>
            </a:r>
            <a:r>
              <a:rPr lang="zh-CN" altLang="en-US" dirty="0" smtClean="0"/>
              <a:t>区域完全重叠</a:t>
            </a:r>
            <a:endParaRPr lang="en-US" altLang="zh-CN" dirty="0"/>
          </a:p>
          <a:p>
            <a:pPr lvl="1"/>
            <a:r>
              <a:rPr lang="en-US" altLang="zh-CN" dirty="0"/>
              <a:t>i==(</a:t>
            </a:r>
            <a:r>
              <a:rPr lang="en-US" altLang="zh-CN" dirty="0" err="1"/>
              <a:t>int</a:t>
            </a:r>
            <a:r>
              <a:rPr lang="en-US" altLang="zh-CN" dirty="0" smtClean="0"/>
              <a:t>)(double)i    </a:t>
            </a:r>
            <a:r>
              <a:rPr lang="zh-CN" altLang="en-US" dirty="0" smtClean="0"/>
              <a:t>恒</a:t>
            </a:r>
            <a:r>
              <a:rPr lang="zh-CN" altLang="en-US" dirty="0"/>
              <a:t>成立</a:t>
            </a:r>
            <a:endParaRPr lang="en-US" altLang="zh-CN" dirty="0"/>
          </a:p>
          <a:p>
            <a:pPr lvl="1"/>
            <a:endParaRPr lang="en-US" altLang="zh-CN" dirty="0" smtClean="0"/>
          </a:p>
          <a:p>
            <a:pPr lvl="1"/>
            <a:endParaRPr lang="en-US" altLang="zh-CN" dirty="0" smtClean="0"/>
          </a:p>
          <a:p>
            <a:pPr lvl="1"/>
            <a:endParaRPr lang="en-US" altLang="zh-CN" dirty="0"/>
          </a:p>
          <a:p>
            <a:endParaRPr lang="en-US" altLang="zh-CN" dirty="0" smtClean="0"/>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118</a:t>
            </a:fld>
            <a:r>
              <a:rPr lang="en-US" altLang="zh-CN" sz="1400" smtClean="0">
                <a:solidFill>
                  <a:srgbClr val="0D7157"/>
                </a:solidFill>
              </a:rPr>
              <a:t>- </a:t>
            </a:r>
            <a:endParaRPr lang="en-US" altLang="zh-CN" sz="1400" dirty="0">
              <a:solidFill>
                <a:srgbClr val="0D7157"/>
              </a:solidFill>
            </a:endParaRPr>
          </a:p>
        </p:txBody>
      </p:sp>
      <p:grpSp>
        <p:nvGrpSpPr>
          <p:cNvPr id="5" name="Group 66"/>
          <p:cNvGrpSpPr>
            <a:grpSpLocks/>
          </p:cNvGrpSpPr>
          <p:nvPr/>
        </p:nvGrpSpPr>
        <p:grpSpPr bwMode="auto">
          <a:xfrm>
            <a:off x="1043608" y="5085184"/>
            <a:ext cx="6748463" cy="1263650"/>
            <a:chOff x="0" y="0"/>
            <a:chExt cx="4251" cy="796"/>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headE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ea typeface="微软雅黑" panose="020B0503020204020204" pitchFamily="34" charset="-122"/>
                </a:rPr>
                <a:t>0</a:t>
              </a:r>
              <a:endParaRPr lang="zh-CN" altLang="en-US" dirty="0">
                <a:solidFill>
                  <a:srgbClr val="FF0000"/>
                </a:solidFill>
                <a:ea typeface="微软雅黑" panose="020B0503020204020204" pitchFamily="34" charset="-122"/>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-126</a:t>
              </a:r>
              <a:endParaRPr lang="zh-CN" altLang="en-US" baseline="30000" dirty="0">
                <a:ea typeface="微软雅黑" panose="020B0503020204020204" pitchFamily="34" charset="-122"/>
              </a:endParaRPr>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-125</a:t>
              </a:r>
              <a:endParaRPr lang="zh-CN" altLang="en-US" baseline="30000" dirty="0">
                <a:ea typeface="微软雅黑" panose="020B0503020204020204" pitchFamily="34" charset="-122"/>
              </a:endParaRPr>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-124</a:t>
              </a:r>
              <a:endParaRPr lang="zh-CN" altLang="en-US" baseline="30000" dirty="0">
                <a:ea typeface="微软雅黑" panose="020B0503020204020204" pitchFamily="34" charset="-122"/>
              </a:endParaRPr>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a:t>
              </a:r>
              <a:r>
                <a:rPr lang="en-US" altLang="zh-CN" baseline="30000" dirty="0">
                  <a:ea typeface="微软雅黑" panose="020B0503020204020204" pitchFamily="34" charset="-122"/>
                </a:rPr>
                <a:t>-123</a:t>
              </a:r>
              <a:endParaRPr lang="zh-CN" altLang="en-US" baseline="30000" dirty="0">
                <a:ea typeface="微软雅黑" panose="020B0503020204020204" pitchFamily="34" charset="-122"/>
              </a:endParaRPr>
            </a:p>
          </p:txBody>
        </p:sp>
        <p:sp>
          <p:nvSpPr>
            <p:cNvPr id="17" name="矩形 1"/>
            <p:cNvSpPr>
              <a:spLocks noChangeArrowheads="1"/>
            </p:cNvSpPr>
            <p:nvPr/>
          </p:nvSpPr>
          <p:spPr bwMode="auto">
            <a:xfrm>
              <a:off x="219" y="117"/>
              <a:ext cx="227" cy="396"/>
            </a:xfrm>
            <a:prstGeom prst="rect">
              <a:avLst/>
            </a:prstGeom>
            <a:solidFill>
              <a:srgbClr val="00FF00">
                <a:alpha val="50195"/>
              </a:srgbClr>
            </a:solidFill>
            <a:ln w="12700" cap="sq">
              <a:solidFill>
                <a:schemeClr val="tx1"/>
              </a:solidFill>
              <a:miter lim="800000"/>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125387498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Ariana</a:t>
            </a:r>
            <a:r>
              <a:rPr lang="zh-CN" altLang="en-US" dirty="0">
                <a:solidFill>
                  <a:srgbClr val="FF0000"/>
                </a:solidFill>
              </a:rPr>
              <a:t>火箭爆炸</a:t>
            </a:r>
          </a:p>
        </p:txBody>
      </p:sp>
      <p:sp>
        <p:nvSpPr>
          <p:cNvPr id="3" name="内容占位符 2"/>
          <p:cNvSpPr>
            <a:spLocks noGrp="1"/>
          </p:cNvSpPr>
          <p:nvPr>
            <p:ph idx="1"/>
          </p:nvPr>
        </p:nvSpPr>
        <p:spPr/>
        <p:txBody>
          <a:bodyPr/>
          <a:lstStyle/>
          <a:p>
            <a:pPr>
              <a:spcBef>
                <a:spcPct val="45000"/>
              </a:spcBef>
            </a:pPr>
            <a:r>
              <a:rPr lang="en-US" altLang="zh-CN" dirty="0" smtClean="0">
                <a:latin typeface="微软雅黑" panose="020B0503020204020204" pitchFamily="34" charset="-122"/>
                <a:ea typeface="微软雅黑" panose="020B0503020204020204" pitchFamily="34" charset="-122"/>
              </a:rPr>
              <a:t>1996-6-4</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Ariana 5</a:t>
            </a:r>
            <a:r>
              <a:rPr lang="zh-CN" altLang="en-US" dirty="0" smtClean="0">
                <a:latin typeface="微软雅黑" panose="020B0503020204020204" pitchFamily="34" charset="-122"/>
                <a:ea typeface="微软雅黑" panose="020B0503020204020204" pitchFamily="34" charset="-122"/>
              </a:rPr>
              <a:t>火箭发射</a:t>
            </a:r>
            <a:r>
              <a:rPr lang="zh-CN" altLang="en-US" dirty="0">
                <a:latin typeface="微软雅黑" panose="020B0503020204020204" pitchFamily="34" charset="-122"/>
                <a:ea typeface="微软雅黑" panose="020B0503020204020204" pitchFamily="34" charset="-122"/>
              </a:rPr>
              <a:t>仅仅</a:t>
            </a:r>
            <a:r>
              <a:rPr lang="en-US" altLang="zh-CN" dirty="0">
                <a:latin typeface="微软雅黑" panose="020B0503020204020204" pitchFamily="34" charset="-122"/>
                <a:ea typeface="微软雅黑" panose="020B0503020204020204" pitchFamily="34" charset="-122"/>
              </a:rPr>
              <a:t>37</a:t>
            </a:r>
            <a:r>
              <a:rPr lang="zh-CN" altLang="en-US" dirty="0">
                <a:latin typeface="微软雅黑" panose="020B0503020204020204" pitchFamily="34" charset="-122"/>
                <a:ea typeface="微软雅黑" panose="020B0503020204020204" pitchFamily="34" charset="-122"/>
              </a:rPr>
              <a:t>秒钟后，</a:t>
            </a:r>
            <a:r>
              <a:rPr lang="zh-CN" altLang="en-US" dirty="0" smtClean="0">
                <a:latin typeface="微软雅黑" panose="020B0503020204020204" pitchFamily="34" charset="-122"/>
                <a:ea typeface="微软雅黑" panose="020B0503020204020204" pitchFamily="34" charset="-122"/>
              </a:rPr>
              <a:t>偏离飞行路线后</a:t>
            </a:r>
            <a:r>
              <a:rPr lang="zh-CN" altLang="en-US" dirty="0">
                <a:latin typeface="微软雅黑" panose="020B0503020204020204" pitchFamily="34" charset="-122"/>
                <a:ea typeface="微软雅黑" panose="020B0503020204020204" pitchFamily="34" charset="-122"/>
              </a:rPr>
              <a:t>解体爆炸</a:t>
            </a:r>
            <a:r>
              <a:rPr lang="zh-CN" altLang="en-US" dirty="0" smtClean="0">
                <a:latin typeface="微软雅黑" panose="020B0503020204020204" pitchFamily="34" charset="-122"/>
                <a:ea typeface="微软雅黑" panose="020B0503020204020204" pitchFamily="34" charset="-122"/>
              </a:rPr>
              <a:t>，价值</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亿美元的</a:t>
            </a:r>
            <a:r>
              <a:rPr lang="zh-CN" altLang="en-US" dirty="0" smtClean="0">
                <a:latin typeface="微软雅黑" panose="020B0503020204020204" pitchFamily="34" charset="-122"/>
                <a:ea typeface="微软雅黑" panose="020B0503020204020204" pitchFamily="34" charset="-122"/>
              </a:rPr>
              <a:t>通信卫星化为灰烬</a:t>
            </a:r>
            <a:r>
              <a:rPr lang="zh-CN" altLang="en-US" dirty="0">
                <a:latin typeface="微软雅黑" panose="020B0503020204020204" pitchFamily="34" charset="-122"/>
                <a:ea typeface="微软雅黑" panose="020B0503020204020204" pitchFamily="34" charset="-122"/>
              </a:rPr>
              <a:t>。</a:t>
            </a:r>
          </a:p>
          <a:p>
            <a:pPr>
              <a:spcBef>
                <a:spcPct val="45000"/>
              </a:spcBef>
            </a:pPr>
            <a:r>
              <a:rPr lang="zh-CN" altLang="en-US" dirty="0" smtClean="0">
                <a:solidFill>
                  <a:srgbClr val="FF0000"/>
                </a:solidFill>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将一个</a:t>
            </a:r>
            <a:r>
              <a:rPr lang="en-US" altLang="zh-CN" dirty="0">
                <a:solidFill>
                  <a:srgbClr val="FF0000"/>
                </a:solidFill>
                <a:latin typeface="微软雅黑" panose="020B0503020204020204" pitchFamily="34" charset="-122"/>
                <a:ea typeface="微软雅黑" panose="020B0503020204020204" pitchFamily="34" charset="-122"/>
              </a:rPr>
              <a:t>64</a:t>
            </a:r>
            <a:r>
              <a:rPr lang="zh-CN" altLang="en-US" dirty="0">
                <a:solidFill>
                  <a:srgbClr val="FF0000"/>
                </a:solidFill>
                <a:latin typeface="微软雅黑" panose="020B0503020204020204" pitchFamily="34" charset="-122"/>
                <a:ea typeface="微软雅黑" panose="020B0503020204020204" pitchFamily="34" charset="-122"/>
              </a:rPr>
              <a:t>位浮点数转换为</a:t>
            </a:r>
            <a:r>
              <a:rPr lang="en-US" altLang="zh-CN" dirty="0">
                <a:solidFill>
                  <a:srgbClr val="FF0000"/>
                </a:solidFill>
                <a:latin typeface="微软雅黑" panose="020B0503020204020204" pitchFamily="34" charset="-122"/>
                <a:ea typeface="微软雅黑" panose="020B0503020204020204" pitchFamily="34" charset="-122"/>
              </a:rPr>
              <a:t>16</a:t>
            </a:r>
            <a:r>
              <a:rPr lang="zh-CN" altLang="en-US" dirty="0">
                <a:solidFill>
                  <a:srgbClr val="FF0000"/>
                </a:solidFill>
                <a:latin typeface="微软雅黑" panose="020B0503020204020204" pitchFamily="34" charset="-122"/>
                <a:ea typeface="微软雅黑" panose="020B0503020204020204" pitchFamily="34" charset="-122"/>
              </a:rPr>
              <a:t>位带符号整数时，产生了溢出异常。</a:t>
            </a:r>
            <a:r>
              <a:rPr lang="zh-CN" altLang="en-US" dirty="0">
                <a:latin typeface="微软雅黑" panose="020B0503020204020204" pitchFamily="34" charset="-122"/>
                <a:ea typeface="微软雅黑" panose="020B0503020204020204" pitchFamily="34" charset="-122"/>
              </a:rPr>
              <a:t>溢出的值是火箭的水平速率</a:t>
            </a:r>
            <a:r>
              <a:rPr lang="zh-CN" altLang="en-US" dirty="0" smtClean="0">
                <a:latin typeface="微软雅黑" panose="020B0503020204020204" pitchFamily="34" charset="-122"/>
                <a:ea typeface="微软雅黑" panose="020B0503020204020204" pitchFamily="34" charset="-122"/>
              </a:rPr>
              <a:t>，比</a:t>
            </a:r>
            <a:r>
              <a:rPr lang="en-US" altLang="zh-CN" dirty="0" err="1" smtClean="0">
                <a:latin typeface="微软雅黑" panose="020B0503020204020204" pitchFamily="34" charset="-122"/>
                <a:ea typeface="微软雅黑" panose="020B0503020204020204" pitchFamily="34" charset="-122"/>
              </a:rPr>
              <a:t>Ariana</a:t>
            </a:r>
            <a:r>
              <a:rPr lang="en-US" altLang="zh-CN" dirty="0" smtClean="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火箭能</a:t>
            </a:r>
            <a:r>
              <a:rPr lang="zh-CN" altLang="en-US" dirty="0">
                <a:latin typeface="微软雅黑" panose="020B0503020204020204" pitchFamily="34" charset="-122"/>
                <a:ea typeface="微软雅黑" panose="020B0503020204020204" pitchFamily="34" charset="-122"/>
              </a:rPr>
              <a:t>达到的速率高出了</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倍。在设计</a:t>
            </a:r>
            <a:r>
              <a:rPr lang="en-US" altLang="zh-CN" dirty="0">
                <a:latin typeface="微软雅黑" panose="020B0503020204020204" pitchFamily="34" charset="-122"/>
                <a:ea typeface="微软雅黑" panose="020B0503020204020204" pitchFamily="34" charset="-122"/>
              </a:rPr>
              <a:t>Ariana 4</a:t>
            </a:r>
            <a:r>
              <a:rPr lang="zh-CN" altLang="en-US" dirty="0">
                <a:latin typeface="微软雅黑" panose="020B0503020204020204" pitchFamily="34" charset="-122"/>
                <a:ea typeface="微软雅黑" panose="020B0503020204020204" pitchFamily="34" charset="-122"/>
              </a:rPr>
              <a:t>火箭软件时，设计者确认水平速率决不会超出一个</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位的整数，但在设计</a:t>
            </a:r>
            <a:r>
              <a:rPr lang="en-US" altLang="zh-CN" dirty="0">
                <a:latin typeface="微软雅黑" panose="020B0503020204020204" pitchFamily="34" charset="-122"/>
                <a:ea typeface="微软雅黑" panose="020B0503020204020204" pitchFamily="34" charset="-122"/>
              </a:rPr>
              <a:t>Ariana 5</a:t>
            </a:r>
            <a:r>
              <a:rPr lang="zh-CN" altLang="en-US" dirty="0">
                <a:latin typeface="微软雅黑" panose="020B0503020204020204" pitchFamily="34" charset="-122"/>
                <a:ea typeface="微软雅黑" panose="020B0503020204020204" pitchFamily="34" charset="-122"/>
              </a:rPr>
              <a:t>时</a:t>
            </a:r>
            <a:r>
              <a:rPr lang="zh-CN" altLang="en-US" dirty="0" smtClean="0">
                <a:latin typeface="微软雅黑" panose="020B0503020204020204" pitchFamily="34" charset="-122"/>
                <a:ea typeface="微软雅黑" panose="020B0503020204020204" pitchFamily="34" charset="-122"/>
              </a:rPr>
              <a:t>，没有</a:t>
            </a:r>
            <a:r>
              <a:rPr lang="zh-CN" altLang="en-US" dirty="0">
                <a:latin typeface="微软雅黑" panose="020B0503020204020204" pitchFamily="34" charset="-122"/>
                <a:ea typeface="微软雅黑" panose="020B0503020204020204" pitchFamily="34" charset="-122"/>
              </a:rPr>
              <a:t>重新检查这</a:t>
            </a:r>
            <a:r>
              <a:rPr lang="zh-CN" altLang="en-US" dirty="0" smtClean="0">
                <a:latin typeface="微软雅黑" panose="020B0503020204020204" pitchFamily="34" charset="-122"/>
                <a:ea typeface="微软雅黑" panose="020B0503020204020204" pitchFamily="34" charset="-122"/>
              </a:rPr>
              <a:t>部分，导致悲剧发生。</a:t>
            </a:r>
            <a:endParaRPr lang="zh-CN" altLang="en-US" dirty="0">
              <a:latin typeface="微软雅黑" panose="020B0503020204020204" pitchFamily="34" charset="-122"/>
              <a:ea typeface="微软雅黑" panose="020B0503020204020204" pitchFamily="34" charset="-122"/>
            </a:endParaRPr>
          </a:p>
          <a:p>
            <a:pPr>
              <a:spcBef>
                <a:spcPct val="45000"/>
              </a:spcBef>
            </a:pPr>
            <a:r>
              <a:rPr lang="zh-CN" altLang="en-US" dirty="0" smtClean="0">
                <a:solidFill>
                  <a:srgbClr val="FF0000"/>
                </a:solidFill>
                <a:latin typeface="微软雅黑" panose="020B0503020204020204" pitchFamily="34" charset="-122"/>
                <a:ea typeface="微软雅黑" panose="020B0503020204020204" pitchFamily="34" charset="-122"/>
              </a:rPr>
              <a:t>不同</a:t>
            </a:r>
            <a:r>
              <a:rPr lang="zh-CN" altLang="en-US" dirty="0">
                <a:solidFill>
                  <a:srgbClr val="FF0000"/>
                </a:solidFill>
                <a:latin typeface="微软雅黑" panose="020B0503020204020204" pitchFamily="34" charset="-122"/>
                <a:ea typeface="微软雅黑" panose="020B0503020204020204" pitchFamily="34" charset="-122"/>
              </a:rPr>
              <a:t>数据类型之间转换时，往往隐藏</a:t>
            </a:r>
            <a:r>
              <a:rPr lang="zh-CN" altLang="en-US" dirty="0" smtClean="0">
                <a:solidFill>
                  <a:srgbClr val="FF0000"/>
                </a:solidFill>
                <a:latin typeface="微软雅黑" panose="020B0503020204020204" pitchFamily="34" charset="-122"/>
                <a:ea typeface="微软雅黑" panose="020B0503020204020204" pitchFamily="34" charset="-122"/>
              </a:rPr>
              <a:t>着不易察觉</a:t>
            </a:r>
            <a:r>
              <a:rPr lang="zh-CN" altLang="en-US" dirty="0">
                <a:solidFill>
                  <a:srgbClr val="FF0000"/>
                </a:solidFill>
                <a:latin typeface="微软雅黑" panose="020B0503020204020204" pitchFamily="34" charset="-122"/>
                <a:ea typeface="微软雅黑" panose="020B0503020204020204" pitchFamily="34" charset="-122"/>
              </a:rPr>
              <a:t>的错误</a:t>
            </a:r>
            <a:r>
              <a:rPr lang="zh-CN" altLang="en-US" dirty="0">
                <a:latin typeface="微软雅黑" panose="020B0503020204020204" pitchFamily="34" charset="-122"/>
                <a:ea typeface="微软雅黑" panose="020B0503020204020204" pitchFamily="34" charset="-122"/>
              </a:rPr>
              <a:t>，这种错误有时会带来重大损失</a:t>
            </a:r>
            <a:r>
              <a:rPr lang="zh-CN" altLang="en-US" dirty="0" smtClean="0">
                <a:latin typeface="微软雅黑" panose="020B0503020204020204" pitchFamily="34" charset="-122"/>
                <a:ea typeface="微软雅黑" panose="020B0503020204020204" pitchFamily="34" charset="-122"/>
              </a:rPr>
              <a:t>，编程</a:t>
            </a:r>
            <a:r>
              <a:rPr lang="zh-CN" altLang="en-US" dirty="0">
                <a:latin typeface="微软雅黑" panose="020B0503020204020204" pitchFamily="34" charset="-122"/>
                <a:ea typeface="微软雅黑" panose="020B0503020204020204" pitchFamily="34" charset="-122"/>
              </a:rPr>
              <a:t>时要非常小心。</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119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81293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进制转换</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二进制数转八进制</a:t>
            </a:r>
          </a:p>
          <a:p>
            <a:pPr eaLnBrk="1" hangingPunct="1"/>
            <a:r>
              <a:rPr lang="zh-CN" altLang="en-US" dirty="0"/>
              <a:t>二进制数转十六进制</a:t>
            </a:r>
          </a:p>
          <a:p>
            <a:pPr eaLnBrk="1" hangingPunct="1"/>
            <a:r>
              <a:rPr lang="zh-CN" altLang="en-US" dirty="0"/>
              <a:t>二进制数转十进制</a:t>
            </a:r>
          </a:p>
          <a:p>
            <a:pPr eaLnBrk="1" hangingPunct="1"/>
            <a:r>
              <a:rPr lang="zh-CN" altLang="en-US" dirty="0"/>
              <a:t>十进制数转二进制</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0618179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a:xfrm>
            <a:off x="215900" y="139700"/>
            <a:ext cx="8229600" cy="544513"/>
          </a:xfrm>
        </p:spPr>
        <p:txBody>
          <a:bodyPr/>
          <a:lstStyle/>
          <a:p>
            <a:r>
              <a:rPr lang="zh-CN" altLang="en-US" sz="3200" smtClean="0"/>
              <a:t>第一讲小结</a:t>
            </a:r>
          </a:p>
        </p:txBody>
      </p:sp>
      <p:sp>
        <p:nvSpPr>
          <p:cNvPr id="517123" name="Rectangle 4"/>
          <p:cNvSpPr>
            <a:spLocks noGrp="1" noChangeArrowheads="1"/>
          </p:cNvSpPr>
          <p:nvPr>
            <p:ph type="body" idx="4294967295"/>
          </p:nvPr>
        </p:nvSpPr>
        <p:spPr>
          <a:xfrm>
            <a:off x="257175" y="735013"/>
            <a:ext cx="8383588" cy="6200775"/>
          </a:xfrm>
          <a:noFill/>
        </p:spPr>
        <p:txBody>
          <a:bodyPr lIns="63500" tIns="25400" rIns="63500" bIns="25400">
            <a:spAutoFit/>
          </a:bodyPr>
          <a:lstStyle/>
          <a:p>
            <a:pPr>
              <a:lnSpc>
                <a:spcPct val="100000"/>
              </a:lnSpc>
            </a:pPr>
            <a:r>
              <a:rPr lang="zh-CN" altLang="en-US" sz="1800" smtClean="0">
                <a:ea typeface="黑体" panose="02010609060101010101" pitchFamily="49" charset="-122"/>
              </a:rPr>
              <a:t>在机器内部编码后的数称为</a:t>
            </a:r>
            <a:r>
              <a:rPr lang="zh-CN" altLang="en-US" sz="1800" smtClean="0">
                <a:solidFill>
                  <a:srgbClr val="FF0000"/>
                </a:solidFill>
                <a:ea typeface="黑体" panose="02010609060101010101" pitchFamily="49" charset="-122"/>
              </a:rPr>
              <a:t>机器数</a:t>
            </a:r>
            <a:r>
              <a:rPr lang="zh-CN" altLang="en-US" sz="1800" smtClean="0">
                <a:ea typeface="黑体" panose="02010609060101010101" pitchFamily="49" charset="-122"/>
              </a:rPr>
              <a:t>，其实际的值称为</a:t>
            </a:r>
            <a:r>
              <a:rPr lang="zh-CN" altLang="en-US" sz="1800" smtClean="0">
                <a:solidFill>
                  <a:srgbClr val="FF0000"/>
                </a:solidFill>
                <a:ea typeface="黑体" panose="02010609060101010101" pitchFamily="49" charset="-122"/>
              </a:rPr>
              <a:t>真值</a:t>
            </a:r>
          </a:p>
          <a:p>
            <a:pPr>
              <a:lnSpc>
                <a:spcPct val="100000"/>
              </a:lnSpc>
            </a:pPr>
            <a:r>
              <a:rPr lang="zh-CN" altLang="en-US" sz="1800" smtClean="0">
                <a:ea typeface="黑体" panose="02010609060101010101" pitchFamily="49" charset="-122"/>
              </a:rPr>
              <a:t>定义数值数据有三个要素：进制、定点</a:t>
            </a:r>
            <a:r>
              <a:rPr lang="en-US" altLang="zh-CN" sz="1800" smtClean="0">
                <a:ea typeface="黑体" panose="02010609060101010101" pitchFamily="49" charset="-122"/>
              </a:rPr>
              <a:t>/</a:t>
            </a:r>
            <a:r>
              <a:rPr lang="zh-CN" altLang="en-US" sz="1800" smtClean="0">
                <a:ea typeface="黑体" panose="02010609060101010101" pitchFamily="49" charset="-122"/>
              </a:rPr>
              <a:t>浮点、编码方式</a:t>
            </a:r>
          </a:p>
          <a:p>
            <a:pPr>
              <a:lnSpc>
                <a:spcPct val="100000"/>
              </a:lnSpc>
            </a:pPr>
            <a:r>
              <a:rPr lang="zh-CN" altLang="en-US" sz="1800" smtClean="0">
                <a:ea typeface="黑体" panose="02010609060101010101" pitchFamily="49" charset="-122"/>
              </a:rPr>
              <a:t>整数的表示</a:t>
            </a:r>
          </a:p>
          <a:p>
            <a:pPr lvl="1">
              <a:lnSpc>
                <a:spcPct val="100000"/>
              </a:lnSpc>
            </a:pPr>
            <a:r>
              <a:rPr lang="zh-CN" altLang="en-US" sz="1800" smtClean="0">
                <a:ea typeface="黑体" panose="02010609060101010101" pitchFamily="49" charset="-122"/>
              </a:rPr>
              <a:t>无符号数：</a:t>
            </a:r>
            <a:r>
              <a:rPr lang="zh-CN" altLang="en-US" sz="1800" smtClean="0">
                <a:solidFill>
                  <a:srgbClr val="009242"/>
                </a:solidFill>
                <a:ea typeface="黑体" panose="02010609060101010101" pitchFamily="49" charset="-122"/>
              </a:rPr>
              <a:t>正整数，用来表示地址等</a:t>
            </a:r>
            <a:r>
              <a:rPr lang="zh-CN" altLang="en-US" sz="1800" smtClean="0">
                <a:ea typeface="黑体" panose="02010609060101010101" pitchFamily="49" charset="-122"/>
              </a:rPr>
              <a:t>；带符号整数：</a:t>
            </a:r>
            <a:r>
              <a:rPr lang="zh-CN" altLang="en-US" sz="1800" smtClean="0">
                <a:solidFill>
                  <a:srgbClr val="009242"/>
                </a:solidFill>
                <a:ea typeface="黑体" panose="02010609060101010101" pitchFamily="49" charset="-122"/>
              </a:rPr>
              <a:t>用补码表示</a:t>
            </a:r>
          </a:p>
          <a:p>
            <a:pPr lvl="1">
              <a:lnSpc>
                <a:spcPct val="100000"/>
              </a:lnSpc>
            </a:pPr>
            <a:r>
              <a:rPr lang="en-US" altLang="zh-CN" sz="1800" smtClean="0">
                <a:ea typeface="黑体" panose="02010609060101010101" pitchFamily="49" charset="-122"/>
              </a:rPr>
              <a:t>C</a:t>
            </a:r>
            <a:r>
              <a:rPr lang="zh-CN" altLang="en-US" sz="1800" smtClean="0">
                <a:ea typeface="黑体" panose="02010609060101010101" pitchFamily="49" charset="-122"/>
              </a:rPr>
              <a:t>语言中的整数：</a:t>
            </a:r>
            <a:r>
              <a:rPr lang="zh-CN" altLang="en-US" sz="1800" smtClean="0">
                <a:solidFill>
                  <a:srgbClr val="3333FF"/>
                </a:solidFill>
                <a:ea typeface="黑体" panose="02010609060101010101" pitchFamily="49" charset="-122"/>
              </a:rPr>
              <a:t>无符号数：</a:t>
            </a:r>
            <a:r>
              <a:rPr lang="en-US" altLang="zh-CN" sz="1800" smtClean="0">
                <a:solidFill>
                  <a:srgbClr val="009242"/>
                </a:solidFill>
                <a:ea typeface="黑体" panose="02010609060101010101" pitchFamily="49" charset="-122"/>
              </a:rPr>
              <a:t>unsigned int ( short / long)</a:t>
            </a:r>
            <a:r>
              <a:rPr lang="zh-CN" altLang="en-US" sz="1800" smtClean="0">
                <a:solidFill>
                  <a:srgbClr val="3333FF"/>
                </a:solidFill>
                <a:ea typeface="黑体" panose="02010609060101010101" pitchFamily="49" charset="-122"/>
              </a:rPr>
              <a:t>；带符号数： </a:t>
            </a:r>
            <a:r>
              <a:rPr lang="en-US" altLang="zh-CN" sz="1800" smtClean="0">
                <a:solidFill>
                  <a:srgbClr val="009242"/>
                </a:solidFill>
                <a:ea typeface="黑体" panose="02010609060101010101" pitchFamily="49" charset="-122"/>
              </a:rPr>
              <a:t>int ( short / long)</a:t>
            </a:r>
          </a:p>
          <a:p>
            <a:pPr lvl="2">
              <a:lnSpc>
                <a:spcPct val="100000"/>
              </a:lnSpc>
            </a:pPr>
            <a:r>
              <a:rPr lang="zh-CN" altLang="en-US" sz="1800" smtClean="0"/>
              <a:t>表达式中有符号数和无符号数共存时，以无符号运算</a:t>
            </a:r>
            <a:endParaRPr lang="en-US" altLang="zh-CN" sz="1800" smtClean="0"/>
          </a:p>
          <a:p>
            <a:pPr lvl="2">
              <a:lnSpc>
                <a:spcPct val="100000"/>
              </a:lnSpc>
            </a:pPr>
            <a:r>
              <a:rPr lang="zh-CN" altLang="en-US" sz="1800" smtClean="0"/>
              <a:t>编译器根据常量值的大小自动匹配数据类型（</a:t>
            </a:r>
            <a:r>
              <a:rPr lang="en-US" altLang="zh-CN" sz="1800" smtClean="0"/>
              <a:t>C90/99 </a:t>
            </a:r>
            <a:r>
              <a:rPr lang="zh-CN" altLang="en-US" sz="1800" smtClean="0"/>
              <a:t>有区别）</a:t>
            </a:r>
            <a:endParaRPr lang="en-US" altLang="zh-CN" sz="1800" smtClean="0">
              <a:solidFill>
                <a:srgbClr val="009242"/>
              </a:solidFill>
              <a:ea typeface="黑体" panose="02010609060101010101" pitchFamily="49" charset="-122"/>
            </a:endParaRPr>
          </a:p>
          <a:p>
            <a:pPr>
              <a:lnSpc>
                <a:spcPct val="100000"/>
              </a:lnSpc>
            </a:pPr>
            <a:r>
              <a:rPr lang="zh-CN" altLang="en-US" sz="1800" smtClean="0">
                <a:ea typeface="黑体" panose="02010609060101010101" pitchFamily="49" charset="-122"/>
              </a:rPr>
              <a:t>浮点数的表示</a:t>
            </a:r>
          </a:p>
          <a:p>
            <a:pPr lvl="1">
              <a:lnSpc>
                <a:spcPct val="100000"/>
              </a:lnSpc>
            </a:pPr>
            <a:r>
              <a:rPr lang="zh-CN" altLang="en-US" sz="1800" smtClean="0">
                <a:ea typeface="黑体" panose="02010609060101010101" pitchFamily="49" charset="-122"/>
              </a:rPr>
              <a:t>符号；尾数：定点小数；阶码（指数）：定点整数（基不用表示）</a:t>
            </a:r>
            <a:endParaRPr lang="en-US" altLang="zh-CN" sz="1800" smtClean="0">
              <a:ea typeface="黑体" panose="02010609060101010101" pitchFamily="49" charset="-122"/>
            </a:endParaRPr>
          </a:p>
          <a:p>
            <a:pPr lvl="1">
              <a:lnSpc>
                <a:spcPct val="100000"/>
              </a:lnSpc>
            </a:pPr>
            <a:r>
              <a:rPr lang="zh-CN" altLang="en-US" sz="1800" smtClean="0">
                <a:ea typeface="黑体" panose="02010609060101010101" pitchFamily="49" charset="-122"/>
              </a:rPr>
              <a:t>浮点数的范围 ：正上溢、正下溢、负上溢、负下溢；与阶码的位数和基的大小有关</a:t>
            </a:r>
          </a:p>
          <a:p>
            <a:pPr lvl="1">
              <a:lnSpc>
                <a:spcPct val="100000"/>
              </a:lnSpc>
            </a:pPr>
            <a:r>
              <a:rPr lang="zh-CN" altLang="en-US" sz="1800" smtClean="0">
                <a:ea typeface="黑体" panose="02010609060101010101" pitchFamily="49" charset="-122"/>
              </a:rPr>
              <a:t>浮点数的精度：</a:t>
            </a:r>
            <a:r>
              <a:rPr lang="zh-CN" altLang="en-US" sz="1800" smtClean="0">
                <a:solidFill>
                  <a:srgbClr val="3333FF"/>
                </a:solidFill>
                <a:ea typeface="黑体" panose="02010609060101010101" pitchFamily="49" charset="-122"/>
              </a:rPr>
              <a:t>与尾数的位数和是否规格化有关</a:t>
            </a:r>
          </a:p>
          <a:p>
            <a:pPr lvl="1">
              <a:lnSpc>
                <a:spcPct val="100000"/>
              </a:lnSpc>
            </a:pPr>
            <a:r>
              <a:rPr lang="en-US" altLang="zh-CN" sz="1800" smtClean="0">
                <a:ea typeface="黑体" panose="02010609060101010101" pitchFamily="49" charset="-122"/>
              </a:rPr>
              <a:t>IEEE 754</a:t>
            </a:r>
            <a:r>
              <a:rPr lang="zh-CN" altLang="en-US" sz="1800" smtClean="0">
                <a:ea typeface="黑体" panose="02010609060101010101" pitchFamily="49" charset="-122"/>
              </a:rPr>
              <a:t>标准：</a:t>
            </a:r>
            <a:r>
              <a:rPr lang="zh-CN" altLang="en-US" sz="1800" smtClean="0">
                <a:solidFill>
                  <a:srgbClr val="3333FF"/>
                </a:solidFill>
                <a:ea typeface="黑体" panose="02010609060101010101" pitchFamily="49" charset="-122"/>
              </a:rPr>
              <a:t>单精度</a:t>
            </a:r>
            <a:r>
              <a:rPr lang="en-US" altLang="zh-CN" sz="1800" smtClean="0">
                <a:solidFill>
                  <a:srgbClr val="3333FF"/>
                </a:solidFill>
                <a:ea typeface="黑体" panose="02010609060101010101" pitchFamily="49" charset="-122"/>
              </a:rPr>
              <a:t>SP</a:t>
            </a:r>
            <a:r>
              <a:rPr lang="zh-CN" altLang="en-US" sz="1800" smtClean="0">
                <a:solidFill>
                  <a:srgbClr val="3333FF"/>
                </a:solidFill>
                <a:ea typeface="黑体" panose="02010609060101010101" pitchFamily="49" charset="-122"/>
              </a:rPr>
              <a:t>（</a:t>
            </a:r>
            <a:r>
              <a:rPr lang="en-US" altLang="zh-CN" sz="1800" smtClean="0">
                <a:solidFill>
                  <a:srgbClr val="3333FF"/>
                </a:solidFill>
                <a:ea typeface="黑体" panose="02010609060101010101" pitchFamily="49" charset="-122"/>
              </a:rPr>
              <a:t>float</a:t>
            </a:r>
            <a:r>
              <a:rPr lang="zh-CN" altLang="en-US" sz="1800" smtClean="0">
                <a:solidFill>
                  <a:srgbClr val="3333FF"/>
                </a:solidFill>
                <a:ea typeface="黑体" panose="02010609060101010101" pitchFamily="49" charset="-122"/>
              </a:rPr>
              <a:t>）和双精度</a:t>
            </a:r>
            <a:r>
              <a:rPr lang="en-US" altLang="zh-CN" sz="1800" smtClean="0">
                <a:solidFill>
                  <a:srgbClr val="3333FF"/>
                </a:solidFill>
                <a:ea typeface="黑体" panose="02010609060101010101" pitchFamily="49" charset="-122"/>
              </a:rPr>
              <a:t>DP</a:t>
            </a:r>
            <a:r>
              <a:rPr lang="zh-CN" altLang="en-US" sz="1800" smtClean="0">
                <a:solidFill>
                  <a:srgbClr val="3333FF"/>
                </a:solidFill>
                <a:ea typeface="黑体" panose="02010609060101010101" pitchFamily="49" charset="-122"/>
              </a:rPr>
              <a:t>（</a:t>
            </a:r>
            <a:r>
              <a:rPr lang="en-US" altLang="zh-CN" sz="1800" smtClean="0">
                <a:solidFill>
                  <a:srgbClr val="3333FF"/>
                </a:solidFill>
                <a:ea typeface="黑体" panose="02010609060101010101" pitchFamily="49" charset="-122"/>
              </a:rPr>
              <a:t>double</a:t>
            </a:r>
            <a:r>
              <a:rPr lang="zh-CN" altLang="en-US" sz="1800" smtClean="0">
                <a:solidFill>
                  <a:srgbClr val="3333FF"/>
                </a:solidFill>
                <a:ea typeface="黑体" panose="02010609060101010101" pitchFamily="49" charset="-122"/>
              </a:rPr>
              <a:t>）</a:t>
            </a:r>
          </a:p>
          <a:p>
            <a:pPr lvl="2">
              <a:lnSpc>
                <a:spcPct val="100000"/>
              </a:lnSpc>
            </a:pPr>
            <a:r>
              <a:rPr lang="zh-CN" altLang="en-US" sz="1800" smtClean="0">
                <a:ea typeface="黑体" panose="02010609060101010101" pitchFamily="49" charset="-122"/>
              </a:rPr>
              <a:t>规格化数</a:t>
            </a:r>
            <a:r>
              <a:rPr lang="en-US" altLang="zh-CN" sz="1800" smtClean="0">
                <a:ea typeface="黑体" panose="02010609060101010101" pitchFamily="49" charset="-122"/>
              </a:rPr>
              <a:t>(SP)</a:t>
            </a:r>
            <a:r>
              <a:rPr lang="zh-CN" altLang="en-US" sz="1800" smtClean="0">
                <a:ea typeface="黑体" panose="02010609060101010101" pitchFamily="49" charset="-122"/>
              </a:rPr>
              <a:t>：阶码</a:t>
            </a:r>
            <a:r>
              <a:rPr lang="en-US" altLang="zh-CN" sz="1800" smtClean="0">
                <a:ea typeface="黑体" panose="02010609060101010101" pitchFamily="49" charset="-122"/>
              </a:rPr>
              <a:t>1</a:t>
            </a:r>
            <a:r>
              <a:rPr lang="en-US" altLang="zh-CN" sz="1800" smtClean="0">
                <a:ea typeface="黑体" panose="02010609060101010101" pitchFamily="49" charset="-122"/>
                <a:cs typeface="Arial" panose="020B0604020202020204" pitchFamily="34" charset="0"/>
              </a:rPr>
              <a:t>~254</a:t>
            </a:r>
            <a:r>
              <a:rPr lang="zh-CN" altLang="en-US" sz="1800" smtClean="0">
                <a:ea typeface="黑体" panose="02010609060101010101" pitchFamily="49" charset="-122"/>
                <a:cs typeface="Arial" panose="020B0604020202020204" pitchFamily="34" charset="0"/>
              </a:rPr>
              <a:t>，尾数最高位隐含为</a:t>
            </a:r>
            <a:r>
              <a:rPr lang="en-US" altLang="zh-CN" sz="1800" smtClean="0">
                <a:ea typeface="黑体" panose="02010609060101010101" pitchFamily="49" charset="-122"/>
                <a:cs typeface="Arial" panose="020B0604020202020204" pitchFamily="34" charset="0"/>
              </a:rPr>
              <a:t>1</a:t>
            </a:r>
          </a:p>
          <a:p>
            <a:pPr lvl="2">
              <a:lnSpc>
                <a:spcPct val="100000"/>
              </a:lnSpc>
            </a:pPr>
            <a:r>
              <a:rPr lang="en-US" altLang="zh-CN" sz="1800" smtClean="0">
                <a:ea typeface="黑体" panose="02010609060101010101" pitchFamily="49" charset="-122"/>
                <a:cs typeface="Arial" panose="020B0604020202020204" pitchFamily="34" charset="0"/>
              </a:rPr>
              <a:t>“</a:t>
            </a:r>
            <a:r>
              <a:rPr lang="zh-CN" altLang="en-US" sz="1800" smtClean="0">
                <a:ea typeface="黑体" panose="02010609060101010101" pitchFamily="49" charset="-122"/>
                <a:cs typeface="Arial" panose="020B0604020202020204" pitchFamily="34" charset="0"/>
              </a:rPr>
              <a:t>零” </a:t>
            </a:r>
            <a:r>
              <a:rPr lang="en-US" altLang="zh-CN" sz="1800" smtClean="0">
                <a:ea typeface="黑体" panose="02010609060101010101" pitchFamily="49" charset="-122"/>
                <a:cs typeface="Arial" panose="020B0604020202020204" pitchFamily="34" charset="0"/>
              </a:rPr>
              <a:t>(</a:t>
            </a:r>
            <a:r>
              <a:rPr lang="zh-CN" altLang="en-US" sz="1800" smtClean="0">
                <a:ea typeface="黑体" panose="02010609060101010101" pitchFamily="49" charset="-122"/>
                <a:cs typeface="Arial" panose="020B0604020202020204" pitchFamily="34" charset="0"/>
              </a:rPr>
              <a:t>阶为全</a:t>
            </a:r>
            <a:r>
              <a:rPr lang="en-US" altLang="zh-CN" sz="1800" smtClean="0">
                <a:ea typeface="黑体" panose="02010609060101010101" pitchFamily="49" charset="-122"/>
                <a:cs typeface="Arial" panose="020B0604020202020204" pitchFamily="34" charset="0"/>
              </a:rPr>
              <a:t>0</a:t>
            </a:r>
            <a:r>
              <a:rPr lang="zh-CN" altLang="en-US" sz="1800" smtClean="0">
                <a:ea typeface="黑体" panose="02010609060101010101" pitchFamily="49" charset="-122"/>
                <a:cs typeface="Arial" panose="020B0604020202020204" pitchFamily="34" charset="0"/>
              </a:rPr>
              <a:t>，尾为全</a:t>
            </a:r>
            <a:r>
              <a:rPr lang="en-US" altLang="zh-CN" sz="1800" smtClean="0">
                <a:ea typeface="黑体" panose="02010609060101010101" pitchFamily="49" charset="-122"/>
                <a:cs typeface="Arial" panose="020B0604020202020204" pitchFamily="34" charset="0"/>
              </a:rPr>
              <a:t>0)</a:t>
            </a:r>
          </a:p>
          <a:p>
            <a:pPr lvl="2">
              <a:lnSpc>
                <a:spcPct val="100000"/>
              </a:lnSpc>
            </a:pPr>
            <a:r>
              <a:rPr lang="zh-CN" altLang="zh-CN" sz="1800" smtClean="0">
                <a:ea typeface="黑体" panose="02010609060101010101" pitchFamily="49" charset="-122"/>
                <a:cs typeface="Arial" panose="020B0604020202020204" pitchFamily="34" charset="0"/>
              </a:rPr>
              <a:t>非规</a:t>
            </a:r>
            <a:r>
              <a:rPr lang="zh-CN" altLang="en-US" sz="1800" smtClean="0">
                <a:ea typeface="黑体" panose="02010609060101010101" pitchFamily="49" charset="-122"/>
                <a:cs typeface="Arial" panose="020B0604020202020204" pitchFamily="34" charset="0"/>
              </a:rPr>
              <a:t>格化</a:t>
            </a:r>
            <a:r>
              <a:rPr lang="zh-CN" altLang="zh-CN" sz="1800" smtClean="0">
                <a:ea typeface="黑体" panose="02010609060101010101" pitchFamily="49" charset="-122"/>
                <a:cs typeface="Arial" panose="020B0604020202020204" pitchFamily="34" charset="0"/>
              </a:rPr>
              <a:t>数</a:t>
            </a:r>
            <a:r>
              <a:rPr lang="zh-CN" altLang="en-US" sz="1800" smtClean="0">
                <a:ea typeface="黑体" panose="02010609060101010101" pitchFamily="49" charset="-122"/>
                <a:cs typeface="Arial" panose="020B0604020202020204" pitchFamily="34" charset="0"/>
              </a:rPr>
              <a:t> (阶为全</a:t>
            </a:r>
            <a:r>
              <a:rPr lang="en-US" altLang="zh-CN" sz="1800" smtClean="0">
                <a:ea typeface="黑体" panose="02010609060101010101" pitchFamily="49" charset="-122"/>
                <a:cs typeface="Arial" panose="020B0604020202020204" pitchFamily="34" charset="0"/>
              </a:rPr>
              <a:t>0</a:t>
            </a:r>
            <a:r>
              <a:rPr lang="zh-CN" altLang="en-US" sz="1800" smtClean="0">
                <a:ea typeface="黑体" panose="02010609060101010101" pitchFamily="49" charset="-122"/>
                <a:cs typeface="Arial" panose="020B0604020202020204" pitchFamily="34" charset="0"/>
              </a:rPr>
              <a:t>，尾为非</a:t>
            </a:r>
            <a:r>
              <a:rPr lang="en-US" altLang="zh-CN" sz="1800" smtClean="0">
                <a:ea typeface="黑体" panose="02010609060101010101" pitchFamily="49" charset="-122"/>
                <a:cs typeface="Arial" panose="020B0604020202020204" pitchFamily="34" charset="0"/>
              </a:rPr>
              <a:t>0</a:t>
            </a:r>
            <a:r>
              <a:rPr lang="zh-CN" altLang="en-US" sz="1800" smtClean="0">
                <a:ea typeface="黑体" panose="02010609060101010101" pitchFamily="49" charset="-122"/>
                <a:cs typeface="Arial" panose="020B0604020202020204" pitchFamily="34" charset="0"/>
              </a:rPr>
              <a:t>，隐藏位为</a:t>
            </a:r>
            <a:r>
              <a:rPr lang="en-US" altLang="zh-CN" sz="1800" smtClean="0">
                <a:ea typeface="黑体" panose="02010609060101010101" pitchFamily="49" charset="-122"/>
                <a:cs typeface="Arial" panose="020B0604020202020204" pitchFamily="34" charset="0"/>
              </a:rPr>
              <a:t>0)</a:t>
            </a:r>
            <a:endParaRPr lang="en-US" altLang="zh-CN" sz="1800" smtClean="0">
              <a:solidFill>
                <a:srgbClr val="FF0066"/>
              </a:solidFill>
              <a:ea typeface="黑体" panose="02010609060101010101" pitchFamily="49" charset="-122"/>
              <a:cs typeface="Arial" panose="020B0604020202020204" pitchFamily="34" charset="0"/>
            </a:endParaRPr>
          </a:p>
          <a:p>
            <a:pPr lvl="2">
              <a:lnSpc>
                <a:spcPct val="100000"/>
              </a:lnSpc>
            </a:pPr>
            <a:r>
              <a:rPr lang="zh-CN" altLang="zh-CN" sz="1800" smtClean="0">
                <a:ea typeface="黑体" panose="02010609060101010101" pitchFamily="49" charset="-122"/>
                <a:cs typeface="Arial" panose="020B0604020202020204" pitchFamily="34" charset="0"/>
              </a:rPr>
              <a:t>∞</a:t>
            </a:r>
            <a:r>
              <a:rPr lang="zh-CN" altLang="en-US" sz="1800" smtClean="0">
                <a:ea typeface="黑体" panose="02010609060101010101" pitchFamily="49" charset="-122"/>
                <a:cs typeface="Arial" panose="020B0604020202020204" pitchFamily="34" charset="0"/>
              </a:rPr>
              <a:t> (阶为全</a:t>
            </a:r>
            <a:r>
              <a:rPr lang="en-US" altLang="zh-CN" sz="1800" smtClean="0">
                <a:ea typeface="黑体" panose="02010609060101010101" pitchFamily="49" charset="-122"/>
                <a:cs typeface="Arial" panose="020B0604020202020204" pitchFamily="34" charset="0"/>
              </a:rPr>
              <a:t>1</a:t>
            </a:r>
            <a:r>
              <a:rPr lang="zh-CN" altLang="en-US" sz="1800" smtClean="0">
                <a:ea typeface="黑体" panose="02010609060101010101" pitchFamily="49" charset="-122"/>
                <a:cs typeface="Arial" panose="020B0604020202020204" pitchFamily="34" charset="0"/>
              </a:rPr>
              <a:t>，尾为全</a:t>
            </a:r>
            <a:r>
              <a:rPr lang="en-US" altLang="zh-CN" sz="1800" smtClean="0">
                <a:ea typeface="黑体" panose="02010609060101010101" pitchFamily="49" charset="-122"/>
                <a:cs typeface="Arial" panose="020B0604020202020204" pitchFamily="34" charset="0"/>
              </a:rPr>
              <a:t>0)</a:t>
            </a:r>
            <a:endParaRPr lang="zh-CN" altLang="en-US" sz="1800" smtClean="0">
              <a:ea typeface="黑体" panose="02010609060101010101" pitchFamily="49" charset="-122"/>
              <a:cs typeface="Arial" panose="020B0604020202020204" pitchFamily="34" charset="0"/>
            </a:endParaRPr>
          </a:p>
          <a:p>
            <a:pPr lvl="2">
              <a:lnSpc>
                <a:spcPct val="100000"/>
              </a:lnSpc>
            </a:pPr>
            <a:r>
              <a:rPr lang="en-US" altLang="zh-CN" sz="1800" smtClean="0">
                <a:ea typeface="黑体" panose="02010609060101010101" pitchFamily="49" charset="-122"/>
                <a:cs typeface="Arial" panose="020B0604020202020204" pitchFamily="34" charset="0"/>
              </a:rPr>
              <a:t>NaN (</a:t>
            </a:r>
            <a:r>
              <a:rPr lang="zh-CN" altLang="en-US" sz="1800" smtClean="0">
                <a:ea typeface="黑体" panose="02010609060101010101" pitchFamily="49" charset="-122"/>
                <a:cs typeface="Arial" panose="020B0604020202020204" pitchFamily="34" charset="0"/>
              </a:rPr>
              <a:t>阶为全</a:t>
            </a:r>
            <a:r>
              <a:rPr lang="en-US" altLang="zh-CN" sz="1800" smtClean="0">
                <a:ea typeface="黑体" panose="02010609060101010101" pitchFamily="49" charset="-122"/>
                <a:cs typeface="Arial" panose="020B0604020202020204" pitchFamily="34" charset="0"/>
              </a:rPr>
              <a:t>1</a:t>
            </a:r>
            <a:r>
              <a:rPr lang="zh-CN" altLang="en-US" sz="1800" smtClean="0">
                <a:ea typeface="黑体" panose="02010609060101010101" pitchFamily="49" charset="-122"/>
                <a:cs typeface="Arial" panose="020B0604020202020204" pitchFamily="34" charset="0"/>
              </a:rPr>
              <a:t>，尾为非</a:t>
            </a:r>
            <a:r>
              <a:rPr lang="en-US" altLang="zh-CN" sz="1800" smtClean="0">
                <a:ea typeface="黑体" panose="02010609060101010101" pitchFamily="49" charset="-122"/>
                <a:cs typeface="Arial" panose="020B0604020202020204" pitchFamily="34" charset="0"/>
              </a:rPr>
              <a:t>0)</a:t>
            </a:r>
          </a:p>
        </p:txBody>
      </p:sp>
      <p:sp>
        <p:nvSpPr>
          <p:cNvPr id="4" name="TextBox 3"/>
          <p:cNvSpPr txBox="1"/>
          <p:nvPr/>
        </p:nvSpPr>
        <p:spPr>
          <a:xfrm>
            <a:off x="6313488" y="0"/>
            <a:ext cx="2830512" cy="1873250"/>
          </a:xfrm>
          <a:prstGeom prst="star12">
            <a:avLst>
              <a:gd name="adj" fmla="val 41376"/>
            </a:avLst>
          </a:prstGeom>
          <a:solidFill>
            <a:schemeClr val="bg1"/>
          </a:solidFill>
          <a:ln>
            <a:solidFill>
              <a:srgbClr val="FF0066"/>
            </a:solidFill>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0066"/>
                </a:solidFill>
                <a:effectLst/>
                <a:uLnTx/>
                <a:uFillTx/>
                <a:latin typeface="黑体" pitchFamily="49" charset="-122"/>
                <a:ea typeface="黑体"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黑体" pitchFamily="49" charset="-122"/>
                <a:ea typeface="黑体" pitchFamily="49" charset="-122"/>
                <a:cs typeface="+mn-cs"/>
              </a:rPr>
              <a:t>在计算机中有几种可能的表示？</a:t>
            </a:r>
            <a:endParaRPr kumimoji="0" lang="en-US" altLang="zh-CN" sz="2000" b="1" i="0" u="none" strike="noStrike" kern="1200" cap="none" spc="0" normalizeH="0" baseline="0" noProof="0">
              <a:ln>
                <a:noFill/>
              </a:ln>
              <a:solidFill>
                <a:srgbClr val="FF0066"/>
              </a:solidFill>
              <a:effectLst/>
              <a:uLnTx/>
              <a:uFillTx/>
              <a:latin typeface="黑体" pitchFamily="49" charset="-122"/>
              <a:ea typeface="黑体"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a:ln>
                  <a:noFill/>
                </a:ln>
                <a:solidFill>
                  <a:srgbClr val="FF0066"/>
                </a:solidFill>
                <a:effectLst/>
                <a:uLnTx/>
                <a:uFillTx/>
                <a:latin typeface="黑体" pitchFamily="49" charset="-122"/>
                <a:ea typeface="黑体" pitchFamily="49" charset="-122"/>
                <a:cs typeface="+mn-cs"/>
              </a:rPr>
              <a:t>  </a:t>
            </a:r>
            <a:r>
              <a:rPr kumimoji="0" lang="en-US" altLang="zh-CN" sz="2000" b="1" i="0" u="none" strike="noStrike" kern="1200" cap="none" spc="0" normalizeH="0" baseline="0" noProof="0">
                <a:ln>
                  <a:noFill/>
                </a:ln>
                <a:solidFill>
                  <a:srgbClr val="FF0066"/>
                </a:solidFill>
                <a:effectLst/>
                <a:uLnTx/>
                <a:uFillTx/>
                <a:latin typeface="Arial" panose="020B0604020202020204" pitchFamily="34" charset="0"/>
                <a:ea typeface="黑体" pitchFamily="49" charset="-122"/>
                <a:cs typeface="+mn-cs"/>
              </a:rPr>
              <a:t>-10</a:t>
            </a:r>
            <a:r>
              <a:rPr kumimoji="0" lang="zh-CN" altLang="en-US" sz="2000" b="1" i="0" u="none" strike="noStrike" kern="1200" cap="none" spc="0" normalizeH="0" baseline="0" noProof="0">
                <a:ln>
                  <a:noFill/>
                </a:ln>
                <a:solidFill>
                  <a:srgbClr val="FF0066"/>
                </a:solidFill>
                <a:effectLst/>
                <a:uLnTx/>
                <a:uFillTx/>
                <a:latin typeface="Arial" panose="020B0604020202020204" pitchFamily="34" charset="0"/>
                <a:ea typeface="黑体" pitchFamily="49" charset="-122"/>
                <a:cs typeface="+mn-cs"/>
              </a:rPr>
              <a:t>呢？</a:t>
            </a:r>
          </a:p>
        </p:txBody>
      </p:sp>
      <p:sp>
        <p:nvSpPr>
          <p:cNvPr id="12083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5DFEA5-9E0D-405B-B945-EA7108DFC014}"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197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animEffect transition="in" filter="blinds(horizontal)">
                                      <p:cBhvr>
                                        <p:cTn id="7" dur="500"/>
                                        <p:tgtEl>
                                          <p:spTgt spid="517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7123">
                                            <p:txEl>
                                              <p:pRg st="1" end="1"/>
                                            </p:txEl>
                                          </p:spTgt>
                                        </p:tgtEl>
                                        <p:attrNameLst>
                                          <p:attrName>style.visibility</p:attrName>
                                        </p:attrNameLst>
                                      </p:cBhvr>
                                      <p:to>
                                        <p:strVal val="visible"/>
                                      </p:to>
                                    </p:set>
                                    <p:animEffect transition="in" filter="blinds(horizontal)">
                                      <p:cBhvr>
                                        <p:cTn id="12" dur="500"/>
                                        <p:tgtEl>
                                          <p:spTgt spid="5171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7123">
                                            <p:txEl>
                                              <p:pRg st="2" end="2"/>
                                            </p:txEl>
                                          </p:spTgt>
                                        </p:tgtEl>
                                        <p:attrNameLst>
                                          <p:attrName>style.visibility</p:attrName>
                                        </p:attrNameLst>
                                      </p:cBhvr>
                                      <p:to>
                                        <p:strVal val="visible"/>
                                      </p:to>
                                    </p:set>
                                    <p:animEffect transition="in" filter="blinds(horizontal)">
                                      <p:cBhvr>
                                        <p:cTn id="17" dur="500"/>
                                        <p:tgtEl>
                                          <p:spTgt spid="51712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517123">
                                            <p:txEl>
                                              <p:pRg st="3" end="3"/>
                                            </p:txEl>
                                          </p:spTgt>
                                        </p:tgtEl>
                                        <p:attrNameLst>
                                          <p:attrName>style.visibility</p:attrName>
                                        </p:attrNameLst>
                                      </p:cBhvr>
                                      <p:to>
                                        <p:strVal val="visible"/>
                                      </p:to>
                                    </p:set>
                                    <p:animEffect transition="in" filter="blinds(horizontal)">
                                      <p:cBhvr>
                                        <p:cTn id="20" dur="500"/>
                                        <p:tgtEl>
                                          <p:spTgt spid="5171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17123">
                                            <p:txEl>
                                              <p:pRg st="4" end="4"/>
                                            </p:txEl>
                                          </p:spTgt>
                                        </p:tgtEl>
                                        <p:attrNameLst>
                                          <p:attrName>style.visibility</p:attrName>
                                        </p:attrNameLst>
                                      </p:cBhvr>
                                      <p:to>
                                        <p:strVal val="visible"/>
                                      </p:to>
                                    </p:set>
                                    <p:animEffect transition="in" filter="blinds(horizontal)">
                                      <p:cBhvr>
                                        <p:cTn id="25" dur="500"/>
                                        <p:tgtEl>
                                          <p:spTgt spid="51712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17123">
                                            <p:txEl>
                                              <p:pRg st="5" end="5"/>
                                            </p:txEl>
                                          </p:spTgt>
                                        </p:tgtEl>
                                        <p:attrNameLst>
                                          <p:attrName>style.visibility</p:attrName>
                                        </p:attrNameLst>
                                      </p:cBhvr>
                                      <p:to>
                                        <p:strVal val="visible"/>
                                      </p:to>
                                    </p:set>
                                    <p:animEffect transition="in" filter="blinds(horizontal)">
                                      <p:cBhvr>
                                        <p:cTn id="28" dur="500"/>
                                        <p:tgtEl>
                                          <p:spTgt spid="51712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17123">
                                            <p:txEl>
                                              <p:pRg st="6" end="6"/>
                                            </p:txEl>
                                          </p:spTgt>
                                        </p:tgtEl>
                                        <p:attrNameLst>
                                          <p:attrName>style.visibility</p:attrName>
                                        </p:attrNameLst>
                                      </p:cBhvr>
                                      <p:to>
                                        <p:strVal val="visible"/>
                                      </p:to>
                                    </p:set>
                                    <p:animEffect transition="in" filter="blinds(horizontal)">
                                      <p:cBhvr>
                                        <p:cTn id="31" dur="500"/>
                                        <p:tgtEl>
                                          <p:spTgt spid="517123">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517123">
                                            <p:txEl>
                                              <p:pRg st="7" end="7"/>
                                            </p:txEl>
                                          </p:spTgt>
                                        </p:tgtEl>
                                        <p:attrNameLst>
                                          <p:attrName>style.visibility</p:attrName>
                                        </p:attrNameLst>
                                      </p:cBhvr>
                                      <p:to>
                                        <p:strVal val="visible"/>
                                      </p:to>
                                    </p:set>
                                    <p:animEffect transition="in" filter="blinds(horizontal)">
                                      <p:cBhvr>
                                        <p:cTn id="36" dur="500"/>
                                        <p:tgtEl>
                                          <p:spTgt spid="517123">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517123">
                                            <p:txEl>
                                              <p:pRg st="8" end="8"/>
                                            </p:txEl>
                                          </p:spTgt>
                                        </p:tgtEl>
                                        <p:attrNameLst>
                                          <p:attrName>style.visibility</p:attrName>
                                        </p:attrNameLst>
                                      </p:cBhvr>
                                      <p:to>
                                        <p:strVal val="visible"/>
                                      </p:to>
                                    </p:set>
                                    <p:animEffect transition="in" filter="blinds(horizontal)">
                                      <p:cBhvr>
                                        <p:cTn id="39" dur="500"/>
                                        <p:tgtEl>
                                          <p:spTgt spid="517123">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17123">
                                            <p:txEl>
                                              <p:pRg st="9" end="9"/>
                                            </p:txEl>
                                          </p:spTgt>
                                        </p:tgtEl>
                                        <p:attrNameLst>
                                          <p:attrName>style.visibility</p:attrName>
                                        </p:attrNameLst>
                                      </p:cBhvr>
                                      <p:to>
                                        <p:strVal val="visible"/>
                                      </p:to>
                                    </p:set>
                                    <p:animEffect transition="in" filter="blinds(horizontal)">
                                      <p:cBhvr>
                                        <p:cTn id="44" dur="500"/>
                                        <p:tgtEl>
                                          <p:spTgt spid="517123">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517123">
                                            <p:txEl>
                                              <p:pRg st="10" end="10"/>
                                            </p:txEl>
                                          </p:spTgt>
                                        </p:tgtEl>
                                        <p:attrNameLst>
                                          <p:attrName>style.visibility</p:attrName>
                                        </p:attrNameLst>
                                      </p:cBhvr>
                                      <p:to>
                                        <p:strVal val="visible"/>
                                      </p:to>
                                    </p:set>
                                    <p:animEffect transition="in" filter="blinds(horizontal)">
                                      <p:cBhvr>
                                        <p:cTn id="49" dur="500"/>
                                        <p:tgtEl>
                                          <p:spTgt spid="517123">
                                            <p:txEl>
                                              <p:pRg st="10" end="1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517123">
                                            <p:txEl>
                                              <p:pRg st="11" end="11"/>
                                            </p:txEl>
                                          </p:spTgt>
                                        </p:tgtEl>
                                        <p:attrNameLst>
                                          <p:attrName>style.visibility</p:attrName>
                                        </p:attrNameLst>
                                      </p:cBhvr>
                                      <p:to>
                                        <p:strVal val="visible"/>
                                      </p:to>
                                    </p:set>
                                    <p:animEffect transition="in" filter="blinds(horizontal)">
                                      <p:cBhvr>
                                        <p:cTn id="54" dur="500"/>
                                        <p:tgtEl>
                                          <p:spTgt spid="517123">
                                            <p:txEl>
                                              <p:pRg st="11" end="11"/>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517123">
                                            <p:txEl>
                                              <p:pRg st="12" end="12"/>
                                            </p:txEl>
                                          </p:spTgt>
                                        </p:tgtEl>
                                        <p:attrNameLst>
                                          <p:attrName>style.visibility</p:attrName>
                                        </p:attrNameLst>
                                      </p:cBhvr>
                                      <p:to>
                                        <p:strVal val="visible"/>
                                      </p:to>
                                    </p:set>
                                    <p:animEffect transition="in" filter="blinds(horizontal)">
                                      <p:cBhvr>
                                        <p:cTn id="59" dur="500"/>
                                        <p:tgtEl>
                                          <p:spTgt spid="517123">
                                            <p:txEl>
                                              <p:pRg st="12" end="12"/>
                                            </p:txEl>
                                          </p:spTgt>
                                        </p:tgtEl>
                                      </p:cBhvr>
                                    </p:animEffect>
                                  </p:childTnLst>
                                </p:cTn>
                              </p:par>
                              <p:par>
                                <p:cTn id="60" presetID="3" presetClass="entr" presetSubtype="10" fill="hold" nodeType="withEffect">
                                  <p:stCondLst>
                                    <p:cond delay="0"/>
                                  </p:stCondLst>
                                  <p:childTnLst>
                                    <p:set>
                                      <p:cBhvr>
                                        <p:cTn id="61" dur="1" fill="hold">
                                          <p:stCondLst>
                                            <p:cond delay="0"/>
                                          </p:stCondLst>
                                        </p:cTn>
                                        <p:tgtEl>
                                          <p:spTgt spid="517123">
                                            <p:txEl>
                                              <p:pRg st="13" end="13"/>
                                            </p:txEl>
                                          </p:spTgt>
                                        </p:tgtEl>
                                        <p:attrNameLst>
                                          <p:attrName>style.visibility</p:attrName>
                                        </p:attrNameLst>
                                      </p:cBhvr>
                                      <p:to>
                                        <p:strVal val="visible"/>
                                      </p:to>
                                    </p:set>
                                    <p:animEffect transition="in" filter="blinds(horizontal)">
                                      <p:cBhvr>
                                        <p:cTn id="62" dur="500"/>
                                        <p:tgtEl>
                                          <p:spTgt spid="517123">
                                            <p:txEl>
                                              <p:pRg st="13" end="13"/>
                                            </p:txEl>
                                          </p:spTgt>
                                        </p:tgtEl>
                                      </p:cBhvr>
                                    </p:animEffect>
                                  </p:childTnLst>
                                </p:cTn>
                              </p:par>
                              <p:par>
                                <p:cTn id="63" presetID="3" presetClass="entr" presetSubtype="10" fill="hold" nodeType="withEffect">
                                  <p:stCondLst>
                                    <p:cond delay="0"/>
                                  </p:stCondLst>
                                  <p:childTnLst>
                                    <p:set>
                                      <p:cBhvr>
                                        <p:cTn id="64" dur="1" fill="hold">
                                          <p:stCondLst>
                                            <p:cond delay="0"/>
                                          </p:stCondLst>
                                        </p:cTn>
                                        <p:tgtEl>
                                          <p:spTgt spid="517123">
                                            <p:txEl>
                                              <p:pRg st="14" end="14"/>
                                            </p:txEl>
                                          </p:spTgt>
                                        </p:tgtEl>
                                        <p:attrNameLst>
                                          <p:attrName>style.visibility</p:attrName>
                                        </p:attrNameLst>
                                      </p:cBhvr>
                                      <p:to>
                                        <p:strVal val="visible"/>
                                      </p:to>
                                    </p:set>
                                    <p:animEffect transition="in" filter="blinds(horizontal)">
                                      <p:cBhvr>
                                        <p:cTn id="65" dur="500"/>
                                        <p:tgtEl>
                                          <p:spTgt spid="517123">
                                            <p:txEl>
                                              <p:pRg st="14" end="14"/>
                                            </p:txEl>
                                          </p:spTgt>
                                        </p:tgtEl>
                                      </p:cBhvr>
                                    </p:animEffect>
                                  </p:childTnLst>
                                </p:cTn>
                              </p:par>
                              <p:par>
                                <p:cTn id="66" presetID="3" presetClass="entr" presetSubtype="10" fill="hold" nodeType="withEffect">
                                  <p:stCondLst>
                                    <p:cond delay="0"/>
                                  </p:stCondLst>
                                  <p:childTnLst>
                                    <p:set>
                                      <p:cBhvr>
                                        <p:cTn id="67" dur="1" fill="hold">
                                          <p:stCondLst>
                                            <p:cond delay="0"/>
                                          </p:stCondLst>
                                        </p:cTn>
                                        <p:tgtEl>
                                          <p:spTgt spid="517123">
                                            <p:txEl>
                                              <p:pRg st="15" end="15"/>
                                            </p:txEl>
                                          </p:spTgt>
                                        </p:tgtEl>
                                        <p:attrNameLst>
                                          <p:attrName>style.visibility</p:attrName>
                                        </p:attrNameLst>
                                      </p:cBhvr>
                                      <p:to>
                                        <p:strVal val="visible"/>
                                      </p:to>
                                    </p:set>
                                    <p:animEffect transition="in" filter="blinds(horizontal)">
                                      <p:cBhvr>
                                        <p:cTn id="68" dur="500"/>
                                        <p:tgtEl>
                                          <p:spTgt spid="517123">
                                            <p:txEl>
                                              <p:pRg st="15" end="15"/>
                                            </p:txEl>
                                          </p:spTgt>
                                        </p:tgtEl>
                                      </p:cBhvr>
                                    </p:animEffect>
                                  </p:childTnLst>
                                </p:cTn>
                              </p:par>
                              <p:par>
                                <p:cTn id="69" presetID="3" presetClass="entr" presetSubtype="10" fill="hold" nodeType="withEffect">
                                  <p:stCondLst>
                                    <p:cond delay="0"/>
                                  </p:stCondLst>
                                  <p:childTnLst>
                                    <p:set>
                                      <p:cBhvr>
                                        <p:cTn id="70" dur="1" fill="hold">
                                          <p:stCondLst>
                                            <p:cond delay="0"/>
                                          </p:stCondLst>
                                        </p:cTn>
                                        <p:tgtEl>
                                          <p:spTgt spid="517123">
                                            <p:txEl>
                                              <p:pRg st="16" end="16"/>
                                            </p:txEl>
                                          </p:spTgt>
                                        </p:tgtEl>
                                        <p:attrNameLst>
                                          <p:attrName>style.visibility</p:attrName>
                                        </p:attrNameLst>
                                      </p:cBhvr>
                                      <p:to>
                                        <p:strVal val="visible"/>
                                      </p:to>
                                    </p:set>
                                    <p:animEffect transition="in" filter="blinds(horizontal)">
                                      <p:cBhvr>
                                        <p:cTn id="71" dur="500"/>
                                        <p:tgtEl>
                                          <p:spTgt spid="517123">
                                            <p:txEl>
                                              <p:pRg st="16" end="16"/>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blinds(horizontal)">
                                      <p:cBhvr>
                                        <p:cTn id="7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Text Box 6"/>
          <p:cNvSpPr txBox="1">
            <a:spLocks noChangeArrowheads="1"/>
          </p:cNvSpPr>
          <p:nvPr/>
        </p:nvSpPr>
        <p:spPr bwMode="auto">
          <a:xfrm>
            <a:off x="296863" y="142875"/>
            <a:ext cx="8305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float</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型数据采用</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IEEE 754</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单精度浮点数格式表示，若编译器将</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float</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型变量</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分配在一个</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32</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位浮点寄存器</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FR1</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中，且</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x=-8.25</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，则</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FR1</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的内容是</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2000" b="1" i="0"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A</a:t>
            </a: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panose="02010600030101010101" pitchFamily="2" charset="-122"/>
                <a:cs typeface="+mn-cs"/>
              </a:rPr>
              <a:t>.C104 0000H   B.C242 0000H   C.C184 0000H   D.C1C2 0000H</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223963"/>
            <a:ext cx="76962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txBox="1">
            <a:spLocks noChangeArrowheads="1"/>
          </p:cNvSpPr>
          <p:nvPr/>
        </p:nvSpPr>
        <p:spPr>
          <a:xfrm>
            <a:off x="206375" y="2843213"/>
            <a:ext cx="8686800" cy="1890712"/>
          </a:xfrm>
          <a:prstGeom prst="rect">
            <a:avLst/>
          </a:prstGeom>
          <a:noFill/>
        </p:spPr>
        <p:txBody>
          <a:bodyPr/>
          <a:lstStyle/>
          <a:p>
            <a:pPr marL="342900" marR="0" lvl="0" indent="-342900" algn="l" defTabSz="914400" rtl="0" eaLnBrk="1" fontAlgn="base" latinLnBrk="0" hangingPunct="1">
              <a:lnSpc>
                <a:spcPct val="115000"/>
              </a:lnSpc>
              <a:spcBef>
                <a:spcPct val="20000"/>
              </a:spcBef>
              <a:spcAft>
                <a:spcPct val="0"/>
              </a:spcAft>
              <a:buClrTx/>
              <a:buSzTx/>
              <a:buFont typeface="Wingdings" pitchFamily="2" charset="2"/>
              <a:buChar char="n"/>
              <a:tabLst/>
              <a:defRPr/>
            </a:pPr>
            <a:r>
              <a:rPr kumimoji="0" lang="en-US"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 2013</a:t>
            </a: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a:cs typeface="+mn-cs"/>
              </a:rPr>
              <a:t>年考研</a:t>
            </a:r>
            <a:r>
              <a:rPr kumimoji="0" lang="en-US"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某数采用IEEE 754单精度浮点数格式表示为C640 0000H,则该数的值是（ ）</a:t>
            </a:r>
          </a:p>
          <a:p>
            <a:pPr marL="342900" marR="0" lvl="0" indent="-342900" algn="l" defTabSz="914400" rtl="0" eaLnBrk="1" fontAlgn="base" latinLnBrk="0" hangingPunct="1">
              <a:lnSpc>
                <a:spcPct val="115000"/>
              </a:lnSpc>
              <a:spcBef>
                <a:spcPct val="2000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A.-1.5</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2</a:t>
            </a:r>
            <a:r>
              <a:rPr kumimoji="0" lang="zh-CN" altLang="zh-CN" sz="2400" b="1" i="0" u="none" strike="noStrike" kern="0" cap="none" spc="0" normalizeH="0" baseline="30000" noProof="0" dirty="0">
                <a:ln>
                  <a:noFill/>
                </a:ln>
                <a:solidFill>
                  <a:srgbClr val="000000"/>
                </a:solidFill>
                <a:effectLst/>
                <a:uLnTx/>
                <a:uFillTx/>
                <a:latin typeface="Times New Roman" pitchFamily="18" charset="0"/>
                <a:ea typeface="宋体"/>
                <a:cs typeface="Times New Roman" pitchFamily="18" charset="0"/>
              </a:rPr>
              <a:t>13</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B.-1.5 </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2</a:t>
            </a:r>
            <a:r>
              <a:rPr kumimoji="0" lang="zh-CN" altLang="zh-CN" sz="2400" b="1" i="0" u="none" strike="noStrike" kern="0" cap="none" spc="0" normalizeH="0" baseline="30000" noProof="0" dirty="0">
                <a:ln>
                  <a:noFill/>
                </a:ln>
                <a:solidFill>
                  <a:srgbClr val="000000"/>
                </a:solidFill>
                <a:effectLst/>
                <a:uLnTx/>
                <a:uFillTx/>
                <a:latin typeface="Times New Roman" pitchFamily="18" charset="0"/>
                <a:ea typeface="宋体"/>
                <a:cs typeface="Times New Roman" pitchFamily="18" charset="0"/>
              </a:rPr>
              <a:t>12 </a:t>
            </a:r>
            <a:endParaRPr kumimoji="0" lang="en-US" altLang="zh-CN" sz="2400" b="1" i="0" u="none" strike="noStrike" kern="0" cap="none" spc="0" normalizeH="0" baseline="30000" noProof="0" dirty="0">
              <a:ln>
                <a:noFill/>
              </a:ln>
              <a:solidFill>
                <a:srgbClr val="000000"/>
              </a:solidFill>
              <a:effectLst/>
              <a:uLnTx/>
              <a:uFillTx/>
              <a:latin typeface="Times New Roman" pitchFamily="18" charset="0"/>
              <a:ea typeface="宋体"/>
              <a:cs typeface="Times New Roman" pitchFamily="18" charset="0"/>
            </a:endParaRPr>
          </a:p>
          <a:p>
            <a:pPr marL="342900" marR="0" lvl="0" indent="-342900" algn="l" defTabSz="914400" rtl="0" eaLnBrk="1" fontAlgn="base" latinLnBrk="0" hangingPunct="1">
              <a:lnSpc>
                <a:spcPct val="115000"/>
              </a:lnSpc>
              <a:spcBef>
                <a:spcPct val="20000"/>
              </a:spcBef>
              <a:spcAft>
                <a:spcPct val="0"/>
              </a:spcAft>
              <a:buClrTx/>
              <a:buSzTx/>
              <a:buFontTx/>
              <a:buNone/>
              <a:tabLst/>
              <a:defRPr/>
            </a:pP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a:t>
            </a:r>
            <a:r>
              <a:rPr kumimoji="0" lang="en-US"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C.-0.5 </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2</a:t>
            </a:r>
            <a:r>
              <a:rPr kumimoji="0" lang="zh-CN" altLang="zh-CN" sz="2400" b="1" i="0" u="none" strike="noStrike" kern="0" cap="none" spc="0" normalizeH="0" baseline="30000" noProof="0" dirty="0">
                <a:ln>
                  <a:noFill/>
                </a:ln>
                <a:solidFill>
                  <a:srgbClr val="000000"/>
                </a:solidFill>
                <a:effectLst/>
                <a:uLnTx/>
                <a:uFillTx/>
                <a:latin typeface="Times New Roman" pitchFamily="18" charset="0"/>
                <a:ea typeface="宋体"/>
                <a:cs typeface="Times New Roman" pitchFamily="18" charset="0"/>
              </a:rPr>
              <a:t>13</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D.-0.5 </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mn-cs"/>
              </a:rPr>
              <a:t>×</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2</a:t>
            </a:r>
            <a:r>
              <a:rPr kumimoji="0" lang="zh-CN" altLang="zh-CN" sz="2400" b="1" i="0" u="none" strike="noStrike" kern="0" cap="none" spc="0" normalizeH="0" baseline="30000" noProof="0" dirty="0">
                <a:ln>
                  <a:noFill/>
                </a:ln>
                <a:solidFill>
                  <a:srgbClr val="000000"/>
                </a:solidFill>
                <a:effectLst/>
                <a:uLnTx/>
                <a:uFillTx/>
                <a:latin typeface="Times New Roman" pitchFamily="18" charset="0"/>
                <a:ea typeface="宋体"/>
                <a:cs typeface="Times New Roman" pitchFamily="18" charset="0"/>
              </a:rPr>
              <a:t>12</a:t>
            </a:r>
            <a:r>
              <a:rPr kumimoji="0" lang="zh-CN"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rPr>
              <a:t> </a:t>
            </a:r>
            <a:endParaRPr kumimoji="0" lang="en-US" altLang="zh-CN" sz="2400" b="1" i="0" u="none" strike="noStrike" kern="0" cap="none" spc="0" normalizeH="0" baseline="0" noProof="0" dirty="0">
              <a:ln>
                <a:noFill/>
              </a:ln>
              <a:solidFill>
                <a:srgbClr val="000000"/>
              </a:solidFill>
              <a:effectLst/>
              <a:uLnTx/>
              <a:uFillTx/>
              <a:latin typeface="Times New Roman" pitchFamily="18" charset="0"/>
              <a:ea typeface="宋体"/>
              <a:cs typeface="Times New Roman" pitchFamily="18" charset="0"/>
            </a:endParaRPr>
          </a:p>
        </p:txBody>
      </p:sp>
      <p:pic>
        <p:nvPicPr>
          <p:cNvPr id="121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3" y="4791075"/>
            <a:ext cx="75438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51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1861"/>
                                        </p:tgtEl>
                                        <p:attrNameLst>
                                          <p:attrName>style.visibility</p:attrName>
                                        </p:attrNameLst>
                                      </p:cBhvr>
                                      <p:to>
                                        <p:strVal val="visible"/>
                                      </p:to>
                                    </p:set>
                                    <p:animEffect transition="in" filter="fade">
                                      <p:cBhvr>
                                        <p:cTn id="13" dur="1000"/>
                                        <p:tgtEl>
                                          <p:spTgt spid="121861"/>
                                        </p:tgtEl>
                                      </p:cBhvr>
                                    </p:animEffect>
                                    <p:anim calcmode="lin" valueType="num">
                                      <p:cBhvr>
                                        <p:cTn id="14" dur="1000" fill="hold"/>
                                        <p:tgtEl>
                                          <p:spTgt spid="121861"/>
                                        </p:tgtEl>
                                        <p:attrNameLst>
                                          <p:attrName>ppt_x</p:attrName>
                                        </p:attrNameLst>
                                      </p:cBhvr>
                                      <p:tavLst>
                                        <p:tav tm="0">
                                          <p:val>
                                            <p:strVal val="#ppt_x"/>
                                          </p:val>
                                        </p:tav>
                                        <p:tav tm="100000">
                                          <p:val>
                                            <p:strVal val="#ppt_x"/>
                                          </p:val>
                                        </p:tav>
                                      </p:tavLst>
                                    </p:anim>
                                    <p:anim calcmode="lin" valueType="num">
                                      <p:cBhvr>
                                        <p:cTn id="15" dur="1000" fill="hold"/>
                                        <p:tgtEl>
                                          <p:spTgt spid="1218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数制和编码</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非数值数据表示</a:t>
            </a:r>
            <a:endParaRPr lang="en-US" altLang="zh-CN" dirty="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整数表示</a:t>
            </a:r>
            <a:endParaRPr lang="en-US" altLang="zh-CN" dirty="0" smtClean="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浮点数表示</a:t>
            </a:r>
            <a:endParaRPr lang="en-US" altLang="zh-CN" dirty="0">
              <a:effectLst>
                <a:outerShdw blurRad="38100" dist="38100" dir="2700000" algn="tl">
                  <a:srgbClr val="C0C0C0"/>
                </a:outerShdw>
              </a:effectLst>
            </a:endParaRPr>
          </a:p>
          <a:p>
            <a:pPr eaLnBrk="1" hangingPunct="1">
              <a:defRPr/>
            </a:pPr>
            <a:r>
              <a:rPr lang="zh-CN" altLang="en-US" dirty="0" smtClean="0">
                <a:solidFill>
                  <a:srgbClr val="C00000"/>
                </a:solidFill>
                <a:effectLst>
                  <a:outerShdw blurRad="38100" dist="38100" dir="2700000" algn="tl">
                    <a:srgbClr val="C0C0C0"/>
                  </a:outerShdw>
                </a:effectLst>
              </a:rPr>
              <a:t>数据的宽度与存储</a:t>
            </a:r>
            <a:endParaRPr lang="en-US" altLang="zh-CN" dirty="0" smtClean="0">
              <a:solidFill>
                <a:srgbClr val="C00000"/>
              </a:solidFill>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数据的基本运算</a:t>
            </a:r>
            <a:r>
              <a:rPr lang="en-US" altLang="zh-CN" dirty="0" smtClean="0">
                <a:effectLst>
                  <a:outerShdw blurRad="38100" dist="38100" dir="2700000" algn="tl">
                    <a:srgbClr val="C0C0C0"/>
                  </a:outerShdw>
                </a:effectLst>
              </a:rPr>
              <a:t> </a:t>
            </a:r>
            <a:endParaRPr lang="zh-CN" altLang="en-US" dirty="0">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122</a:t>
            </a:fld>
            <a:r>
              <a:rPr lang="en-US" altLang="zh-CN" sz="1400" smtClean="0">
                <a:solidFill>
                  <a:srgbClr val="0D7157"/>
                </a:solidFill>
              </a:rPr>
              <a:t>- </a:t>
            </a:r>
            <a:endParaRPr lang="en-US" altLang="zh-CN" sz="1400" dirty="0">
              <a:solidFill>
                <a:srgbClr val="0D7157"/>
              </a:solidFill>
            </a:endParaRPr>
          </a:p>
        </p:txBody>
      </p:sp>
      <p:pic>
        <p:nvPicPr>
          <p:cNvPr id="5" name="Picture 4" descr="j0233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18941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45862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程序中数据类型的宽度</a:t>
            </a:r>
          </a:p>
        </p:txBody>
      </p:sp>
      <p:sp>
        <p:nvSpPr>
          <p:cNvPr id="3" name="内容占位符 2"/>
          <p:cNvSpPr>
            <a:spLocks noGrp="1"/>
          </p:cNvSpPr>
          <p:nvPr>
            <p:ph idx="1"/>
          </p:nvPr>
        </p:nvSpPr>
        <p:spPr>
          <a:xfrm>
            <a:off x="395536" y="980728"/>
            <a:ext cx="7272808" cy="1224136"/>
          </a:xfrm>
        </p:spPr>
        <p:txBody>
          <a:bodyPr/>
          <a:lstStyle/>
          <a:p>
            <a:pPr marL="203200" indent="-203200"/>
            <a:r>
              <a:rPr lang="zh-CN" altLang="en-US" dirty="0">
                <a:latin typeface="+mj-ea"/>
                <a:ea typeface="+mj-ea"/>
              </a:rPr>
              <a:t>高级语言支持多种类型、多种长度的数据</a:t>
            </a:r>
            <a:endParaRPr lang="en-US" altLang="zh-CN" dirty="0">
              <a:latin typeface="+mj-ea"/>
              <a:ea typeface="+mj-ea"/>
            </a:endParaRPr>
          </a:p>
          <a:p>
            <a:pPr marL="203200" indent="-203200"/>
            <a:r>
              <a:rPr lang="zh-CN" altLang="en-US" dirty="0" smtClean="0">
                <a:solidFill>
                  <a:srgbClr val="009242"/>
                </a:solidFill>
                <a:latin typeface="+mj-ea"/>
                <a:ea typeface="+mj-ea"/>
              </a:rPr>
              <a:t>数据类型宽度与机器和编译器相关</a:t>
            </a:r>
            <a:endParaRPr lang="en-US" altLang="zh-CN" dirty="0" smtClean="0">
              <a:solidFill>
                <a:srgbClr val="009242"/>
              </a:solidFill>
              <a:latin typeface="+mj-ea"/>
              <a:ea typeface="+mj-ea"/>
            </a:endParaRPr>
          </a:p>
          <a:p>
            <a:pPr marL="203200" indent="-203200"/>
            <a:r>
              <a:rPr lang="zh-CN" altLang="en-US" dirty="0" smtClean="0">
                <a:solidFill>
                  <a:srgbClr val="009242"/>
                </a:solidFill>
                <a:latin typeface="+mj-ea"/>
                <a:ea typeface="+mj-ea"/>
              </a:rPr>
              <a:t>程序可移植性？</a:t>
            </a:r>
            <a:endParaRPr lang="zh-CN" altLang="en-US" dirty="0">
              <a:solidFill>
                <a:srgbClr val="009242"/>
              </a:solidFill>
              <a:latin typeface="+mj-ea"/>
              <a:ea typeface="+mj-ea"/>
            </a:endParaRPr>
          </a:p>
          <a:p>
            <a:pPr marL="203200" indent="-203200"/>
            <a:endParaRPr lang="zh-CN" altLang="en-US" sz="2200" dirty="0">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123</a:t>
            </a:fld>
            <a:r>
              <a:rPr lang="en-US" altLang="zh-CN" sz="1400" smtClean="0">
                <a:solidFill>
                  <a:srgbClr val="0D7157"/>
                </a:solidFill>
              </a:rPr>
              <a:t>- </a:t>
            </a:r>
            <a:endParaRPr lang="en-US" altLang="zh-CN" sz="1400" dirty="0">
              <a:solidFill>
                <a:srgbClr val="0D7157"/>
              </a:solidFill>
            </a:endParaRPr>
          </a:p>
        </p:txBody>
      </p:sp>
      <p:graphicFrame>
        <p:nvGraphicFramePr>
          <p:cNvPr id="7" name="Group 4"/>
          <p:cNvGraphicFramePr>
            <a:graphicFrameLocks noGrp="1"/>
          </p:cNvGraphicFramePr>
          <p:nvPr>
            <p:extLst>
              <p:ext uri="{D42A27DB-BD31-4B8C-83A1-F6EECF244321}">
                <p14:modId xmlns:p14="http://schemas.microsoft.com/office/powerpoint/2010/main" val="1910875615"/>
              </p:ext>
            </p:extLst>
          </p:nvPr>
        </p:nvGraphicFramePr>
        <p:xfrm>
          <a:off x="2843808" y="2107353"/>
          <a:ext cx="6032500" cy="4165600"/>
        </p:xfrm>
        <a:graphic>
          <a:graphicData uri="http://schemas.openxmlformats.org/drawingml/2006/table">
            <a:tbl>
              <a:tblPr/>
              <a:tblGrid>
                <a:gridCol w="165100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gridCol w="1460500">
                  <a:extLst>
                    <a:ext uri="{9D8B030D-6E8A-4147-A177-3AD203B41FA5}">
                      <a16:colId xmlns:a16="http://schemas.microsoft.com/office/drawing/2014/main" val="20003"/>
                    </a:ext>
                  </a:extLst>
                </a:gridCol>
              </a:tblGrid>
              <a:tr h="508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FFFFFF"/>
                          </a:solidFill>
                          <a:effectLst/>
                          <a:latin typeface="Calibri"/>
                          <a:ea typeface="Arial Narrow Bold" charset="0"/>
                          <a:cs typeface="Calibri"/>
                          <a:sym typeface="Arial Narrow Bold" charset="0"/>
                        </a:rPr>
                        <a:t>C Data Type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8000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FFFFFF"/>
                          </a:solidFill>
                          <a:effectLst/>
                          <a:latin typeface="Calibri"/>
                          <a:ea typeface="Arial Narrow Bold" charset="0"/>
                          <a:cs typeface="Calibri"/>
                          <a:sym typeface="Arial Narrow Bold" charset="0"/>
                        </a:rPr>
                        <a:t>Typical 32-bit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8000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rgbClr val="FFFFFF"/>
                          </a:solidFill>
                          <a:effectLst/>
                          <a:latin typeface="Calibri"/>
                          <a:ea typeface="Arial Narrow Bold" charset="0"/>
                          <a:cs typeface="Calibri"/>
                          <a:sym typeface="Arial Narrow Bold" charset="0"/>
                        </a:rPr>
                        <a:t>Typical 64-bit</a:t>
                      </a:r>
                      <a:endParaRPr kumimoji="0" lang="en-US" sz="1800" b="0" i="0" u="none" strike="noStrike" cap="none" normalizeH="0" baseline="0" dirty="0">
                        <a:ln>
                          <a:noFill/>
                        </a:ln>
                        <a:solidFill>
                          <a:srgbClr val="FFFFFF"/>
                        </a:solidFill>
                        <a:effectLst/>
                        <a:latin typeface="Calibri"/>
                        <a:ea typeface="Arial Narrow Bold" charset="0"/>
                        <a:cs typeface="Calibri"/>
                        <a:sym typeface="Arial Narro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8000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FFFFFF"/>
                          </a:solidFill>
                          <a:effectLst/>
                          <a:latin typeface="Calibri"/>
                          <a:ea typeface="Arial Narrow Bold" charset="0"/>
                          <a:cs typeface="Calibri"/>
                          <a:sym typeface="Arial Narrow Bold" charset="0"/>
                        </a:rPr>
                        <a:t>x86-64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980002"/>
                    </a:solid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char</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short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err="1">
                          <a:ln>
                            <a:noFill/>
                          </a:ln>
                          <a:solidFill>
                            <a:schemeClr val="tx1"/>
                          </a:solidFill>
                          <a:effectLst/>
                          <a:latin typeface="Courier New"/>
                          <a:ea typeface="Arial Narrow" charset="0"/>
                          <a:cs typeface="Courier New"/>
                          <a:sym typeface="Arial Narrow" charset="0"/>
                        </a:rPr>
                        <a:t>int</a:t>
                      </a:r>
                      <a:endPar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long</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0000FF"/>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rgbClr val="0000FF"/>
                          </a:solidFill>
                          <a:effectLst/>
                          <a:latin typeface="Calibri"/>
                          <a:ea typeface="Arial Narrow" charset="0"/>
                          <a:cs typeface="Calibri"/>
                          <a:sym typeface="Arial Narrow" charset="0"/>
                        </a:rPr>
                        <a:t>8</a:t>
                      </a:r>
                      <a:endParaRPr kumimoji="0" lang="en-US" sz="1800" b="0" i="0" u="none" strike="noStrike" cap="none" normalizeH="0" baseline="0" dirty="0">
                        <a:ln>
                          <a:noFill/>
                        </a:ln>
                        <a:solidFill>
                          <a:srgbClr val="0000FF"/>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0000FF"/>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float</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5"/>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double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cap="none" normalizeH="0" baseline="0" dirty="0">
                          <a:ln>
                            <a:noFill/>
                          </a:ln>
                          <a:solidFill>
                            <a:schemeClr val="tx1"/>
                          </a:solidFill>
                          <a:effectLst/>
                          <a:latin typeface="Courier New"/>
                          <a:ea typeface="Arial Narrow" charset="0"/>
                          <a:cs typeface="Courier New"/>
                          <a:sym typeface="Arial Narrow" charset="0"/>
                        </a:rPr>
                        <a:t>long double</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chemeClr val="tx1"/>
                          </a:solidFill>
                          <a:effectLst/>
                          <a:latin typeface="Calibri"/>
                          <a:ea typeface="ＭＳ ゴシック"/>
                          <a:cs typeface="Calibri"/>
                          <a:sym typeface="Arial Narrow" charset="0"/>
                        </a:rPr>
                        <a:t>−</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smtClean="0">
                          <a:ln>
                            <a:noFill/>
                          </a:ln>
                          <a:solidFill>
                            <a:schemeClr val="tx1"/>
                          </a:solidFill>
                          <a:effectLst/>
                          <a:latin typeface="Calibri"/>
                          <a:ea typeface="ＭＳ ゴシック"/>
                          <a:cs typeface="Calibri"/>
                          <a:sym typeface="Arial Narrow" charset="0"/>
                        </a:rPr>
                        <a:t>−</a:t>
                      </a:r>
                      <a:endParaRPr kumimoji="0" lang="en-US" sz="1800" b="0" i="0" u="none" strike="noStrike" cap="none" normalizeH="0" baseline="0" dirty="0">
                        <a:ln>
                          <a:noFill/>
                        </a:ln>
                        <a:solidFill>
                          <a:schemeClr val="tx1"/>
                        </a:solidFill>
                        <a:effectLst/>
                        <a:latin typeface="Calibri"/>
                        <a:ea typeface="Arial Narrow" charset="0"/>
                        <a:cs typeface="Calibri"/>
                        <a:sym typeface="Arial Narrow"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10/16</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1" i="0" u="none" strike="noStrike" kern="1200" cap="none" normalizeH="0" baseline="0" dirty="0">
                          <a:ln>
                            <a:noFill/>
                          </a:ln>
                          <a:solidFill>
                            <a:schemeClr val="tx1"/>
                          </a:solidFill>
                          <a:effectLst/>
                          <a:latin typeface="Courier New"/>
                          <a:ea typeface="Arial Narrow" charset="0"/>
                          <a:cs typeface="Courier New"/>
                          <a:sym typeface="Arial Narrow" charset="0"/>
                        </a:rPr>
                        <a:t>pointer</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0000FF"/>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0000FF"/>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rgbClr val="0000FF"/>
                          </a:solidFill>
                          <a:effectLst/>
                          <a:latin typeface="Calibri"/>
                          <a:ea typeface="Arial Narrow" charset="0"/>
                          <a:cs typeface="Calibri"/>
                          <a:sym typeface="Arial Narrow" charset="0"/>
                        </a:rPr>
                        <a:t>8</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C8C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5085412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数据的基本宽度</a:t>
            </a:r>
          </a:p>
        </p:txBody>
      </p:sp>
      <p:sp>
        <p:nvSpPr>
          <p:cNvPr id="3" name="内容占位符 2"/>
          <p:cNvSpPr>
            <a:spLocks noGrp="1"/>
          </p:cNvSpPr>
          <p:nvPr>
            <p:ph idx="1"/>
          </p:nvPr>
        </p:nvSpPr>
        <p:spPr/>
        <p:txBody>
          <a:bodyPr/>
          <a:lstStyle/>
          <a:p>
            <a:r>
              <a:rPr lang="zh-CN" altLang="en-US" dirty="0" smtClean="0"/>
              <a:t>二进制</a:t>
            </a:r>
            <a:r>
              <a:rPr lang="zh-CN" altLang="en-US" dirty="0"/>
              <a:t>信息的计量单位是“字节”</a:t>
            </a:r>
            <a:r>
              <a:rPr lang="en-US" altLang="zh-CN" dirty="0"/>
              <a:t>(Byte)</a:t>
            </a:r>
            <a:r>
              <a:rPr lang="zh-CN" altLang="en-US" dirty="0"/>
              <a:t>，也称“位组”</a:t>
            </a:r>
          </a:p>
          <a:p>
            <a:r>
              <a:rPr lang="zh-CN" altLang="en-US" dirty="0" smtClean="0"/>
              <a:t>存储器</a:t>
            </a:r>
            <a:r>
              <a:rPr lang="zh-CN" altLang="en-US" dirty="0"/>
              <a:t>按字节</a:t>
            </a:r>
            <a:r>
              <a:rPr lang="zh-CN" altLang="en-US" dirty="0" smtClean="0"/>
              <a:t>编址，字节</a:t>
            </a:r>
            <a:r>
              <a:rPr lang="zh-CN" altLang="en-US" dirty="0"/>
              <a:t>是最小可寻址</a:t>
            </a:r>
            <a:r>
              <a:rPr lang="zh-CN" altLang="en-US" dirty="0" smtClean="0"/>
              <a:t>单位</a:t>
            </a:r>
            <a:endParaRPr lang="en-US" altLang="zh-CN" dirty="0" smtClean="0"/>
          </a:p>
          <a:p>
            <a:endParaRPr lang="en-US" altLang="zh-CN" dirty="0"/>
          </a:p>
          <a:p>
            <a:r>
              <a:rPr lang="zh-CN" altLang="en-US" dirty="0">
                <a:solidFill>
                  <a:srgbClr val="0000FF"/>
                </a:solidFill>
              </a:rPr>
              <a:t>机器字长  </a:t>
            </a:r>
            <a:r>
              <a:rPr lang="zh-CN" altLang="en-US" dirty="0"/>
              <a:t>指数据通路的宽度。</a:t>
            </a:r>
          </a:p>
          <a:p>
            <a:pPr lvl="1"/>
            <a:r>
              <a:rPr lang="zh-CN" altLang="en-US" dirty="0"/>
              <a:t>等于</a:t>
            </a:r>
            <a:r>
              <a:rPr lang="en-US" altLang="zh-CN" dirty="0"/>
              <a:t>CPU</a:t>
            </a:r>
            <a:r>
              <a:rPr lang="zh-CN" altLang="en-US" dirty="0"/>
              <a:t>内部总线宽度、运算器位数、寄存器宽度</a:t>
            </a:r>
          </a:p>
          <a:p>
            <a:pPr lvl="1"/>
            <a:r>
              <a:rPr lang="en-US" altLang="zh-CN" dirty="0"/>
              <a:t>32</a:t>
            </a:r>
            <a:r>
              <a:rPr lang="zh-CN" altLang="en-US" dirty="0"/>
              <a:t>位计算机，</a:t>
            </a:r>
            <a:r>
              <a:rPr lang="en-US" altLang="zh-CN" dirty="0"/>
              <a:t>64</a:t>
            </a:r>
            <a:r>
              <a:rPr lang="zh-CN" altLang="en-US" dirty="0"/>
              <a:t>位计算机</a:t>
            </a:r>
            <a:r>
              <a:rPr lang="en-US" altLang="zh-CN" dirty="0"/>
              <a:t>/</a:t>
            </a:r>
            <a:r>
              <a:rPr lang="zh-CN" altLang="en-US" dirty="0"/>
              <a:t>操作系统</a:t>
            </a:r>
          </a:p>
          <a:p>
            <a:r>
              <a:rPr lang="zh-CN" altLang="en-US" dirty="0" smtClean="0"/>
              <a:t>机器字长和字的宽度</a:t>
            </a:r>
            <a:r>
              <a:rPr lang="zh-CN" altLang="en-US" dirty="0"/>
              <a:t>可以一样，也可不同。</a:t>
            </a:r>
          </a:p>
          <a:p>
            <a:pPr lvl="1"/>
            <a:r>
              <a:rPr lang="en-US" altLang="zh-CN" dirty="0"/>
              <a:t>x86</a:t>
            </a:r>
            <a:r>
              <a:rPr lang="zh-CN" altLang="en-US" dirty="0"/>
              <a:t>“字”的宽度为</a:t>
            </a:r>
            <a:r>
              <a:rPr lang="en-US" altLang="zh-CN" dirty="0"/>
              <a:t>16</a:t>
            </a:r>
            <a:r>
              <a:rPr lang="zh-CN" altLang="en-US" dirty="0"/>
              <a:t>位，但</a:t>
            </a:r>
            <a:r>
              <a:rPr lang="en-US" altLang="zh-CN" dirty="0"/>
              <a:t>386</a:t>
            </a:r>
            <a:r>
              <a:rPr lang="zh-CN" altLang="en-US" dirty="0"/>
              <a:t>开始机器字长就是</a:t>
            </a:r>
            <a:r>
              <a:rPr lang="en-US" altLang="zh-CN" dirty="0"/>
              <a:t>32</a:t>
            </a:r>
            <a:r>
              <a:rPr lang="zh-CN" altLang="en-US" dirty="0"/>
              <a:t>位。</a:t>
            </a:r>
          </a:p>
          <a:p>
            <a:endParaRPr lang="en-US" altLang="zh-CN" dirty="0"/>
          </a:p>
          <a:p>
            <a:pPr marL="0" indent="0">
              <a:buNone/>
            </a:pP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521357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数据的存储和排列</a:t>
            </a:r>
            <a:r>
              <a:rPr lang="zh-CN" altLang="en-US" dirty="0"/>
              <a:t>顺序</a:t>
            </a:r>
          </a:p>
        </p:txBody>
      </p:sp>
      <p:sp>
        <p:nvSpPr>
          <p:cNvPr id="3" name="内容占位符 2"/>
          <p:cNvSpPr>
            <a:spLocks noGrp="1"/>
          </p:cNvSpPr>
          <p:nvPr>
            <p:ph idx="1"/>
          </p:nvPr>
        </p:nvSpPr>
        <p:spPr/>
        <p:txBody>
          <a:bodyPr/>
          <a:lstStyle/>
          <a:p>
            <a:pPr marL="203200" indent="-203200">
              <a:lnSpc>
                <a:spcPct val="100000"/>
              </a:lnSpc>
            </a:pPr>
            <a:r>
              <a:rPr lang="en-US" altLang="zh-CN" dirty="0">
                <a:ea typeface="黑体" panose="02010609060101010101" pitchFamily="49" charset="-122"/>
              </a:rPr>
              <a:t>80</a:t>
            </a:r>
            <a:r>
              <a:rPr lang="zh-CN" altLang="en-US" dirty="0">
                <a:ea typeface="黑体" panose="02010609060101010101" pitchFamily="49" charset="-122"/>
              </a:rPr>
              <a:t>年代开始，几乎所有机器都用</a:t>
            </a:r>
            <a:r>
              <a:rPr lang="zh-CN" altLang="en-US" dirty="0">
                <a:solidFill>
                  <a:srgbClr val="CC0000"/>
                </a:solidFill>
                <a:ea typeface="黑体" panose="02010609060101010101" pitchFamily="49" charset="-122"/>
              </a:rPr>
              <a:t>字节编址</a:t>
            </a:r>
            <a:endParaRPr lang="en-US" altLang="zh-CN" dirty="0">
              <a:solidFill>
                <a:srgbClr val="CC0000"/>
              </a:solidFill>
              <a:ea typeface="黑体" panose="02010609060101010101" pitchFamily="49" charset="-122"/>
            </a:endParaRPr>
          </a:p>
          <a:p>
            <a:pPr marL="203200" indent="-203200">
              <a:lnSpc>
                <a:spcPct val="100000"/>
              </a:lnSpc>
            </a:pPr>
            <a:r>
              <a:rPr lang="en-US" altLang="zh-CN" dirty="0">
                <a:ea typeface="黑体" panose="02010609060101010101" pitchFamily="49" charset="-122"/>
              </a:rPr>
              <a:t>ISA</a:t>
            </a:r>
            <a:r>
              <a:rPr lang="zh-CN" altLang="en-US" dirty="0">
                <a:ea typeface="黑体" panose="02010609060101010101" pitchFamily="49" charset="-122"/>
              </a:rPr>
              <a:t>设计时要考虑的两个问题：</a:t>
            </a:r>
          </a:p>
          <a:p>
            <a:pPr marL="685800" lvl="1" indent="-190500">
              <a:lnSpc>
                <a:spcPct val="100000"/>
              </a:lnSpc>
            </a:pPr>
            <a:r>
              <a:rPr lang="zh-CN" altLang="en-US" sz="2400" dirty="0">
                <a:ea typeface="黑体" panose="02010609060101010101" pitchFamily="49" charset="-122"/>
              </a:rPr>
              <a:t>如何根据一个字节地址取到一个</a:t>
            </a:r>
            <a:r>
              <a:rPr lang="en-US" altLang="zh-CN" sz="2400" dirty="0">
                <a:ea typeface="黑体" panose="02010609060101010101" pitchFamily="49" charset="-122"/>
              </a:rPr>
              <a:t>32</a:t>
            </a:r>
            <a:r>
              <a:rPr lang="zh-CN" altLang="en-US" sz="2400" dirty="0">
                <a:ea typeface="黑体" panose="02010609060101010101" pitchFamily="49" charset="-122"/>
              </a:rPr>
              <a:t>位的字</a:t>
            </a:r>
            <a:r>
              <a:rPr lang="zh-CN" altLang="en-US" sz="2400" dirty="0" smtClean="0">
                <a:ea typeface="黑体" panose="02010609060101010101" pitchFamily="49" charset="-122"/>
              </a:rPr>
              <a:t>？</a:t>
            </a:r>
            <a:endParaRPr lang="en-US" altLang="zh-CN" sz="2400" dirty="0" smtClean="0">
              <a:ea typeface="黑体" panose="02010609060101010101" pitchFamily="49" charset="-122"/>
            </a:endParaRPr>
          </a:p>
          <a:p>
            <a:pPr marL="1016000" lvl="2" indent="-190500">
              <a:lnSpc>
                <a:spcPct val="100000"/>
              </a:lnSpc>
            </a:pPr>
            <a:r>
              <a:rPr lang="en-US" altLang="zh-CN" sz="2400" dirty="0" smtClean="0">
                <a:solidFill>
                  <a:srgbClr val="009900"/>
                </a:solidFill>
                <a:ea typeface="黑体" panose="02010609060101010101" pitchFamily="49" charset="-122"/>
              </a:rPr>
              <a:t>- </a:t>
            </a:r>
            <a:r>
              <a:rPr lang="zh-CN" altLang="en-US" sz="2400" dirty="0">
                <a:solidFill>
                  <a:srgbClr val="009900"/>
                </a:solidFill>
                <a:ea typeface="黑体" panose="02010609060101010101" pitchFamily="49" charset="-122"/>
              </a:rPr>
              <a:t>字的存放问题</a:t>
            </a:r>
          </a:p>
          <a:p>
            <a:pPr marL="685800" lvl="1" indent="-190500">
              <a:lnSpc>
                <a:spcPct val="100000"/>
              </a:lnSpc>
            </a:pPr>
            <a:r>
              <a:rPr lang="zh-CN" altLang="en-US" sz="2400" dirty="0">
                <a:solidFill>
                  <a:schemeClr val="accent2"/>
                </a:solidFill>
                <a:ea typeface="黑体" panose="02010609060101010101" pitchFamily="49" charset="-122"/>
              </a:rPr>
              <a:t>一个字能否存放在任何字节边界</a:t>
            </a:r>
            <a:r>
              <a:rPr lang="zh-CN" altLang="en-US" sz="2400" dirty="0" smtClean="0">
                <a:solidFill>
                  <a:schemeClr val="accent2"/>
                </a:solidFill>
                <a:ea typeface="黑体" panose="02010609060101010101" pitchFamily="49" charset="-122"/>
              </a:rPr>
              <a:t>？</a:t>
            </a:r>
            <a:endParaRPr lang="en-US" altLang="zh-CN" sz="2400" dirty="0" smtClean="0">
              <a:solidFill>
                <a:schemeClr val="accent2"/>
              </a:solidFill>
              <a:ea typeface="黑体" panose="02010609060101010101" pitchFamily="49" charset="-122"/>
            </a:endParaRPr>
          </a:p>
          <a:p>
            <a:pPr marL="1016000" lvl="2" indent="-190500">
              <a:lnSpc>
                <a:spcPct val="100000"/>
              </a:lnSpc>
            </a:pPr>
            <a:r>
              <a:rPr lang="en-US" altLang="zh-CN" sz="2400" dirty="0" smtClean="0">
                <a:solidFill>
                  <a:srgbClr val="009900"/>
                </a:solidFill>
                <a:ea typeface="黑体" panose="02010609060101010101" pitchFamily="49" charset="-122"/>
              </a:rPr>
              <a:t>- </a:t>
            </a:r>
            <a:r>
              <a:rPr lang="zh-CN" altLang="en-US" sz="2400" dirty="0">
                <a:solidFill>
                  <a:srgbClr val="009900"/>
                </a:solidFill>
                <a:ea typeface="黑体" panose="02010609060101010101" pitchFamily="49" charset="-122"/>
              </a:rPr>
              <a:t>字的边界对齐问题</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81748061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type="title"/>
          </p:nvPr>
        </p:nvSpPr>
        <p:spPr/>
        <p:txBody>
          <a:bodyPr/>
          <a:lstStyle/>
          <a:p>
            <a:pPr marL="119063" indent="-119063" eaLnBrk="1" hangingPunct="1"/>
            <a:r>
              <a:rPr lang="zh-CN" altLang="en-US" dirty="0" smtClean="0">
                <a:solidFill>
                  <a:srgbClr val="FF0000"/>
                </a:solidFill>
              </a:rPr>
              <a:t>以字节为单位进行组织</a:t>
            </a:r>
            <a:r>
              <a:rPr lang="zh-CN" altLang="en-US" dirty="0" smtClean="0"/>
              <a:t>的内存</a:t>
            </a:r>
            <a:endParaRPr lang="en-US" dirty="0"/>
          </a:p>
        </p:txBody>
      </p:sp>
      <p:sp>
        <p:nvSpPr>
          <p:cNvPr id="44037" name="Rectangle 4"/>
          <p:cNvSpPr>
            <a:spLocks noGrp="1" noChangeArrowheads="1"/>
          </p:cNvSpPr>
          <p:nvPr>
            <p:ph idx="1"/>
          </p:nvPr>
        </p:nvSpPr>
        <p:spPr>
          <a:xfrm>
            <a:off x="228601" y="2809875"/>
            <a:ext cx="8686800" cy="3743325"/>
          </a:xfrm>
        </p:spPr>
        <p:txBody>
          <a:bodyPr/>
          <a:lstStyle/>
          <a:p>
            <a:pPr eaLnBrk="1" hangingPunct="1"/>
            <a:r>
              <a:rPr lang="zh-CN" altLang="en-US" dirty="0" smtClean="0"/>
              <a:t>程序通过地址访问数据</a:t>
            </a:r>
            <a:endParaRPr lang="en-US" dirty="0" smtClean="0"/>
          </a:p>
          <a:p>
            <a:pPr marL="552450" lvl="1" eaLnBrk="1" hangingPunct="1"/>
            <a:r>
              <a:rPr lang="zh-CN" altLang="en-US" dirty="0" smtClean="0"/>
              <a:t>感觉内存是个巨大的数组</a:t>
            </a:r>
            <a:endParaRPr lang="en-US" dirty="0" smtClean="0"/>
          </a:p>
          <a:p>
            <a:pPr marL="552450" lvl="1" eaLnBrk="1" hangingPunct="1"/>
            <a:r>
              <a:rPr lang="zh-CN" altLang="en-US" dirty="0" smtClean="0"/>
              <a:t>数据地址是数组下标</a:t>
            </a:r>
            <a:endParaRPr lang="en-US" altLang="zh-CN" dirty="0" smtClean="0"/>
          </a:p>
          <a:p>
            <a:pPr marL="552450" lvl="1" eaLnBrk="1" hangingPunct="1"/>
            <a:r>
              <a:rPr lang="zh-CN" altLang="en-US" dirty="0" smtClean="0"/>
              <a:t>指针变量存放地址</a:t>
            </a:r>
            <a:endParaRPr lang="en-US" dirty="0" smtClean="0"/>
          </a:p>
          <a:p>
            <a:pPr marL="152400"/>
            <a:r>
              <a:rPr lang="zh-CN" altLang="en-US" dirty="0" smtClean="0"/>
              <a:t>系统给程序提供私有地址空间</a:t>
            </a:r>
            <a:endParaRPr lang="en-US" altLang="zh-CN" dirty="0" smtClean="0"/>
          </a:p>
          <a:p>
            <a:pPr marL="552450" lvl="1" eaLnBrk="1" hangingPunct="1"/>
            <a:r>
              <a:rPr lang="zh-CN" altLang="en-US" dirty="0" smtClean="0"/>
              <a:t>虚拟地址</a:t>
            </a:r>
            <a:endParaRPr lang="en-US" altLang="zh-CN" dirty="0" smtClean="0"/>
          </a:p>
          <a:p>
            <a:pPr marL="552450" lvl="1" eaLnBrk="1" hangingPunct="1"/>
            <a:r>
              <a:rPr lang="zh-CN" altLang="en-US" dirty="0" smtClean="0"/>
              <a:t>避免多个程序互相干扰</a:t>
            </a:r>
            <a:endParaRPr lang="en-US" altLang="en-US" dirty="0"/>
          </a:p>
        </p:txBody>
      </p:sp>
      <p:grpSp>
        <p:nvGrpSpPr>
          <p:cNvPr id="2" name="Group 5"/>
          <p:cNvGrpSpPr>
            <a:grpSpLocks/>
          </p:cNvGrpSpPr>
          <p:nvPr/>
        </p:nvGrpSpPr>
        <p:grpSpPr bwMode="auto">
          <a:xfrm>
            <a:off x="758825" y="1470373"/>
            <a:ext cx="6424613" cy="968027"/>
            <a:chOff x="-2" y="171"/>
            <a:chExt cx="4047" cy="609"/>
          </a:xfrm>
        </p:grpSpPr>
        <p:sp>
          <p:nvSpPr>
            <p:cNvPr id="44039" name="Rectangle 6"/>
            <p:cNvSpPr>
              <a:spLocks/>
            </p:cNvSpPr>
            <p:nvPr/>
          </p:nvSpPr>
          <p:spPr bwMode="auto">
            <a:xfrm>
              <a:off x="13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0" name="Rectangle 7"/>
            <p:cNvSpPr>
              <a:spLocks/>
            </p:cNvSpPr>
            <p:nvPr/>
          </p:nvSpPr>
          <p:spPr bwMode="auto">
            <a:xfrm>
              <a:off x="37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1" name="Rectangle 8"/>
            <p:cNvSpPr>
              <a:spLocks/>
            </p:cNvSpPr>
            <p:nvPr/>
          </p:nvSpPr>
          <p:spPr bwMode="auto">
            <a:xfrm>
              <a:off x="61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2" name="Rectangle 9"/>
            <p:cNvSpPr>
              <a:spLocks/>
            </p:cNvSpPr>
            <p:nvPr/>
          </p:nvSpPr>
          <p:spPr bwMode="auto">
            <a:xfrm>
              <a:off x="85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3" name="Rectangle 10"/>
            <p:cNvSpPr>
              <a:spLocks/>
            </p:cNvSpPr>
            <p:nvPr/>
          </p:nvSpPr>
          <p:spPr bwMode="auto">
            <a:xfrm>
              <a:off x="109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4" name="Rectangle 11"/>
            <p:cNvSpPr>
              <a:spLocks/>
            </p:cNvSpPr>
            <p:nvPr/>
          </p:nvSpPr>
          <p:spPr bwMode="auto">
            <a:xfrm>
              <a:off x="1338" y="520"/>
              <a:ext cx="968" cy="192"/>
            </a:xfrm>
            <a:prstGeom prst="rect">
              <a:avLst/>
            </a:prstGeom>
            <a:noFill/>
            <a:ln w="19050">
              <a:solidFill>
                <a:srgbClr val="003300"/>
              </a:solidFill>
              <a:round/>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5" name="Rectangle 12"/>
            <p:cNvSpPr>
              <a:spLocks/>
            </p:cNvSpPr>
            <p:nvPr/>
          </p:nvSpPr>
          <p:spPr bwMode="auto">
            <a:xfrm>
              <a:off x="229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6" name="Rectangle 13"/>
            <p:cNvSpPr>
              <a:spLocks/>
            </p:cNvSpPr>
            <p:nvPr/>
          </p:nvSpPr>
          <p:spPr bwMode="auto">
            <a:xfrm>
              <a:off x="253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7" name="Rectangle 14"/>
            <p:cNvSpPr>
              <a:spLocks/>
            </p:cNvSpPr>
            <p:nvPr/>
          </p:nvSpPr>
          <p:spPr bwMode="auto">
            <a:xfrm>
              <a:off x="277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8" name="Rectangle 15"/>
            <p:cNvSpPr>
              <a:spLocks/>
            </p:cNvSpPr>
            <p:nvPr/>
          </p:nvSpPr>
          <p:spPr bwMode="auto">
            <a:xfrm>
              <a:off x="301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49" name="Rectangle 16"/>
            <p:cNvSpPr>
              <a:spLocks/>
            </p:cNvSpPr>
            <p:nvPr/>
          </p:nvSpPr>
          <p:spPr bwMode="auto">
            <a:xfrm>
              <a:off x="325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50" name="Rectangle 17"/>
            <p:cNvSpPr>
              <a:spLocks/>
            </p:cNvSpPr>
            <p:nvPr/>
          </p:nvSpPr>
          <p:spPr bwMode="auto">
            <a:xfrm>
              <a:off x="3498" y="520"/>
              <a:ext cx="248" cy="192"/>
            </a:xfrm>
            <a:prstGeom prst="rect">
              <a:avLst/>
            </a:prstGeom>
            <a:noFill/>
            <a:ln w="19050">
              <a:solidFill>
                <a:srgbClr val="003300"/>
              </a:solidFill>
              <a:round/>
              <a:headEnd/>
              <a:tailEnd/>
            </a:ln>
          </p:spPr>
          <p:txBody>
            <a:bodyPr wrap="none" lIns="0" tIns="0" rIns="0" bIns="0">
              <a:prstTxWarp prst="textNoShape">
                <a:avLst/>
              </a:prstTxWarp>
              <a:spAutoFit/>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4051" name="Rectangle 18"/>
            <p:cNvSpPr>
              <a:spLocks/>
            </p:cNvSpPr>
            <p:nvPr/>
          </p:nvSpPr>
          <p:spPr bwMode="auto">
            <a:xfrm>
              <a:off x="1332" y="484"/>
              <a:ext cx="968" cy="296"/>
            </a:xfrm>
            <a:prstGeom prst="rect">
              <a:avLst/>
            </a:prstGeom>
            <a:noFill/>
            <a:ln w="19050">
              <a:noFill/>
              <a:miter lim="800000"/>
              <a:headEnd/>
              <a:tailEnd/>
            </a:ln>
          </p:spPr>
          <p:txBody>
            <a:bodyPr lIns="50800" tIns="50800" rIns="45720" bIns="50800">
              <a:prstTxWarp prst="textNoShape">
                <a:avLst/>
              </a:prstTxWarp>
            </a:bodyPr>
            <a:lstStyle/>
            <a:p>
              <a:pPr algn="ctr" eaLnBrk="1" hangingPunct="1">
                <a:lnSpc>
                  <a:spcPct val="90000"/>
                </a:lnSpc>
              </a:pPr>
              <a:r>
                <a:rPr lang="en-US">
                  <a:solidFill>
                    <a:srgbClr val="000066"/>
                  </a:solidFill>
                  <a:latin typeface="Helvetica" charset="0"/>
                  <a:ea typeface="Helvetica" charset="0"/>
                  <a:cs typeface="Helvetica" charset="0"/>
                  <a:sym typeface="Helvetica" charset="0"/>
                </a:rPr>
                <a:t>• • •</a:t>
              </a:r>
            </a:p>
          </p:txBody>
        </p:sp>
        <p:sp>
          <p:nvSpPr>
            <p:cNvPr id="44052" name="Rectangle 19"/>
            <p:cNvSpPr>
              <a:spLocks/>
            </p:cNvSpPr>
            <p:nvPr/>
          </p:nvSpPr>
          <p:spPr bwMode="auto">
            <a:xfrm rot="-2580000">
              <a:off x="-2" y="171"/>
              <a:ext cx="589" cy="224"/>
            </a:xfrm>
            <a:prstGeom prst="rect">
              <a:avLst/>
            </a:prstGeom>
            <a:noFill/>
            <a:ln w="19050">
              <a:noFill/>
              <a:miter lim="800000"/>
              <a:headEnd/>
              <a:tailEnd/>
            </a:ln>
          </p:spPr>
          <p:txBody>
            <a:bodyPr wrap="none" lIns="50800" tIns="50800" rIns="45720" bIns="50800">
              <a:prstTxWarp prst="textNoShape">
                <a:avLst/>
              </a:prstTxWarp>
              <a:spAutoFit/>
            </a:bodyPr>
            <a:lstStyle/>
            <a:p>
              <a:pPr eaLnBrk="1" hangingPunct="1">
                <a:lnSpc>
                  <a:spcPct val="90000"/>
                </a:lnSpc>
              </a:pPr>
              <a:r>
                <a:rPr lang="en-US" sz="1800" b="0" dirty="0">
                  <a:solidFill>
                    <a:srgbClr val="000066"/>
                  </a:solidFill>
                  <a:latin typeface="Courier New Bold" charset="0"/>
                  <a:ea typeface="Courier New Bold" charset="0"/>
                  <a:cs typeface="Courier New Bold" charset="0"/>
                  <a:sym typeface="Courier New Bold" charset="0"/>
                </a:rPr>
                <a:t>00•••0</a:t>
              </a:r>
            </a:p>
          </p:txBody>
        </p:sp>
        <p:sp>
          <p:nvSpPr>
            <p:cNvPr id="44053" name="Rectangle 20"/>
            <p:cNvSpPr>
              <a:spLocks/>
            </p:cNvSpPr>
            <p:nvPr/>
          </p:nvSpPr>
          <p:spPr bwMode="auto">
            <a:xfrm rot="19020000">
              <a:off x="3455" y="171"/>
              <a:ext cx="590" cy="224"/>
            </a:xfrm>
            <a:prstGeom prst="rect">
              <a:avLst/>
            </a:prstGeom>
            <a:noFill/>
            <a:ln w="19050">
              <a:noFill/>
              <a:miter lim="800000"/>
              <a:headEnd/>
              <a:tailEnd/>
            </a:ln>
          </p:spPr>
          <p:txBody>
            <a:bodyPr wrap="none" lIns="50800" tIns="50800" rIns="45720" bIns="50800">
              <a:prstTxWarp prst="textNoShape">
                <a:avLst/>
              </a:prstTxWarp>
              <a:spAutoFit/>
            </a:bodyPr>
            <a:lstStyle/>
            <a:p>
              <a:pPr eaLnBrk="1" hangingPunct="1">
                <a:lnSpc>
                  <a:spcPct val="90000"/>
                </a:lnSpc>
              </a:pPr>
              <a:r>
                <a:rPr lang="en-US" sz="1800" b="0" dirty="0">
                  <a:solidFill>
                    <a:srgbClr val="000066"/>
                  </a:solidFill>
                  <a:latin typeface="Courier New Bold" charset="0"/>
                  <a:ea typeface="Courier New Bold" charset="0"/>
                  <a:cs typeface="Courier New Bold" charset="0"/>
                  <a:sym typeface="Courier New Bold" charset="0"/>
                </a:rPr>
                <a:t>FF•••F</a:t>
              </a:r>
            </a:p>
          </p:txBody>
        </p:sp>
      </p:grpSp>
    </p:spTree>
    <p:extLst>
      <p:ext uri="{BB962C8B-B14F-4D97-AF65-F5344CB8AC3E}">
        <p14:creationId xmlns:p14="http://schemas.microsoft.com/office/powerpoint/2010/main" val="2702271852"/>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type="title"/>
          </p:nvPr>
        </p:nvSpPr>
        <p:spPr/>
        <p:txBody>
          <a:bodyPr/>
          <a:lstStyle/>
          <a:p>
            <a:pPr marL="119063" indent="-119063" eaLnBrk="1" hangingPunct="1"/>
            <a:r>
              <a:rPr lang="zh-CN" altLang="en-US" dirty="0" smtClean="0">
                <a:solidFill>
                  <a:srgbClr val="FF0000"/>
                </a:solidFill>
              </a:rPr>
              <a:t>以字为单位进行内存组织</a:t>
            </a:r>
            <a:endParaRPr lang="en-US" dirty="0">
              <a:solidFill>
                <a:srgbClr val="FF0000"/>
              </a:solidFill>
            </a:endParaRPr>
          </a:p>
        </p:txBody>
      </p:sp>
      <p:sp>
        <p:nvSpPr>
          <p:cNvPr id="46085" name="Rectangle 4"/>
          <p:cNvSpPr>
            <a:spLocks noGrp="1" noChangeArrowheads="1"/>
          </p:cNvSpPr>
          <p:nvPr>
            <p:ph idx="1"/>
          </p:nvPr>
        </p:nvSpPr>
        <p:spPr>
          <a:xfrm>
            <a:off x="5220072" y="4697531"/>
            <a:ext cx="2973858" cy="641350"/>
          </a:xfrm>
        </p:spPr>
        <p:txBody>
          <a:bodyPr/>
          <a:lstStyle/>
          <a:p>
            <a:pPr eaLnBrk="1" hangingPunct="1"/>
            <a:r>
              <a:rPr lang="zh-CN" altLang="en-US" dirty="0" smtClean="0"/>
              <a:t>字地址为字中第一个字节的地址</a:t>
            </a:r>
            <a:endParaRPr lang="en-US" altLang="zh-CN" dirty="0" smtClean="0"/>
          </a:p>
        </p:txBody>
      </p:sp>
      <p:grpSp>
        <p:nvGrpSpPr>
          <p:cNvPr id="2" name="Group 5"/>
          <p:cNvGrpSpPr>
            <a:grpSpLocks/>
          </p:cNvGrpSpPr>
          <p:nvPr/>
        </p:nvGrpSpPr>
        <p:grpSpPr bwMode="auto">
          <a:xfrm>
            <a:off x="939354" y="980728"/>
            <a:ext cx="3467100" cy="5591175"/>
            <a:chOff x="0" y="0"/>
            <a:chExt cx="2184" cy="3522"/>
          </a:xfrm>
        </p:grpSpPr>
        <p:sp>
          <p:nvSpPr>
            <p:cNvPr id="46087" name="Rectangle 6"/>
            <p:cNvSpPr>
              <a:spLocks/>
            </p:cNvSpPr>
            <p:nvPr/>
          </p:nvSpPr>
          <p:spPr bwMode="auto">
            <a:xfrm>
              <a:off x="1253" y="41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88" name="Rectangle 7"/>
            <p:cNvSpPr>
              <a:spLocks/>
            </p:cNvSpPr>
            <p:nvPr/>
          </p:nvSpPr>
          <p:spPr bwMode="auto">
            <a:xfrm>
              <a:off x="1253" y="61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89" name="Rectangle 8"/>
            <p:cNvSpPr>
              <a:spLocks/>
            </p:cNvSpPr>
            <p:nvPr/>
          </p:nvSpPr>
          <p:spPr bwMode="auto">
            <a:xfrm>
              <a:off x="1253" y="80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0" name="Rectangle 9"/>
            <p:cNvSpPr>
              <a:spLocks/>
            </p:cNvSpPr>
            <p:nvPr/>
          </p:nvSpPr>
          <p:spPr bwMode="auto">
            <a:xfrm>
              <a:off x="1253" y="99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1" name="Rectangle 10"/>
            <p:cNvSpPr>
              <a:spLocks/>
            </p:cNvSpPr>
            <p:nvPr/>
          </p:nvSpPr>
          <p:spPr bwMode="auto">
            <a:xfrm>
              <a:off x="1253" y="118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2" name="Rectangle 11"/>
            <p:cNvSpPr>
              <a:spLocks/>
            </p:cNvSpPr>
            <p:nvPr/>
          </p:nvSpPr>
          <p:spPr bwMode="auto">
            <a:xfrm>
              <a:off x="1253" y="137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3" name="Rectangle 12"/>
            <p:cNvSpPr>
              <a:spLocks/>
            </p:cNvSpPr>
            <p:nvPr/>
          </p:nvSpPr>
          <p:spPr bwMode="auto">
            <a:xfrm>
              <a:off x="1253" y="157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4" name="Rectangle 13"/>
            <p:cNvSpPr>
              <a:spLocks/>
            </p:cNvSpPr>
            <p:nvPr/>
          </p:nvSpPr>
          <p:spPr bwMode="auto">
            <a:xfrm>
              <a:off x="1253" y="176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5" name="Rectangle 14"/>
            <p:cNvSpPr>
              <a:spLocks/>
            </p:cNvSpPr>
            <p:nvPr/>
          </p:nvSpPr>
          <p:spPr bwMode="auto">
            <a:xfrm>
              <a:off x="1253" y="195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6" name="Rectangle 15"/>
            <p:cNvSpPr>
              <a:spLocks/>
            </p:cNvSpPr>
            <p:nvPr/>
          </p:nvSpPr>
          <p:spPr bwMode="auto">
            <a:xfrm>
              <a:off x="1253" y="214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7" name="Rectangle 16"/>
            <p:cNvSpPr>
              <a:spLocks/>
            </p:cNvSpPr>
            <p:nvPr/>
          </p:nvSpPr>
          <p:spPr bwMode="auto">
            <a:xfrm>
              <a:off x="1253" y="233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8" name="Rectangle 17"/>
            <p:cNvSpPr>
              <a:spLocks/>
            </p:cNvSpPr>
            <p:nvPr/>
          </p:nvSpPr>
          <p:spPr bwMode="auto">
            <a:xfrm>
              <a:off x="1253" y="2530"/>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099" name="Rectangle 18"/>
            <p:cNvSpPr>
              <a:spLocks/>
            </p:cNvSpPr>
            <p:nvPr/>
          </p:nvSpPr>
          <p:spPr bwMode="auto">
            <a:xfrm>
              <a:off x="1733" y="418"/>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0000</a:t>
              </a:r>
            </a:p>
          </p:txBody>
        </p:sp>
        <p:sp>
          <p:nvSpPr>
            <p:cNvPr id="46100" name="Rectangle 19"/>
            <p:cNvSpPr>
              <a:spLocks/>
            </p:cNvSpPr>
            <p:nvPr/>
          </p:nvSpPr>
          <p:spPr bwMode="auto">
            <a:xfrm>
              <a:off x="1733" y="610"/>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0001</a:t>
              </a:r>
            </a:p>
          </p:txBody>
        </p:sp>
        <p:sp>
          <p:nvSpPr>
            <p:cNvPr id="46101" name="Rectangle 20"/>
            <p:cNvSpPr>
              <a:spLocks/>
            </p:cNvSpPr>
            <p:nvPr/>
          </p:nvSpPr>
          <p:spPr bwMode="auto">
            <a:xfrm>
              <a:off x="1733" y="802"/>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0002</a:t>
              </a:r>
            </a:p>
          </p:txBody>
        </p:sp>
        <p:sp>
          <p:nvSpPr>
            <p:cNvPr id="46102" name="Rectangle 21"/>
            <p:cNvSpPr>
              <a:spLocks/>
            </p:cNvSpPr>
            <p:nvPr/>
          </p:nvSpPr>
          <p:spPr bwMode="auto">
            <a:xfrm>
              <a:off x="1733" y="994"/>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0003</a:t>
              </a:r>
            </a:p>
          </p:txBody>
        </p:sp>
        <p:sp>
          <p:nvSpPr>
            <p:cNvPr id="46103" name="Rectangle 22"/>
            <p:cNvSpPr>
              <a:spLocks/>
            </p:cNvSpPr>
            <p:nvPr/>
          </p:nvSpPr>
          <p:spPr bwMode="auto">
            <a:xfrm>
              <a:off x="1733" y="1186"/>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0004</a:t>
              </a:r>
            </a:p>
          </p:txBody>
        </p:sp>
        <p:sp>
          <p:nvSpPr>
            <p:cNvPr id="46104" name="Rectangle 23"/>
            <p:cNvSpPr>
              <a:spLocks/>
            </p:cNvSpPr>
            <p:nvPr/>
          </p:nvSpPr>
          <p:spPr bwMode="auto">
            <a:xfrm>
              <a:off x="1733" y="1378"/>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0005</a:t>
              </a:r>
            </a:p>
          </p:txBody>
        </p:sp>
        <p:sp>
          <p:nvSpPr>
            <p:cNvPr id="46105" name="Rectangle 24"/>
            <p:cNvSpPr>
              <a:spLocks/>
            </p:cNvSpPr>
            <p:nvPr/>
          </p:nvSpPr>
          <p:spPr bwMode="auto">
            <a:xfrm>
              <a:off x="1733" y="1570"/>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0006</a:t>
              </a:r>
            </a:p>
          </p:txBody>
        </p:sp>
        <p:sp>
          <p:nvSpPr>
            <p:cNvPr id="46106" name="Rectangle 25"/>
            <p:cNvSpPr>
              <a:spLocks/>
            </p:cNvSpPr>
            <p:nvPr/>
          </p:nvSpPr>
          <p:spPr bwMode="auto">
            <a:xfrm>
              <a:off x="1733" y="1762"/>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0007</a:t>
              </a:r>
            </a:p>
          </p:txBody>
        </p:sp>
        <p:sp>
          <p:nvSpPr>
            <p:cNvPr id="46107" name="Rectangle 26"/>
            <p:cNvSpPr>
              <a:spLocks/>
            </p:cNvSpPr>
            <p:nvPr/>
          </p:nvSpPr>
          <p:spPr bwMode="auto">
            <a:xfrm>
              <a:off x="1733" y="1954"/>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0008</a:t>
              </a:r>
            </a:p>
          </p:txBody>
        </p:sp>
        <p:sp>
          <p:nvSpPr>
            <p:cNvPr id="46108" name="Rectangle 27"/>
            <p:cNvSpPr>
              <a:spLocks/>
            </p:cNvSpPr>
            <p:nvPr/>
          </p:nvSpPr>
          <p:spPr bwMode="auto">
            <a:xfrm>
              <a:off x="1733" y="2146"/>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0009</a:t>
              </a:r>
            </a:p>
          </p:txBody>
        </p:sp>
        <p:sp>
          <p:nvSpPr>
            <p:cNvPr id="46109" name="Rectangle 28"/>
            <p:cNvSpPr>
              <a:spLocks/>
            </p:cNvSpPr>
            <p:nvPr/>
          </p:nvSpPr>
          <p:spPr bwMode="auto">
            <a:xfrm>
              <a:off x="1733" y="2338"/>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0010</a:t>
              </a:r>
            </a:p>
          </p:txBody>
        </p:sp>
        <p:sp>
          <p:nvSpPr>
            <p:cNvPr id="46110" name="Rectangle 29"/>
            <p:cNvSpPr>
              <a:spLocks/>
            </p:cNvSpPr>
            <p:nvPr/>
          </p:nvSpPr>
          <p:spPr bwMode="auto">
            <a:xfrm>
              <a:off x="1733" y="2530"/>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0011</a:t>
              </a:r>
            </a:p>
          </p:txBody>
        </p:sp>
        <p:grpSp>
          <p:nvGrpSpPr>
            <p:cNvPr id="3" name="Group 30"/>
            <p:cNvGrpSpPr>
              <a:grpSpLocks/>
            </p:cNvGrpSpPr>
            <p:nvPr/>
          </p:nvGrpSpPr>
          <p:grpSpPr bwMode="auto">
            <a:xfrm>
              <a:off x="657" y="418"/>
              <a:ext cx="384" cy="3072"/>
              <a:chOff x="0" y="0"/>
              <a:chExt cx="384" cy="3072"/>
            </a:xfrm>
          </p:grpSpPr>
          <p:sp>
            <p:nvSpPr>
              <p:cNvPr id="46155" name="Rectangle 31"/>
              <p:cNvSpPr>
                <a:spLocks/>
              </p:cNvSpPr>
              <p:nvPr/>
            </p:nvSpPr>
            <p:spPr bwMode="auto">
              <a:xfrm>
                <a:off x="0" y="1536"/>
                <a:ext cx="384" cy="1536"/>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56" name="Rectangle 32"/>
              <p:cNvSpPr>
                <a:spLocks/>
              </p:cNvSpPr>
              <p:nvPr/>
            </p:nvSpPr>
            <p:spPr bwMode="auto">
              <a:xfrm>
                <a:off x="0" y="0"/>
                <a:ext cx="384" cy="1536"/>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grpSp>
          <p:nvGrpSpPr>
            <p:cNvPr id="4" name="Group 33"/>
            <p:cNvGrpSpPr>
              <a:grpSpLocks/>
            </p:cNvGrpSpPr>
            <p:nvPr/>
          </p:nvGrpSpPr>
          <p:grpSpPr bwMode="auto">
            <a:xfrm>
              <a:off x="81" y="418"/>
              <a:ext cx="384" cy="3072"/>
              <a:chOff x="0" y="0"/>
              <a:chExt cx="384" cy="3072"/>
            </a:xfrm>
          </p:grpSpPr>
          <p:sp>
            <p:nvSpPr>
              <p:cNvPr id="46151" name="Rectangle 34"/>
              <p:cNvSpPr>
                <a:spLocks/>
              </p:cNvSpPr>
              <p:nvPr/>
            </p:nvSpPr>
            <p:spPr bwMode="auto">
              <a:xfrm>
                <a:off x="0" y="0"/>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52" name="Rectangle 35"/>
              <p:cNvSpPr>
                <a:spLocks/>
              </p:cNvSpPr>
              <p:nvPr/>
            </p:nvSpPr>
            <p:spPr bwMode="auto">
              <a:xfrm>
                <a:off x="0" y="768"/>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53" name="Rectangle 36"/>
              <p:cNvSpPr>
                <a:spLocks/>
              </p:cNvSpPr>
              <p:nvPr/>
            </p:nvSpPr>
            <p:spPr bwMode="auto">
              <a:xfrm>
                <a:off x="0" y="1536"/>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54" name="Rectangle 37"/>
              <p:cNvSpPr>
                <a:spLocks/>
              </p:cNvSpPr>
              <p:nvPr/>
            </p:nvSpPr>
            <p:spPr bwMode="auto">
              <a:xfrm>
                <a:off x="0" y="2304"/>
                <a:ext cx="384" cy="768"/>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sp>
          <p:nvSpPr>
            <p:cNvPr id="46113" name="Rectangle 38"/>
            <p:cNvSpPr>
              <a:spLocks/>
            </p:cNvSpPr>
            <p:nvPr/>
          </p:nvSpPr>
          <p:spPr bwMode="auto">
            <a:xfrm>
              <a:off x="0" y="0"/>
              <a:ext cx="543" cy="416"/>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a:solidFill>
                    <a:srgbClr val="000066"/>
                  </a:solidFill>
                  <a:latin typeface="Helvetica" charset="0"/>
                  <a:ea typeface="Helvetica" charset="0"/>
                  <a:cs typeface="Helvetica" charset="0"/>
                  <a:sym typeface="Helvetica" charset="0"/>
                </a:rPr>
                <a:t>32-bit</a:t>
              </a:r>
            </a:p>
            <a:p>
              <a:pPr algn="ctr" eaLnBrk="1" hangingPunct="1"/>
              <a:r>
                <a:rPr lang="en-US" sz="1800">
                  <a:solidFill>
                    <a:srgbClr val="000066"/>
                  </a:solidFill>
                  <a:latin typeface="Helvetica" charset="0"/>
                  <a:ea typeface="Helvetica" charset="0"/>
                  <a:cs typeface="Helvetica" charset="0"/>
                  <a:sym typeface="Helvetica" charset="0"/>
                </a:rPr>
                <a:t>Words</a:t>
              </a:r>
            </a:p>
          </p:txBody>
        </p:sp>
        <p:sp>
          <p:nvSpPr>
            <p:cNvPr id="46114" name="Rectangle 39"/>
            <p:cNvSpPr>
              <a:spLocks/>
            </p:cNvSpPr>
            <p:nvPr/>
          </p:nvSpPr>
          <p:spPr bwMode="auto">
            <a:xfrm>
              <a:off x="1198" y="82"/>
              <a:ext cx="490" cy="240"/>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a:solidFill>
                    <a:srgbClr val="000066"/>
                  </a:solidFill>
                  <a:latin typeface="Helvetica" charset="0"/>
                  <a:ea typeface="Helvetica" charset="0"/>
                  <a:cs typeface="Helvetica" charset="0"/>
                  <a:sym typeface="Helvetica" charset="0"/>
                </a:rPr>
                <a:t>Bytes</a:t>
              </a:r>
            </a:p>
          </p:txBody>
        </p:sp>
        <p:sp>
          <p:nvSpPr>
            <p:cNvPr id="46115" name="Rectangle 40"/>
            <p:cNvSpPr>
              <a:spLocks/>
            </p:cNvSpPr>
            <p:nvPr/>
          </p:nvSpPr>
          <p:spPr bwMode="auto">
            <a:xfrm>
              <a:off x="1718" y="82"/>
              <a:ext cx="466" cy="240"/>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a:solidFill>
                    <a:srgbClr val="000066"/>
                  </a:solidFill>
                  <a:latin typeface="Helvetica" charset="0"/>
                  <a:ea typeface="Helvetica" charset="0"/>
                  <a:cs typeface="Helvetica" charset="0"/>
                  <a:sym typeface="Helvetica" charset="0"/>
                </a:rPr>
                <a:t>Addr.</a:t>
              </a:r>
            </a:p>
          </p:txBody>
        </p:sp>
        <p:sp>
          <p:nvSpPr>
            <p:cNvPr id="46116" name="Rectangle 41"/>
            <p:cNvSpPr>
              <a:spLocks/>
            </p:cNvSpPr>
            <p:nvPr/>
          </p:nvSpPr>
          <p:spPr bwMode="auto">
            <a:xfrm>
              <a:off x="1253" y="2722"/>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17" name="Rectangle 42"/>
            <p:cNvSpPr>
              <a:spLocks/>
            </p:cNvSpPr>
            <p:nvPr/>
          </p:nvSpPr>
          <p:spPr bwMode="auto">
            <a:xfrm>
              <a:off x="1733" y="2722"/>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0012</a:t>
              </a:r>
            </a:p>
          </p:txBody>
        </p:sp>
        <p:sp>
          <p:nvSpPr>
            <p:cNvPr id="46118" name="Rectangle 43"/>
            <p:cNvSpPr>
              <a:spLocks/>
            </p:cNvSpPr>
            <p:nvPr/>
          </p:nvSpPr>
          <p:spPr bwMode="auto">
            <a:xfrm>
              <a:off x="1253" y="2914"/>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19" name="Rectangle 44"/>
            <p:cNvSpPr>
              <a:spLocks/>
            </p:cNvSpPr>
            <p:nvPr/>
          </p:nvSpPr>
          <p:spPr bwMode="auto">
            <a:xfrm>
              <a:off x="1733" y="2914"/>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0013</a:t>
              </a:r>
            </a:p>
          </p:txBody>
        </p:sp>
        <p:sp>
          <p:nvSpPr>
            <p:cNvPr id="46120" name="Rectangle 45"/>
            <p:cNvSpPr>
              <a:spLocks/>
            </p:cNvSpPr>
            <p:nvPr/>
          </p:nvSpPr>
          <p:spPr bwMode="auto">
            <a:xfrm>
              <a:off x="1253" y="310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21" name="Rectangle 46"/>
            <p:cNvSpPr>
              <a:spLocks/>
            </p:cNvSpPr>
            <p:nvPr/>
          </p:nvSpPr>
          <p:spPr bwMode="auto">
            <a:xfrm>
              <a:off x="1733" y="3106"/>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0014</a:t>
              </a:r>
            </a:p>
          </p:txBody>
        </p:sp>
        <p:sp>
          <p:nvSpPr>
            <p:cNvPr id="46122" name="Rectangle 47"/>
            <p:cNvSpPr>
              <a:spLocks/>
            </p:cNvSpPr>
            <p:nvPr/>
          </p:nvSpPr>
          <p:spPr bwMode="auto">
            <a:xfrm>
              <a:off x="1253" y="3298"/>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23" name="Rectangle 48"/>
            <p:cNvSpPr>
              <a:spLocks/>
            </p:cNvSpPr>
            <p:nvPr/>
          </p:nvSpPr>
          <p:spPr bwMode="auto">
            <a:xfrm>
              <a:off x="1733" y="3298"/>
              <a:ext cx="443" cy="224"/>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b="0">
                  <a:solidFill>
                    <a:srgbClr val="000066"/>
                  </a:solidFill>
                  <a:latin typeface="Courier New" charset="0"/>
                  <a:ea typeface="Courier New" charset="0"/>
                  <a:cs typeface="Courier New" charset="0"/>
                  <a:sym typeface="Courier New" charset="0"/>
                </a:rPr>
                <a:t>0015</a:t>
              </a:r>
            </a:p>
          </p:txBody>
        </p:sp>
        <p:sp>
          <p:nvSpPr>
            <p:cNvPr id="46124" name="Rectangle 49"/>
            <p:cNvSpPr>
              <a:spLocks/>
            </p:cNvSpPr>
            <p:nvPr/>
          </p:nvSpPr>
          <p:spPr bwMode="auto">
            <a:xfrm>
              <a:off x="576" y="0"/>
              <a:ext cx="543" cy="416"/>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a:solidFill>
                    <a:srgbClr val="000066"/>
                  </a:solidFill>
                  <a:latin typeface="Helvetica" charset="0"/>
                  <a:ea typeface="Helvetica" charset="0"/>
                  <a:cs typeface="Helvetica" charset="0"/>
                  <a:sym typeface="Helvetica" charset="0"/>
                </a:rPr>
                <a:t>64-bit</a:t>
              </a:r>
            </a:p>
            <a:p>
              <a:pPr algn="ctr" eaLnBrk="1" hangingPunct="1"/>
              <a:r>
                <a:rPr lang="en-US" sz="1800">
                  <a:solidFill>
                    <a:srgbClr val="000066"/>
                  </a:solidFill>
                  <a:latin typeface="Helvetica" charset="0"/>
                  <a:ea typeface="Helvetica" charset="0"/>
                  <a:cs typeface="Helvetica" charset="0"/>
                  <a:sym typeface="Helvetica" charset="0"/>
                </a:rPr>
                <a:t>Words</a:t>
              </a:r>
            </a:p>
          </p:txBody>
        </p:sp>
        <p:sp>
          <p:nvSpPr>
            <p:cNvPr id="46125" name="Rectangle 50"/>
            <p:cNvSpPr>
              <a:spLocks/>
            </p:cNvSpPr>
            <p:nvPr/>
          </p:nvSpPr>
          <p:spPr bwMode="auto">
            <a:xfrm>
              <a:off x="657" y="946"/>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sp>
          <p:nvSpPr>
            <p:cNvPr id="46126" name="Rectangle 51"/>
            <p:cNvSpPr>
              <a:spLocks/>
            </p:cNvSpPr>
            <p:nvPr/>
          </p:nvSpPr>
          <p:spPr bwMode="auto">
            <a:xfrm>
              <a:off x="657" y="2434"/>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sp>
          <p:nvSpPr>
            <p:cNvPr id="46127" name="Rectangle 52"/>
            <p:cNvSpPr>
              <a:spLocks/>
            </p:cNvSpPr>
            <p:nvPr/>
          </p:nvSpPr>
          <p:spPr bwMode="auto">
            <a:xfrm>
              <a:off x="81" y="562"/>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sp>
          <p:nvSpPr>
            <p:cNvPr id="46128" name="Rectangle 53"/>
            <p:cNvSpPr>
              <a:spLocks/>
            </p:cNvSpPr>
            <p:nvPr/>
          </p:nvSpPr>
          <p:spPr bwMode="auto">
            <a:xfrm>
              <a:off x="81" y="1330"/>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sp>
          <p:nvSpPr>
            <p:cNvPr id="46129" name="Rectangle 54"/>
            <p:cNvSpPr>
              <a:spLocks/>
            </p:cNvSpPr>
            <p:nvPr/>
          </p:nvSpPr>
          <p:spPr bwMode="auto">
            <a:xfrm>
              <a:off x="81" y="2098"/>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sp>
          <p:nvSpPr>
            <p:cNvPr id="46130" name="Rectangle 55"/>
            <p:cNvSpPr>
              <a:spLocks/>
            </p:cNvSpPr>
            <p:nvPr/>
          </p:nvSpPr>
          <p:spPr bwMode="auto">
            <a:xfrm>
              <a:off x="81" y="2866"/>
              <a:ext cx="392" cy="460"/>
            </a:xfrm>
            <a:prstGeom prst="rect">
              <a:avLst/>
            </a:prstGeom>
            <a:noFill/>
            <a:ln w="25400">
              <a:noFill/>
              <a:miter lim="800000"/>
              <a:headEnd/>
              <a:tailEnd/>
            </a:ln>
          </p:spPr>
          <p:txBody>
            <a:bodyPr lIns="50800" tIns="50800" bIns="50800">
              <a:prstTxWarp prst="textNoShape">
                <a:avLst/>
              </a:prstTxWarp>
            </a:bodyPr>
            <a:lstStyle/>
            <a:p>
              <a:pPr algn="ctr" eaLnBrk="1" hangingPunct="1"/>
              <a:r>
                <a:rPr lang="en-US" sz="1400">
                  <a:solidFill>
                    <a:srgbClr val="000066"/>
                  </a:solidFill>
                  <a:latin typeface="Helvetica" charset="0"/>
                  <a:ea typeface="Helvetica" charset="0"/>
                  <a:cs typeface="Helvetica" charset="0"/>
                  <a:sym typeface="Helvetica" charset="0"/>
                </a:rPr>
                <a:t>Addr </a:t>
              </a:r>
            </a:p>
            <a:p>
              <a:pPr algn="ctr" eaLnBrk="1" hangingPunct="1"/>
              <a:r>
                <a:rPr lang="en-US" sz="1400">
                  <a:solidFill>
                    <a:srgbClr val="000066"/>
                  </a:solidFill>
                  <a:latin typeface="Helvetica" charset="0"/>
                  <a:ea typeface="Helvetica" charset="0"/>
                  <a:cs typeface="Helvetica" charset="0"/>
                  <a:sym typeface="Helvetica" charset="0"/>
                </a:rPr>
                <a:t>=</a:t>
              </a:r>
            </a:p>
            <a:p>
              <a:pPr algn="ctr" eaLnBrk="1" hangingPunct="1"/>
              <a:r>
                <a:rPr lang="en-US" sz="1400" b="0">
                  <a:solidFill>
                    <a:srgbClr val="000066"/>
                  </a:solidFill>
                  <a:latin typeface="Courier New" charset="0"/>
                  <a:ea typeface="Courier New" charset="0"/>
                  <a:cs typeface="Courier New" charset="0"/>
                  <a:sym typeface="Courier New" charset="0"/>
                </a:rPr>
                <a:t>??</a:t>
              </a:r>
            </a:p>
          </p:txBody>
        </p:sp>
        <p:grpSp>
          <p:nvGrpSpPr>
            <p:cNvPr id="5" name="Group 56"/>
            <p:cNvGrpSpPr>
              <a:grpSpLocks/>
            </p:cNvGrpSpPr>
            <p:nvPr/>
          </p:nvGrpSpPr>
          <p:grpSpPr bwMode="auto">
            <a:xfrm>
              <a:off x="103" y="826"/>
              <a:ext cx="340" cy="2496"/>
              <a:chOff x="0" y="0"/>
              <a:chExt cx="340" cy="2496"/>
            </a:xfrm>
          </p:grpSpPr>
          <p:grpSp>
            <p:nvGrpSpPr>
              <p:cNvPr id="6" name="Group 57"/>
              <p:cNvGrpSpPr>
                <a:grpSpLocks/>
              </p:cNvGrpSpPr>
              <p:nvPr/>
            </p:nvGrpSpPr>
            <p:grpSpPr bwMode="auto">
              <a:xfrm>
                <a:off x="0" y="0"/>
                <a:ext cx="340" cy="192"/>
                <a:chOff x="0" y="0"/>
                <a:chExt cx="340" cy="192"/>
              </a:xfrm>
            </p:grpSpPr>
            <p:sp>
              <p:nvSpPr>
                <p:cNvPr id="46149" name="Rectangle 58"/>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50" name="Rectangle 59"/>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0000</a:t>
                  </a:r>
                </a:p>
              </p:txBody>
            </p:sp>
          </p:grpSp>
          <p:grpSp>
            <p:nvGrpSpPr>
              <p:cNvPr id="7" name="Group 60"/>
              <p:cNvGrpSpPr>
                <a:grpSpLocks/>
              </p:cNvGrpSpPr>
              <p:nvPr/>
            </p:nvGrpSpPr>
            <p:grpSpPr bwMode="auto">
              <a:xfrm>
                <a:off x="0" y="768"/>
                <a:ext cx="340" cy="192"/>
                <a:chOff x="0" y="0"/>
                <a:chExt cx="340" cy="192"/>
              </a:xfrm>
            </p:grpSpPr>
            <p:sp>
              <p:nvSpPr>
                <p:cNvPr id="46147" name="Rectangle 61"/>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48" name="Rectangle 62"/>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0004</a:t>
                  </a:r>
                </a:p>
              </p:txBody>
            </p:sp>
          </p:grpSp>
          <p:grpSp>
            <p:nvGrpSpPr>
              <p:cNvPr id="8" name="Group 63"/>
              <p:cNvGrpSpPr>
                <a:grpSpLocks/>
              </p:cNvGrpSpPr>
              <p:nvPr/>
            </p:nvGrpSpPr>
            <p:grpSpPr bwMode="auto">
              <a:xfrm>
                <a:off x="0" y="1536"/>
                <a:ext cx="340" cy="192"/>
                <a:chOff x="0" y="0"/>
                <a:chExt cx="340" cy="192"/>
              </a:xfrm>
            </p:grpSpPr>
            <p:sp>
              <p:nvSpPr>
                <p:cNvPr id="46145" name="Rectangle 64"/>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46" name="Rectangle 65"/>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0008</a:t>
                  </a:r>
                </a:p>
              </p:txBody>
            </p:sp>
          </p:grpSp>
          <p:grpSp>
            <p:nvGrpSpPr>
              <p:cNvPr id="9" name="Group 66"/>
              <p:cNvGrpSpPr>
                <a:grpSpLocks/>
              </p:cNvGrpSpPr>
              <p:nvPr/>
            </p:nvGrpSpPr>
            <p:grpSpPr bwMode="auto">
              <a:xfrm>
                <a:off x="0" y="2304"/>
                <a:ext cx="340" cy="192"/>
                <a:chOff x="0" y="0"/>
                <a:chExt cx="340" cy="192"/>
              </a:xfrm>
            </p:grpSpPr>
            <p:sp>
              <p:nvSpPr>
                <p:cNvPr id="46143" name="Rectangle 67"/>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44" name="Rectangle 68"/>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0012</a:t>
                  </a:r>
                </a:p>
              </p:txBody>
            </p:sp>
          </p:grpSp>
        </p:grpSp>
        <p:grpSp>
          <p:nvGrpSpPr>
            <p:cNvPr id="10" name="Group 69"/>
            <p:cNvGrpSpPr>
              <a:grpSpLocks/>
            </p:cNvGrpSpPr>
            <p:nvPr/>
          </p:nvGrpSpPr>
          <p:grpSpPr bwMode="auto">
            <a:xfrm>
              <a:off x="679" y="1210"/>
              <a:ext cx="340" cy="1680"/>
              <a:chOff x="0" y="0"/>
              <a:chExt cx="340" cy="1680"/>
            </a:xfrm>
          </p:grpSpPr>
          <p:grpSp>
            <p:nvGrpSpPr>
              <p:cNvPr id="11" name="Group 70"/>
              <p:cNvGrpSpPr>
                <a:grpSpLocks/>
              </p:cNvGrpSpPr>
              <p:nvPr/>
            </p:nvGrpSpPr>
            <p:grpSpPr bwMode="auto">
              <a:xfrm>
                <a:off x="0" y="0"/>
                <a:ext cx="340" cy="192"/>
                <a:chOff x="0" y="0"/>
                <a:chExt cx="340" cy="192"/>
              </a:xfrm>
            </p:grpSpPr>
            <p:sp>
              <p:nvSpPr>
                <p:cNvPr id="46137" name="Rectangle 71"/>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38" name="Rectangle 72"/>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0000</a:t>
                  </a:r>
                </a:p>
              </p:txBody>
            </p:sp>
          </p:grpSp>
          <p:grpSp>
            <p:nvGrpSpPr>
              <p:cNvPr id="12" name="Group 73"/>
              <p:cNvGrpSpPr>
                <a:grpSpLocks/>
              </p:cNvGrpSpPr>
              <p:nvPr/>
            </p:nvGrpSpPr>
            <p:grpSpPr bwMode="auto">
              <a:xfrm>
                <a:off x="0" y="1488"/>
                <a:ext cx="340" cy="192"/>
                <a:chOff x="0" y="0"/>
                <a:chExt cx="340" cy="192"/>
              </a:xfrm>
            </p:grpSpPr>
            <p:sp>
              <p:nvSpPr>
                <p:cNvPr id="46135" name="Rectangle 74"/>
                <p:cNvSpPr>
                  <a:spLocks/>
                </p:cNvSpPr>
                <p:nvPr/>
              </p:nvSpPr>
              <p:spPr bwMode="auto">
                <a:xfrm>
                  <a:off x="26" y="24"/>
                  <a:ext cx="288" cy="144"/>
                </a:xfrm>
                <a:prstGeom prst="rect">
                  <a:avLst/>
                </a:prstGeom>
                <a:solidFill>
                  <a:srgbClr val="FFFF99"/>
                </a:solidFill>
                <a:ln w="19050">
                  <a:no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46136" name="Rectangle 75"/>
                <p:cNvSpPr>
                  <a:spLocks/>
                </p:cNvSpPr>
                <p:nvPr/>
              </p:nvSpPr>
              <p:spPr bwMode="auto">
                <a:xfrm>
                  <a:off x="0" y="0"/>
                  <a:ext cx="340" cy="192"/>
                </a:xfrm>
                <a:prstGeom prst="rect">
                  <a:avLst/>
                </a:prstGeom>
                <a:noFill/>
                <a:ln w="12700">
                  <a:noFill/>
                  <a:miter lim="800000"/>
                  <a:headEnd/>
                  <a:tailEnd/>
                </a:ln>
              </p:spPr>
              <p:txBody>
                <a:bodyPr wrap="none" lIns="50800" tIns="50800" rIns="45720" bIns="50800" anchor="ctr">
                  <a:prstTxWarp prst="textNoShape">
                    <a:avLst/>
                  </a:prstTxWarp>
                  <a:spAutoFit/>
                </a:bodyPr>
                <a:lstStyle/>
                <a:p>
                  <a:pPr algn="ctr" eaLnBrk="1" hangingPunct="1">
                    <a:lnSpc>
                      <a:spcPct val="90000"/>
                    </a:lnSpc>
                  </a:pPr>
                  <a:r>
                    <a:rPr lang="en-US" sz="1400" b="0">
                      <a:solidFill>
                        <a:srgbClr val="000066"/>
                      </a:solidFill>
                      <a:latin typeface="Courier New" charset="0"/>
                      <a:ea typeface="Courier New" charset="0"/>
                      <a:cs typeface="Courier New" charset="0"/>
                      <a:sym typeface="Courier New" charset="0"/>
                    </a:rPr>
                    <a:t>0008</a:t>
                  </a:r>
                </a:p>
              </p:txBody>
            </p:sp>
          </p:grpSp>
        </p:grpSp>
      </p:grpSp>
    </p:spTree>
    <p:extLst>
      <p:ext uri="{BB962C8B-B14F-4D97-AF65-F5344CB8AC3E}">
        <p14:creationId xmlns:p14="http://schemas.microsoft.com/office/powerpoint/2010/main" val="3686126668"/>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title"/>
          </p:nvPr>
        </p:nvSpPr>
        <p:spPr/>
        <p:txBody>
          <a:bodyPr/>
          <a:lstStyle/>
          <a:p>
            <a:pPr marL="119063" indent="-119063" eaLnBrk="1" hangingPunct="1"/>
            <a:r>
              <a:rPr lang="zh-CN" altLang="en-US" dirty="0" smtClean="0">
                <a:solidFill>
                  <a:srgbClr val="FF0000"/>
                </a:solidFill>
              </a:rPr>
              <a:t>字节顺序</a:t>
            </a:r>
            <a:endParaRPr lang="en-US" dirty="0">
              <a:solidFill>
                <a:srgbClr val="FF0000"/>
              </a:solidFill>
            </a:endParaRPr>
          </a:p>
        </p:txBody>
      </p:sp>
      <p:sp>
        <p:nvSpPr>
          <p:cNvPr id="48133" name="Rectangle 4"/>
          <p:cNvSpPr>
            <a:spLocks noGrp="1" noChangeArrowheads="1"/>
          </p:cNvSpPr>
          <p:nvPr>
            <p:ph idx="1"/>
          </p:nvPr>
        </p:nvSpPr>
        <p:spPr/>
        <p:txBody>
          <a:bodyPr/>
          <a:lstStyle/>
          <a:p>
            <a:pPr eaLnBrk="1" hangingPunct="1"/>
            <a:r>
              <a:rPr lang="zh-CN" altLang="en-US" dirty="0" smtClean="0"/>
              <a:t>多字节字在内存中存放顺序</a:t>
            </a:r>
            <a:endParaRPr lang="en-US" altLang="zh-CN" dirty="0" smtClean="0"/>
          </a:p>
          <a:p>
            <a:pPr eaLnBrk="1" hangingPunct="1">
              <a:lnSpc>
                <a:spcPct val="100000"/>
              </a:lnSpc>
            </a:pPr>
            <a:r>
              <a:rPr lang="zh-CN" altLang="en-US" dirty="0" smtClean="0"/>
              <a:t>大端</a:t>
            </a:r>
            <a:r>
              <a:rPr lang="zh-CN" altLang="en-US" dirty="0"/>
              <a:t>方式（</a:t>
            </a:r>
            <a:r>
              <a:rPr lang="en-US" altLang="zh-CN" dirty="0"/>
              <a:t>Big Endian</a:t>
            </a:r>
            <a:r>
              <a:rPr lang="zh-CN" altLang="en-US" dirty="0"/>
              <a:t>）</a:t>
            </a:r>
            <a:r>
              <a:rPr lang="en-US" altLang="zh-CN" dirty="0"/>
              <a:t>:  MSB</a:t>
            </a:r>
            <a:r>
              <a:rPr lang="zh-CN" altLang="en-US" dirty="0"/>
              <a:t>所在的地址是数的地址</a:t>
            </a:r>
          </a:p>
          <a:p>
            <a:pPr lvl="1" eaLnBrk="1" hangingPunct="1">
              <a:lnSpc>
                <a:spcPct val="100000"/>
              </a:lnSpc>
            </a:pPr>
            <a:r>
              <a:rPr lang="en-US" altLang="zh-CN" dirty="0"/>
              <a:t>IBM 360/370, Motorola 68k, MIPS, </a:t>
            </a:r>
            <a:r>
              <a:rPr lang="en-US" altLang="zh-CN" dirty="0" err="1"/>
              <a:t>Sparc</a:t>
            </a:r>
            <a:r>
              <a:rPr lang="en-US" altLang="zh-CN" dirty="0"/>
              <a:t>, HP PA</a:t>
            </a:r>
          </a:p>
          <a:p>
            <a:pPr eaLnBrk="1" hangingPunct="1">
              <a:lnSpc>
                <a:spcPct val="100000"/>
              </a:lnSpc>
            </a:pPr>
            <a:r>
              <a:rPr lang="zh-CN" altLang="en-US" dirty="0"/>
              <a:t>小端方式（ </a:t>
            </a:r>
            <a:r>
              <a:rPr lang="en-US" altLang="zh-CN" dirty="0"/>
              <a:t>Little Endian</a:t>
            </a:r>
            <a:r>
              <a:rPr lang="zh-CN" altLang="en-US" dirty="0"/>
              <a:t>）</a:t>
            </a:r>
            <a:r>
              <a:rPr lang="en-US" altLang="zh-CN" dirty="0"/>
              <a:t>:  LSB</a:t>
            </a:r>
            <a:r>
              <a:rPr lang="zh-CN" altLang="en-US" dirty="0"/>
              <a:t>所在的地址是数的地址</a:t>
            </a:r>
          </a:p>
          <a:p>
            <a:pPr lvl="1" eaLnBrk="1" hangingPunct="1">
              <a:lnSpc>
                <a:spcPct val="100000"/>
              </a:lnSpc>
            </a:pPr>
            <a:r>
              <a:rPr lang="en-US" altLang="zh-CN" dirty="0"/>
              <a:t>Intel 80x86, DEC VAX </a:t>
            </a:r>
          </a:p>
          <a:p>
            <a:pPr eaLnBrk="1" hangingPunct="1">
              <a:lnSpc>
                <a:spcPct val="100000"/>
              </a:lnSpc>
            </a:pPr>
            <a:r>
              <a:rPr lang="zh-CN" altLang="en-US" dirty="0"/>
              <a:t>有些机器两种方式都支持，特定控制位来设定</a:t>
            </a:r>
            <a:endParaRPr lang="en-US" altLang="zh-CN" dirty="0"/>
          </a:p>
          <a:p>
            <a:pPr marL="508000" lvl="1" eaLnBrk="1" hangingPunct="1"/>
            <a:endParaRPr lang="en-US" dirty="0"/>
          </a:p>
        </p:txBody>
      </p:sp>
    </p:spTree>
    <p:extLst>
      <p:ext uri="{BB962C8B-B14F-4D97-AF65-F5344CB8AC3E}">
        <p14:creationId xmlns:p14="http://schemas.microsoft.com/office/powerpoint/2010/main" val="2892755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idx="4294967295"/>
          </p:nvPr>
        </p:nvSpPr>
        <p:spPr>
          <a:xfrm>
            <a:off x="711200" y="139700"/>
            <a:ext cx="7264400" cy="544513"/>
          </a:xfrm>
        </p:spPr>
        <p:txBody>
          <a:bodyPr/>
          <a:lstStyle/>
          <a:p>
            <a:r>
              <a:rPr lang="zh-CN" altLang="en-US" sz="3200" smtClean="0"/>
              <a:t>字的存放问题</a:t>
            </a:r>
            <a:endParaRPr lang="en-US" altLang="zh-CN" sz="3200" smtClean="0"/>
          </a:p>
        </p:txBody>
      </p:sp>
      <p:sp>
        <p:nvSpPr>
          <p:cNvPr id="425988" name="Text Box 4"/>
          <p:cNvSpPr txBox="1">
            <a:spLocks noChangeArrowheads="1"/>
          </p:cNvSpPr>
          <p:nvPr/>
        </p:nvSpPr>
        <p:spPr bwMode="auto">
          <a:xfrm>
            <a:off x="387350" y="908050"/>
            <a:ext cx="841533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若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int i = -65535</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，存放在</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100</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号单元（占</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100</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103</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），则用“取数”指令访问</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100</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号单元取出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 </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时，必须清楚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 </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的</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个字节是如何存放的。</a:t>
            </a:r>
          </a:p>
        </p:txBody>
      </p:sp>
      <p:grpSp>
        <p:nvGrpSpPr>
          <p:cNvPr id="2" name="Group 5"/>
          <p:cNvGrpSpPr>
            <a:grpSpLocks/>
          </p:cNvGrpSpPr>
          <p:nvPr/>
        </p:nvGrpSpPr>
        <p:grpSpPr bwMode="auto">
          <a:xfrm>
            <a:off x="984250" y="2465388"/>
            <a:ext cx="7431088" cy="1593850"/>
            <a:chOff x="620" y="2082"/>
            <a:chExt cx="4681" cy="1004"/>
          </a:xfrm>
        </p:grpSpPr>
        <p:grpSp>
          <p:nvGrpSpPr>
            <p:cNvPr id="139273" name="Group 6"/>
            <p:cNvGrpSpPr>
              <a:grpSpLocks/>
            </p:cNvGrpSpPr>
            <p:nvPr/>
          </p:nvGrpSpPr>
          <p:grpSpPr bwMode="auto">
            <a:xfrm>
              <a:off x="620" y="2082"/>
              <a:ext cx="4681" cy="1004"/>
              <a:chOff x="432" y="2136"/>
              <a:chExt cx="4681" cy="1004"/>
            </a:xfrm>
          </p:grpSpPr>
          <p:sp>
            <p:nvSpPr>
              <p:cNvPr id="139275" name="Rectangle 7"/>
              <p:cNvSpPr>
                <a:spLocks noChangeArrowheads="1"/>
              </p:cNvSpPr>
              <p:nvPr/>
            </p:nvSpPr>
            <p:spPr bwMode="auto">
              <a:xfrm>
                <a:off x="1252" y="2136"/>
                <a:ext cx="1960" cy="10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6" name="Rectangle 8"/>
              <p:cNvSpPr>
                <a:spLocks noChangeArrowheads="1"/>
              </p:cNvSpPr>
              <p:nvPr/>
            </p:nvSpPr>
            <p:spPr bwMode="auto">
              <a:xfrm>
                <a:off x="1252" y="2524"/>
                <a:ext cx="1960" cy="2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7" name="Line 9"/>
              <p:cNvSpPr>
                <a:spLocks noChangeShapeType="1"/>
              </p:cNvSpPr>
              <p:nvPr/>
            </p:nvSpPr>
            <p:spPr bwMode="auto">
              <a:xfrm>
                <a:off x="220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78" name="Line 10"/>
              <p:cNvSpPr>
                <a:spLocks noChangeShapeType="1"/>
              </p:cNvSpPr>
              <p:nvPr/>
            </p:nvSpPr>
            <p:spPr bwMode="auto">
              <a:xfrm>
                <a:off x="172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79" name="Line 11"/>
              <p:cNvSpPr>
                <a:spLocks noChangeShapeType="1"/>
              </p:cNvSpPr>
              <p:nvPr/>
            </p:nvSpPr>
            <p:spPr bwMode="auto">
              <a:xfrm>
                <a:off x="2688" y="2524"/>
                <a:ext cx="0" cy="28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280" name="Rectangle 12"/>
              <p:cNvSpPr>
                <a:spLocks noChangeArrowheads="1"/>
              </p:cNvSpPr>
              <p:nvPr/>
            </p:nvSpPr>
            <p:spPr bwMode="auto">
              <a:xfrm>
                <a:off x="1296" y="2568"/>
                <a:ext cx="3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msb</a:t>
                </a:r>
              </a:p>
            </p:txBody>
          </p:sp>
          <p:sp>
            <p:nvSpPr>
              <p:cNvPr id="139281" name="Rectangle 13"/>
              <p:cNvSpPr>
                <a:spLocks noChangeArrowheads="1"/>
              </p:cNvSpPr>
              <p:nvPr/>
            </p:nvSpPr>
            <p:spPr bwMode="auto">
              <a:xfrm>
                <a:off x="2784" y="2568"/>
                <a:ext cx="28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lsb</a:t>
                </a:r>
              </a:p>
            </p:txBody>
          </p:sp>
          <p:sp>
            <p:nvSpPr>
              <p:cNvPr id="139282" name="Rectangle 14"/>
              <p:cNvSpPr>
                <a:spLocks noChangeArrowheads="1"/>
              </p:cNvSpPr>
              <p:nvPr/>
            </p:nvSpPr>
            <p:spPr bwMode="auto">
              <a:xfrm>
                <a:off x="1400" y="2344"/>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103     102     101      </a:t>
                </a:r>
                <a:r>
                  <a:rPr kumimoji="0" lang="en-US" altLang="zh-CN" sz="1800" b="1" i="0" u="none" strike="noStrike" kern="1200" cap="none" spc="0" normalizeH="0" baseline="0" noProof="0" smtClean="0">
                    <a:ln>
                      <a:noFill/>
                    </a:ln>
                    <a:solidFill>
                      <a:srgbClr val="CC0000"/>
                    </a:solidFill>
                    <a:effectLst/>
                    <a:uLnTx/>
                    <a:uFillTx/>
                    <a:latin typeface="Arial" panose="020B0604020202020204" pitchFamily="34" charset="0"/>
                    <a:ea typeface="宋体" panose="02010600030101010101" pitchFamily="2" charset="-122"/>
                    <a:cs typeface="+mn-cs"/>
                  </a:rPr>
                  <a:t>100</a:t>
                </a:r>
              </a:p>
            </p:txBody>
          </p:sp>
          <p:sp>
            <p:nvSpPr>
              <p:cNvPr id="139283" name="Rectangle 15"/>
              <p:cNvSpPr>
                <a:spLocks noChangeArrowheads="1"/>
              </p:cNvSpPr>
              <p:nvPr/>
            </p:nvSpPr>
            <p:spPr bwMode="auto">
              <a:xfrm>
                <a:off x="3320" y="2344"/>
                <a:ext cx="179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little endian word 100#</a:t>
                </a:r>
              </a:p>
            </p:txBody>
          </p:sp>
          <p:sp>
            <p:nvSpPr>
              <p:cNvPr id="139284" name="Rectangle 16"/>
              <p:cNvSpPr>
                <a:spLocks noChangeArrowheads="1"/>
              </p:cNvSpPr>
              <p:nvPr/>
            </p:nvSpPr>
            <p:spPr bwMode="auto">
              <a:xfrm>
                <a:off x="1400" y="2872"/>
                <a:ext cx="168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CC0000"/>
                    </a:solidFill>
                    <a:effectLst/>
                    <a:uLnTx/>
                    <a:uFillTx/>
                    <a:latin typeface="Arial" panose="020B0604020202020204" pitchFamily="34" charset="0"/>
                    <a:ea typeface="宋体" panose="02010600030101010101" pitchFamily="2" charset="-122"/>
                    <a:cs typeface="+mn-cs"/>
                  </a:rPr>
                  <a:t>100</a:t>
                </a: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     101     102      103</a:t>
                </a:r>
              </a:p>
            </p:txBody>
          </p:sp>
          <p:sp>
            <p:nvSpPr>
              <p:cNvPr id="139285" name="Rectangle 17"/>
              <p:cNvSpPr>
                <a:spLocks noChangeArrowheads="1"/>
              </p:cNvSpPr>
              <p:nvPr/>
            </p:nvSpPr>
            <p:spPr bwMode="auto">
              <a:xfrm>
                <a:off x="3320" y="2824"/>
                <a:ext cx="170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big endian word 100#</a:t>
                </a:r>
              </a:p>
            </p:txBody>
          </p:sp>
          <p:sp>
            <p:nvSpPr>
              <p:cNvPr id="139286" name="Text Box 18"/>
              <p:cNvSpPr txBox="1">
                <a:spLocks noChangeArrowheads="1"/>
              </p:cNvSpPr>
              <p:nvPr/>
            </p:nvSpPr>
            <p:spPr bwMode="auto">
              <a:xfrm>
                <a:off x="432" y="2520"/>
                <a:ext cx="5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Word:</a:t>
                </a:r>
              </a:p>
            </p:txBody>
          </p:sp>
        </p:grpSp>
        <p:sp>
          <p:nvSpPr>
            <p:cNvPr id="139274" name="Text Box 19"/>
            <p:cNvSpPr txBox="1">
              <a:spLocks noChangeArrowheads="1"/>
            </p:cNvSpPr>
            <p:nvPr/>
          </p:nvSpPr>
          <p:spPr bwMode="auto">
            <a:xfrm>
              <a:off x="1506" y="2096"/>
              <a:ext cx="1811"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    FF      FF       00        01</a:t>
              </a:r>
            </a:p>
          </p:txBody>
        </p:sp>
      </p:grpSp>
      <p:sp>
        <p:nvSpPr>
          <p:cNvPr id="426004" name="Rectangle 20"/>
          <p:cNvSpPr>
            <a:spLocks noChangeArrowheads="1"/>
          </p:cNvSpPr>
          <p:nvPr/>
        </p:nvSpPr>
        <p:spPr bwMode="auto">
          <a:xfrm>
            <a:off x="385763" y="4325938"/>
            <a:ext cx="8183562"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lnSpc>
                <a:spcPct val="115000"/>
              </a:lnSpc>
              <a:spcBef>
                <a:spcPct val="20000"/>
              </a:spcBef>
              <a:buChar char="•"/>
              <a:tabLst>
                <a:tab pos="16002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16002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16002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16002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16002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1600200" algn="l"/>
              </a:tabLst>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87000"/>
              </a:lnSpc>
              <a:spcBef>
                <a:spcPct val="41000"/>
              </a:spcBef>
              <a:spcAft>
                <a:spcPct val="0"/>
              </a:spcAft>
              <a:buClr>
                <a:srgbClr val="000000"/>
              </a:buClr>
              <a:buSzPct val="60000"/>
              <a:buFont typeface="Wingdings" panose="05000000000000000000" pitchFamily="2" charset="2"/>
              <a:buNone/>
              <a:tabLst>
                <a:tab pos="1600200" algn="l"/>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大端方式（</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Big Endian</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  MSB</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所在的地址是数的地址</a:t>
            </a:r>
            <a:endPar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87000"/>
              </a:lnSpc>
              <a:spcBef>
                <a:spcPct val="41000"/>
              </a:spcBef>
              <a:spcAft>
                <a:spcPct val="0"/>
              </a:spcAft>
              <a:buClr>
                <a:srgbClr val="000000"/>
              </a:buClr>
              <a:buSzPct val="60000"/>
              <a:buFont typeface="Wingdings" panose="05000000000000000000" pitchFamily="2" charset="2"/>
              <a:buNone/>
              <a:tabLst>
                <a:tab pos="1600200" algn="l"/>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A50021"/>
                </a:solidFill>
                <a:effectLst/>
                <a:uLnTx/>
                <a:uFillTx/>
                <a:latin typeface="微软雅黑" panose="020B0503020204020204" pitchFamily="34" charset="-122"/>
                <a:ea typeface="微软雅黑" panose="020B0503020204020204" pitchFamily="34" charset="-122"/>
                <a:cs typeface="+mn-cs"/>
              </a:rPr>
              <a:t>e.g. IBM 360/370, Motorola 68k, MIPS, Sparc, HP PA</a:t>
            </a:r>
          </a:p>
          <a:p>
            <a:pPr marL="342900" marR="0" lvl="0" indent="-342900" algn="l" defTabSz="914400" rtl="0" eaLnBrk="0" fontAlgn="base" latinLnBrk="0" hangingPunct="0">
              <a:lnSpc>
                <a:spcPct val="87000"/>
              </a:lnSpc>
              <a:spcBef>
                <a:spcPct val="41000"/>
              </a:spcBef>
              <a:spcAft>
                <a:spcPct val="0"/>
              </a:spcAft>
              <a:buClr>
                <a:srgbClr val="000000"/>
              </a:buClr>
              <a:buSzPct val="60000"/>
              <a:buFont typeface="Wingdings" panose="05000000000000000000" pitchFamily="2" charset="2"/>
              <a:buNone/>
              <a:tabLst>
                <a:tab pos="1600200" algn="l"/>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小端方式（</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 Little Endian</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  LSB</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所在的地址是数的地址</a:t>
            </a:r>
          </a:p>
          <a:p>
            <a:pPr marL="342900" marR="0" lvl="0" indent="-342900" algn="l" defTabSz="914400" rtl="0" eaLnBrk="0" fontAlgn="base" latinLnBrk="0" hangingPunct="0">
              <a:lnSpc>
                <a:spcPct val="87000"/>
              </a:lnSpc>
              <a:spcBef>
                <a:spcPct val="41000"/>
              </a:spcBef>
              <a:spcAft>
                <a:spcPct val="0"/>
              </a:spcAft>
              <a:buClr>
                <a:srgbClr val="000000"/>
              </a:buClr>
              <a:buSzPct val="60000"/>
              <a:buFont typeface="Wingdings" panose="05000000000000000000" pitchFamily="2" charset="2"/>
              <a:buNone/>
              <a:tabLst>
                <a:tab pos="1600200" algn="l"/>
              </a:tabLst>
              <a:defRPr/>
            </a:pP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A50021"/>
                </a:solidFill>
                <a:effectLst/>
                <a:uLnTx/>
                <a:uFillTx/>
                <a:latin typeface="微软雅黑" panose="020B0503020204020204" pitchFamily="34" charset="-122"/>
                <a:ea typeface="微软雅黑" panose="020B0503020204020204" pitchFamily="34" charset="-122"/>
                <a:cs typeface="+mn-cs"/>
              </a:rPr>
              <a:t>e.g. Intel 80x86, DEC VAX</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426006" name="Text Box 22"/>
          <p:cNvSpPr txBox="1">
            <a:spLocks noChangeArrowheads="1"/>
          </p:cNvSpPr>
          <p:nvPr/>
        </p:nvSpPr>
        <p:spPr bwMode="auto">
          <a:xfrm>
            <a:off x="342900" y="5813425"/>
            <a:ext cx="8008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微软雅黑" panose="020B0503020204020204" pitchFamily="34" charset="-122"/>
                <a:cs typeface="+mn-cs"/>
              </a:rPr>
              <a:t>有些机器两种方式都支持，可通过特定控制位来设定采用哪种方式。</a:t>
            </a:r>
          </a:p>
        </p:txBody>
      </p:sp>
      <p:sp>
        <p:nvSpPr>
          <p:cNvPr id="519190" name="Text Box 22"/>
          <p:cNvSpPr txBox="1">
            <a:spLocks noChangeArrowheads="1"/>
          </p:cNvSpPr>
          <p:nvPr/>
        </p:nvSpPr>
        <p:spPr bwMode="auto">
          <a:xfrm>
            <a:off x="5876925" y="1808163"/>
            <a:ext cx="2990850" cy="81438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9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65535=2</a:t>
            </a:r>
            <a:r>
              <a:rPr kumimoji="0" lang="en-US" altLang="zh-CN" sz="19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16</a:t>
            </a:r>
            <a:r>
              <a:rPr kumimoji="0" lang="en-US" altLang="zh-CN" sz="19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9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[-65535]</a:t>
            </a:r>
            <a:r>
              <a:rPr kumimoji="0" lang="zh-CN" altLang="en-US" sz="19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补</a:t>
            </a:r>
            <a:r>
              <a:rPr kumimoji="0" lang="en-US" altLang="zh-CN" sz="19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=FFFF0001H</a:t>
            </a:r>
          </a:p>
        </p:txBody>
      </p:sp>
      <p:sp>
        <p:nvSpPr>
          <p:cNvPr id="139272" name="灯片编号占位符 2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68C916-600B-4005-BEB4-19332F8CCE1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7436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25988">
                                            <p:txEl>
                                              <p:pRg st="0" end="0"/>
                                            </p:txEl>
                                          </p:spTgt>
                                        </p:tgtEl>
                                        <p:attrNameLst>
                                          <p:attrName>style.visibility</p:attrName>
                                        </p:attrNameLst>
                                      </p:cBhvr>
                                      <p:to>
                                        <p:strVal val="visible"/>
                                      </p:to>
                                    </p:set>
                                    <p:animEffect transition="in" filter="blinds(horizontal)">
                                      <p:cBhvr>
                                        <p:cTn id="7" dur="500"/>
                                        <p:tgtEl>
                                          <p:spTgt spid="42598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9190"/>
                                        </p:tgtEl>
                                        <p:attrNameLst>
                                          <p:attrName>style.visibility</p:attrName>
                                        </p:attrNameLst>
                                      </p:cBhvr>
                                      <p:to>
                                        <p:strVal val="visible"/>
                                      </p:to>
                                    </p:set>
                                    <p:animEffect transition="in" filter="blinds(horizontal)">
                                      <p:cBhvr>
                                        <p:cTn id="12" dur="500"/>
                                        <p:tgtEl>
                                          <p:spTgt spid="5191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6004">
                                            <p:txEl>
                                              <p:pRg st="0" end="0"/>
                                            </p:txEl>
                                          </p:spTgt>
                                        </p:tgtEl>
                                        <p:attrNameLst>
                                          <p:attrName>style.visibility</p:attrName>
                                        </p:attrNameLst>
                                      </p:cBhvr>
                                      <p:to>
                                        <p:strVal val="visible"/>
                                      </p:to>
                                    </p:set>
                                    <p:animEffect transition="in" filter="blinds(horizontal)">
                                      <p:cBhvr>
                                        <p:cTn id="22" dur="500"/>
                                        <p:tgtEl>
                                          <p:spTgt spid="42600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26004">
                                            <p:txEl>
                                              <p:pRg st="1" end="1"/>
                                            </p:txEl>
                                          </p:spTgt>
                                        </p:tgtEl>
                                        <p:attrNameLst>
                                          <p:attrName>style.visibility</p:attrName>
                                        </p:attrNameLst>
                                      </p:cBhvr>
                                      <p:to>
                                        <p:strVal val="visible"/>
                                      </p:to>
                                    </p:set>
                                    <p:animEffect transition="in" filter="blinds(horizontal)">
                                      <p:cBhvr>
                                        <p:cTn id="27" dur="500"/>
                                        <p:tgtEl>
                                          <p:spTgt spid="42600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26004">
                                            <p:txEl>
                                              <p:pRg st="2" end="2"/>
                                            </p:txEl>
                                          </p:spTgt>
                                        </p:tgtEl>
                                        <p:attrNameLst>
                                          <p:attrName>style.visibility</p:attrName>
                                        </p:attrNameLst>
                                      </p:cBhvr>
                                      <p:to>
                                        <p:strVal val="visible"/>
                                      </p:to>
                                    </p:set>
                                    <p:animEffect transition="in" filter="blinds(horizontal)">
                                      <p:cBhvr>
                                        <p:cTn id="32" dur="500"/>
                                        <p:tgtEl>
                                          <p:spTgt spid="42600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26004">
                                            <p:txEl>
                                              <p:pRg st="3" end="3"/>
                                            </p:txEl>
                                          </p:spTgt>
                                        </p:tgtEl>
                                        <p:attrNameLst>
                                          <p:attrName>style.visibility</p:attrName>
                                        </p:attrNameLst>
                                      </p:cBhvr>
                                      <p:to>
                                        <p:strVal val="visible"/>
                                      </p:to>
                                    </p:set>
                                    <p:animEffect transition="in" filter="blinds(horizontal)">
                                      <p:cBhvr>
                                        <p:cTn id="37" dur="500"/>
                                        <p:tgtEl>
                                          <p:spTgt spid="426004">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26006"/>
                                        </p:tgtEl>
                                        <p:attrNameLst>
                                          <p:attrName>style.visibility</p:attrName>
                                        </p:attrNameLst>
                                      </p:cBhvr>
                                      <p:to>
                                        <p:strVal val="visible"/>
                                      </p:to>
                                    </p:set>
                                    <p:animEffect transition="in" filter="blinds(horizontal)">
                                      <p:cBhvr>
                                        <p:cTn id="42" dur="500"/>
                                        <p:tgtEl>
                                          <p:spTgt spid="426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06" grpId="0"/>
      <p:bldP spid="5191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二到八或十六进制转换</a:t>
            </a:r>
          </a:p>
        </p:txBody>
      </p:sp>
      <p:sp>
        <p:nvSpPr>
          <p:cNvPr id="3" name="内容占位符 2"/>
          <p:cNvSpPr>
            <a:spLocks noGrp="1"/>
          </p:cNvSpPr>
          <p:nvPr>
            <p:ph idx="1"/>
          </p:nvPr>
        </p:nvSpPr>
        <p:spPr/>
        <p:txBody>
          <a:bodyPr/>
          <a:lstStyle/>
          <a:p>
            <a:pPr eaLnBrk="1" hangingPunct="1">
              <a:lnSpc>
                <a:spcPct val="150000"/>
              </a:lnSpc>
            </a:pPr>
            <a:r>
              <a:rPr lang="zh-CN" altLang="en-US" sz="2600" dirty="0">
                <a:latin typeface="微软雅黑" panose="020B0503020204020204" pitchFamily="34" charset="-122"/>
              </a:rPr>
              <a:t>二进制转到</a:t>
            </a:r>
            <a:r>
              <a:rPr lang="zh-CN" altLang="en-US" sz="2600" dirty="0" smtClean="0">
                <a:latin typeface="微软雅黑" panose="020B0503020204020204" pitchFamily="34" charset="-122"/>
              </a:rPr>
              <a:t>八进制</a:t>
            </a:r>
            <a:r>
              <a:rPr lang="zh-CN" altLang="en-US" sz="2100" dirty="0" smtClean="0">
                <a:solidFill>
                  <a:srgbClr val="FF0000"/>
                </a:solidFill>
                <a:latin typeface="微软雅黑" panose="020B0503020204020204" pitchFamily="34" charset="-122"/>
              </a:rPr>
              <a:t>           </a:t>
            </a:r>
            <a:r>
              <a:rPr lang="zh-CN" altLang="en-US" sz="2100" dirty="0">
                <a:latin typeface="微软雅黑" panose="020B0503020204020204" pitchFamily="34" charset="-122"/>
              </a:rPr>
              <a:t>从小数点向左右</a:t>
            </a:r>
            <a:r>
              <a:rPr lang="zh-CN" altLang="en-US" sz="2100" dirty="0">
                <a:solidFill>
                  <a:schemeClr val="accent2"/>
                </a:solidFill>
                <a:latin typeface="微软雅黑" panose="020B0503020204020204" pitchFamily="34" charset="-122"/>
              </a:rPr>
              <a:t>三位一分组</a:t>
            </a:r>
          </a:p>
          <a:p>
            <a:pPr marL="819150" lvl="1" indent="-296863" eaLnBrk="1" hangingPunct="1">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smtClean="0">
                <a:solidFill>
                  <a:srgbClr val="0000FF"/>
                </a:solidFill>
              </a:rPr>
              <a:t>01</a:t>
            </a:r>
            <a:r>
              <a:rPr lang="en-US" altLang="zh-CN" dirty="0" smtClean="0"/>
              <a:t>)</a:t>
            </a:r>
            <a:r>
              <a:rPr lang="en-US" altLang="zh-CN" baseline="-25000" dirty="0" smtClean="0"/>
              <a:t>2</a:t>
            </a:r>
            <a:endParaRPr lang="en-US" altLang="zh-CN" baseline="-25000" dirty="0"/>
          </a:p>
          <a:p>
            <a:pPr marL="819150" lvl="1" indent="-296863" eaLnBrk="1" hangingPunct="1">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smtClean="0">
                <a:solidFill>
                  <a:srgbClr val="0000FF"/>
                </a:solidFill>
              </a:rPr>
              <a:t>01</a:t>
            </a:r>
            <a:r>
              <a:rPr lang="en-US" altLang="zh-CN" dirty="0" smtClean="0">
                <a:solidFill>
                  <a:srgbClr val="0E706E"/>
                </a:solidFill>
              </a:rPr>
              <a:t>0</a:t>
            </a:r>
            <a:r>
              <a:rPr lang="en-US" altLang="zh-CN" dirty="0" smtClean="0"/>
              <a:t>)</a:t>
            </a:r>
            <a:r>
              <a:rPr lang="en-US" altLang="zh-CN" baseline="-25000" dirty="0" smtClean="0"/>
              <a:t>2</a:t>
            </a:r>
            <a:r>
              <a:rPr lang="en-US" altLang="zh-CN" dirty="0" smtClean="0"/>
              <a:t> </a:t>
            </a:r>
            <a:r>
              <a:rPr lang="en-US" altLang="zh-CN" dirty="0"/>
              <a:t>= ( 234 . 2 )</a:t>
            </a:r>
            <a:r>
              <a:rPr lang="en-US" altLang="zh-CN" baseline="-25000" dirty="0"/>
              <a:t>8</a:t>
            </a:r>
            <a:r>
              <a:rPr lang="en-US" altLang="zh-CN" dirty="0" smtClean="0">
                <a:solidFill>
                  <a:srgbClr val="00FF00"/>
                </a:solidFill>
              </a:rPr>
              <a:t>                     </a:t>
            </a:r>
            <a:r>
              <a:rPr lang="en-US" altLang="zh-CN" dirty="0" smtClean="0"/>
              <a:t>    </a:t>
            </a:r>
            <a:r>
              <a:rPr lang="en-US" altLang="zh-CN" dirty="0" smtClean="0">
                <a:solidFill>
                  <a:srgbClr val="00FF00"/>
                </a:solidFill>
              </a:rPr>
              <a:t>  </a:t>
            </a:r>
            <a:endParaRPr lang="en-US" altLang="zh-CN" dirty="0">
              <a:solidFill>
                <a:srgbClr val="00FF00"/>
              </a:solidFill>
            </a:endParaRPr>
          </a:p>
          <a:p>
            <a:pPr eaLnBrk="1" hangingPunct="1">
              <a:lnSpc>
                <a:spcPct val="150000"/>
              </a:lnSpc>
            </a:pPr>
            <a:r>
              <a:rPr lang="zh-CN" altLang="en-US" sz="2600" dirty="0" smtClean="0">
                <a:latin typeface="微软雅黑" panose="020B0503020204020204" pitchFamily="34" charset="-122"/>
              </a:rPr>
              <a:t>二进制</a:t>
            </a:r>
            <a:r>
              <a:rPr lang="zh-CN" altLang="en-US" sz="2600" dirty="0">
                <a:latin typeface="微软雅黑" panose="020B0503020204020204" pitchFamily="34" charset="-122"/>
              </a:rPr>
              <a:t>转</a:t>
            </a:r>
            <a:r>
              <a:rPr lang="zh-CN" altLang="en-US" sz="2600" dirty="0" smtClean="0">
                <a:latin typeface="微软雅黑" panose="020B0503020204020204" pitchFamily="34" charset="-122"/>
              </a:rPr>
              <a:t>十六进制</a:t>
            </a:r>
            <a:r>
              <a:rPr lang="zh-CN" altLang="en-US" sz="2100" dirty="0" smtClean="0">
                <a:solidFill>
                  <a:srgbClr val="0000CC"/>
                </a:solidFill>
                <a:latin typeface="微软雅黑" panose="020B0503020204020204" pitchFamily="34" charset="-122"/>
              </a:rPr>
              <a:t>          </a:t>
            </a:r>
            <a:r>
              <a:rPr lang="zh-CN" altLang="en-US" sz="2100" dirty="0">
                <a:latin typeface="微软雅黑" panose="020B0503020204020204" pitchFamily="34" charset="-122"/>
              </a:rPr>
              <a:t>从小数点向左右</a:t>
            </a:r>
            <a:r>
              <a:rPr lang="zh-CN" altLang="en-US" sz="2100" dirty="0">
                <a:solidFill>
                  <a:schemeClr val="accent2"/>
                </a:solidFill>
                <a:latin typeface="微软雅黑" panose="020B0503020204020204" pitchFamily="34" charset="-122"/>
              </a:rPr>
              <a:t>四位一分组</a:t>
            </a:r>
          </a:p>
          <a:p>
            <a:pPr marL="819150" lvl="1" indent="-296863" eaLnBrk="1" hangingPunct="1">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a:t>
            </a:r>
            <a:r>
              <a:rPr lang="en-US" altLang="zh-CN" dirty="0"/>
              <a:t>)</a:t>
            </a:r>
            <a:r>
              <a:rPr lang="en-US" altLang="zh-CN" baseline="-25000" dirty="0"/>
              <a:t>2</a:t>
            </a:r>
            <a:r>
              <a:rPr lang="en-US" altLang="zh-CN" dirty="0"/>
              <a:t> </a:t>
            </a:r>
            <a:endParaRPr lang="en-US" altLang="zh-CN" dirty="0" smtClean="0"/>
          </a:p>
          <a:p>
            <a:pPr marL="819150" lvl="1" indent="-296863" eaLnBrk="1" hangingPunct="1">
              <a:lnSpc>
                <a:spcPct val="150000"/>
              </a:lnSpc>
              <a:buNone/>
            </a:pPr>
            <a:r>
              <a:rPr lang="en-US" altLang="zh-CN" dirty="0"/>
              <a:t> </a:t>
            </a:r>
            <a:r>
              <a:rPr lang="en-US" altLang="zh-CN" dirty="0" smtClean="0"/>
              <a:t>  (</a:t>
            </a:r>
            <a:r>
              <a:rPr lang="en-US" altLang="zh-CN" dirty="0">
                <a:solidFill>
                  <a:srgbClr val="0000FF"/>
                </a:solidFill>
              </a:rPr>
              <a:t>1001</a:t>
            </a:r>
            <a:r>
              <a:rPr lang="en-US" altLang="zh-CN" dirty="0"/>
              <a:t> 1100 . </a:t>
            </a:r>
            <a:r>
              <a:rPr lang="en-US" altLang="zh-CN" dirty="0" smtClean="0">
                <a:solidFill>
                  <a:srgbClr val="0000FF"/>
                </a:solidFill>
              </a:rPr>
              <a:t>010</a:t>
            </a:r>
            <a:r>
              <a:rPr lang="en-US" altLang="zh-CN" dirty="0" smtClean="0">
                <a:solidFill>
                  <a:srgbClr val="0E706E"/>
                </a:solidFill>
              </a:rPr>
              <a:t>0</a:t>
            </a:r>
            <a:r>
              <a:rPr lang="en-US" altLang="zh-CN" dirty="0" smtClean="0"/>
              <a:t>)</a:t>
            </a:r>
            <a:r>
              <a:rPr lang="en-US" altLang="zh-CN" baseline="-25000" dirty="0" smtClean="0"/>
              <a:t>2</a:t>
            </a:r>
            <a:r>
              <a:rPr lang="en-US" altLang="zh-CN" dirty="0" smtClean="0"/>
              <a:t>  </a:t>
            </a:r>
            <a:r>
              <a:rPr lang="en-US" altLang="zh-CN" dirty="0"/>
              <a:t>= ( 9C . 4 )</a:t>
            </a:r>
            <a:r>
              <a:rPr lang="en-US" altLang="zh-CN" baseline="-25000" dirty="0"/>
              <a:t>16 </a:t>
            </a:r>
            <a:endParaRPr lang="en-US" altLang="zh-CN" baseline="-25000" dirty="0" smtClean="0"/>
          </a:p>
          <a:p>
            <a:pPr marL="819150" lvl="1" indent="-296863" eaLnBrk="1" hangingPunct="1">
              <a:lnSpc>
                <a:spcPct val="150000"/>
              </a:lnSpc>
              <a:buNone/>
            </a:pPr>
            <a:endParaRPr lang="en-US" altLang="zh-CN" dirty="0"/>
          </a:p>
          <a:p>
            <a:pPr marL="819150" lvl="1" indent="-296863" eaLnBrk="1" hangingPunct="1">
              <a:lnSpc>
                <a:spcPct val="150000"/>
              </a:lnSpc>
              <a:buNone/>
            </a:pPr>
            <a:r>
              <a:rPr lang="zh-CN" altLang="en-US" dirty="0" smtClean="0">
                <a:solidFill>
                  <a:srgbClr val="0000FF"/>
                </a:solidFill>
                <a:latin typeface="微软雅黑" panose="020B0503020204020204" pitchFamily="34" charset="-122"/>
              </a:rPr>
              <a:t>小数</a:t>
            </a:r>
            <a:r>
              <a:rPr lang="zh-CN" altLang="en-US" dirty="0">
                <a:solidFill>
                  <a:srgbClr val="0000FF"/>
                </a:solidFill>
                <a:latin typeface="微软雅黑" panose="020B0503020204020204" pitchFamily="34" charset="-122"/>
              </a:rPr>
              <a:t>部分不足位数要补零凑足，则出错。</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709834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idx="4294967295"/>
          </p:nvPr>
        </p:nvSpPr>
        <p:spPr>
          <a:xfrm>
            <a:off x="901700" y="139700"/>
            <a:ext cx="7048500" cy="544513"/>
          </a:xfrm>
        </p:spPr>
        <p:txBody>
          <a:bodyPr/>
          <a:lstStyle/>
          <a:p>
            <a:r>
              <a:rPr lang="en-US" altLang="zh-CN" sz="3200" smtClean="0"/>
              <a:t>BIG Endian versus Little Endian </a:t>
            </a:r>
          </a:p>
        </p:txBody>
      </p:sp>
      <p:sp>
        <p:nvSpPr>
          <p:cNvPr id="473114" name="Text Box 26"/>
          <p:cNvSpPr txBox="1">
            <a:spLocks noChangeArrowheads="1"/>
          </p:cNvSpPr>
          <p:nvPr/>
        </p:nvSpPr>
        <p:spPr bwMode="auto">
          <a:xfrm>
            <a:off x="522288" y="819150"/>
            <a:ext cx="79978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Ex3: Memory layout of a instruction  located in 1000</a:t>
            </a:r>
          </a:p>
        </p:txBody>
      </p:sp>
      <p:sp>
        <p:nvSpPr>
          <p:cNvPr id="140292" name="Text Box 27"/>
          <p:cNvSpPr txBox="1">
            <a:spLocks noChangeArrowheads="1"/>
          </p:cNvSpPr>
          <p:nvPr/>
        </p:nvSpPr>
        <p:spPr bwMode="auto">
          <a:xfrm>
            <a:off x="1155700" y="3652838"/>
            <a:ext cx="622617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8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endParaRPr>
          </a:p>
        </p:txBody>
      </p:sp>
      <p:sp>
        <p:nvSpPr>
          <p:cNvPr id="473116" name="Text Box 28"/>
          <p:cNvSpPr txBox="1">
            <a:spLocks noChangeArrowheads="1"/>
          </p:cNvSpPr>
          <p:nvPr/>
        </p:nvSpPr>
        <p:spPr bwMode="auto">
          <a:xfrm>
            <a:off x="530225" y="1717675"/>
            <a:ext cx="83439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5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mn-cs"/>
              </a:rPr>
              <a:t>假定小端机器中指令：</a:t>
            </a: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mn-cs"/>
              </a:rPr>
              <a:t>mov AX, 0x12345(BX)</a:t>
            </a:r>
          </a:p>
          <a:p>
            <a:pPr marL="0" marR="0" lvl="0" indent="0" algn="l" defTabSz="914400" rtl="0" eaLnBrk="0" fontAlgn="base" latinLnBrk="0" hangingPunct="0">
              <a:lnSpc>
                <a:spcPct val="125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其中操作码</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mov</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为</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40H</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，寄存器</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AX</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和</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BX</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的编号分别为</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0001B</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和</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0010B</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，立即数占</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32</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黑体" panose="02010609060101010101" pitchFamily="49" charset="-122"/>
                <a:cs typeface="+mn-cs"/>
              </a:rPr>
              <a:t>位，则存放顺序为：</a:t>
            </a:r>
            <a:r>
              <a:rPr kumimoji="0" lang="zh-CN" altLang="en-US"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mn-cs"/>
              </a:rPr>
              <a:t> </a:t>
            </a:r>
          </a:p>
        </p:txBody>
      </p:sp>
      <p:sp>
        <p:nvSpPr>
          <p:cNvPr id="473127" name="Text Box 39"/>
          <p:cNvSpPr txBox="1">
            <a:spLocks noChangeArrowheads="1"/>
          </p:cNvSpPr>
          <p:nvPr/>
        </p:nvSpPr>
        <p:spPr bwMode="auto">
          <a:xfrm>
            <a:off x="379413" y="4268788"/>
            <a:ext cx="491966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若在大端机器上，则存放顺序如何？</a:t>
            </a:r>
          </a:p>
        </p:txBody>
      </p:sp>
      <p:grpSp>
        <p:nvGrpSpPr>
          <p:cNvPr id="2" name="Group 40"/>
          <p:cNvGrpSpPr>
            <a:grpSpLocks/>
          </p:cNvGrpSpPr>
          <p:nvPr/>
        </p:nvGrpSpPr>
        <p:grpSpPr bwMode="auto">
          <a:xfrm>
            <a:off x="946150" y="4835525"/>
            <a:ext cx="3744913" cy="458788"/>
            <a:chOff x="3270" y="2978"/>
            <a:chExt cx="2359" cy="330"/>
          </a:xfrm>
        </p:grpSpPr>
        <p:sp>
          <p:nvSpPr>
            <p:cNvPr id="140319" name="Rectangle 41"/>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0320" name="Line 42"/>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21" name="Text Box 43"/>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40</a:t>
              </a:r>
            </a:p>
          </p:txBody>
        </p:sp>
        <p:sp>
          <p:nvSpPr>
            <p:cNvPr id="140322" name="Line 44"/>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23" name="Text Box 45"/>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a:t>
              </a:r>
            </a:p>
          </p:txBody>
        </p:sp>
        <p:sp>
          <p:nvSpPr>
            <p:cNvPr id="140324" name="Text Box 46"/>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2</a:t>
              </a:r>
            </a:p>
          </p:txBody>
        </p:sp>
        <p:sp>
          <p:nvSpPr>
            <p:cNvPr id="140325" name="Line 47"/>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26" name="Text Box 48"/>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00 01 23 45</a:t>
              </a:r>
            </a:p>
          </p:txBody>
        </p:sp>
      </p:grpSp>
      <p:grpSp>
        <p:nvGrpSpPr>
          <p:cNvPr id="3" name="Group 49"/>
          <p:cNvGrpSpPr>
            <a:grpSpLocks/>
          </p:cNvGrpSpPr>
          <p:nvPr/>
        </p:nvGrpSpPr>
        <p:grpSpPr bwMode="auto">
          <a:xfrm>
            <a:off x="908050" y="3467100"/>
            <a:ext cx="3744913" cy="458788"/>
            <a:chOff x="3270" y="2978"/>
            <a:chExt cx="2359" cy="330"/>
          </a:xfrm>
        </p:grpSpPr>
        <p:sp>
          <p:nvSpPr>
            <p:cNvPr id="140311" name="Rectangle 50"/>
            <p:cNvSpPr>
              <a:spLocks noChangeArrowheads="1"/>
            </p:cNvSpPr>
            <p:nvPr/>
          </p:nvSpPr>
          <p:spPr bwMode="auto">
            <a:xfrm>
              <a:off x="3270" y="3012"/>
              <a:ext cx="2359" cy="222"/>
            </a:xfrm>
            <a:prstGeom prst="rect">
              <a:avLst/>
            </a:prstGeom>
            <a:noFill/>
            <a:ln w="12700">
              <a:solidFill>
                <a:srgbClr val="0033CC"/>
              </a:solidFill>
              <a:miter lim="800000"/>
              <a:headEnd/>
              <a:tailEnd/>
            </a:ln>
            <a:extLst>
              <a:ext uri="{909E8E84-426E-40DD-AFC4-6F175D3DCCD1}">
                <a14:hiddenFill xmlns:a14="http://schemas.microsoft.com/office/drawing/2010/main">
                  <a:solidFill>
                    <a:srgbClr val="FFFFFF"/>
                  </a:solidFill>
                </a14:hiddenFill>
              </a:ext>
            </a:extLst>
          </p:spPr>
          <p:txBody>
            <a:bodyPr lIns="63500" tIns="25400" rIns="63500" bIns="2540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0312" name="Line 51"/>
            <p:cNvSpPr>
              <a:spLocks noChangeShapeType="1"/>
            </p:cNvSpPr>
            <p:nvPr/>
          </p:nvSpPr>
          <p:spPr bwMode="auto">
            <a:xfrm>
              <a:off x="3808" y="297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13" name="Text Box 52"/>
            <p:cNvSpPr txBox="1">
              <a:spLocks noChangeArrowheads="1"/>
            </p:cNvSpPr>
            <p:nvPr/>
          </p:nvSpPr>
          <p:spPr bwMode="auto">
            <a:xfrm>
              <a:off x="3325" y="3021"/>
              <a:ext cx="42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40</a:t>
              </a:r>
            </a:p>
          </p:txBody>
        </p:sp>
        <p:sp>
          <p:nvSpPr>
            <p:cNvPr id="140314" name="Line 53"/>
            <p:cNvSpPr>
              <a:spLocks noChangeShapeType="1"/>
            </p:cNvSpPr>
            <p:nvPr/>
          </p:nvSpPr>
          <p:spPr bwMode="auto">
            <a:xfrm>
              <a:off x="4070" y="2988"/>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15" name="Text Box 54"/>
            <p:cNvSpPr txBox="1">
              <a:spLocks noChangeArrowheads="1"/>
            </p:cNvSpPr>
            <p:nvPr/>
          </p:nvSpPr>
          <p:spPr bwMode="auto">
            <a:xfrm>
              <a:off x="3821" y="3023"/>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a:t>
              </a:r>
            </a:p>
          </p:txBody>
        </p:sp>
        <p:sp>
          <p:nvSpPr>
            <p:cNvPr id="140316" name="Text Box 55"/>
            <p:cNvSpPr txBox="1">
              <a:spLocks noChangeArrowheads="1"/>
            </p:cNvSpPr>
            <p:nvPr/>
          </p:nvSpPr>
          <p:spPr bwMode="auto">
            <a:xfrm>
              <a:off x="4105" y="3031"/>
              <a:ext cx="329"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2</a:t>
              </a:r>
            </a:p>
          </p:txBody>
        </p:sp>
        <p:sp>
          <p:nvSpPr>
            <p:cNvPr id="140317" name="Line 56"/>
            <p:cNvSpPr>
              <a:spLocks noChangeShapeType="1"/>
            </p:cNvSpPr>
            <p:nvPr/>
          </p:nvSpPr>
          <p:spPr bwMode="auto">
            <a:xfrm>
              <a:off x="4359" y="2989"/>
              <a:ext cx="0" cy="283"/>
            </a:xfrm>
            <a:prstGeom prst="line">
              <a:avLst/>
            </a:prstGeom>
            <a:noFill/>
            <a:ln w="12700">
              <a:solidFill>
                <a:srgbClr val="0033CC"/>
              </a:solidFill>
              <a:round/>
              <a:headEnd/>
              <a:tailEnd/>
            </a:ln>
            <a:extLst>
              <a:ext uri="{909E8E84-426E-40DD-AFC4-6F175D3DCCD1}">
                <a14:hiddenFill xmlns:a14="http://schemas.microsoft.com/office/drawing/2010/main">
                  <a:noFill/>
                </a14:hiddenFill>
              </a:ext>
            </a:extLst>
          </p:spPr>
          <p:txBody>
            <a:bodyPr wrap="none" lIns="63500" tIns="25400" rIns="63500" bIns="2540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18" name="Text Box 57"/>
            <p:cNvSpPr txBox="1">
              <a:spLocks noChangeArrowheads="1"/>
            </p:cNvSpPr>
            <p:nvPr/>
          </p:nvSpPr>
          <p:spPr bwMode="auto">
            <a:xfrm>
              <a:off x="4466" y="3029"/>
              <a:ext cx="1061"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45 23 01 00</a:t>
              </a:r>
            </a:p>
          </p:txBody>
        </p:sp>
      </p:grpSp>
      <p:grpSp>
        <p:nvGrpSpPr>
          <p:cNvPr id="4" name="Group 58"/>
          <p:cNvGrpSpPr>
            <a:grpSpLocks/>
          </p:cNvGrpSpPr>
          <p:nvPr/>
        </p:nvGrpSpPr>
        <p:grpSpPr bwMode="auto">
          <a:xfrm>
            <a:off x="4718050" y="3351213"/>
            <a:ext cx="1184275" cy="1901825"/>
            <a:chOff x="2947" y="3206"/>
            <a:chExt cx="746" cy="1198"/>
          </a:xfrm>
        </p:grpSpPr>
        <p:sp>
          <p:nvSpPr>
            <p:cNvPr id="140309" name="Rectangle 59"/>
            <p:cNvSpPr>
              <a:spLocks noChangeArrowheads="1"/>
            </p:cNvSpPr>
            <p:nvPr/>
          </p:nvSpPr>
          <p:spPr bwMode="auto">
            <a:xfrm>
              <a:off x="3381" y="3206"/>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00</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01</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23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45</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140310" name="Line 60"/>
            <p:cNvSpPr>
              <a:spLocks noChangeShapeType="1"/>
            </p:cNvSpPr>
            <p:nvPr/>
          </p:nvSpPr>
          <p:spPr bwMode="auto">
            <a:xfrm>
              <a:off x="2947" y="3597"/>
              <a:ext cx="449" cy="15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 name="Group 61"/>
          <p:cNvGrpSpPr>
            <a:grpSpLocks/>
          </p:cNvGrpSpPr>
          <p:nvPr/>
        </p:nvGrpSpPr>
        <p:grpSpPr bwMode="auto">
          <a:xfrm>
            <a:off x="4781550" y="3349625"/>
            <a:ext cx="2452688" cy="1901825"/>
            <a:chOff x="2907" y="3211"/>
            <a:chExt cx="1545" cy="1198"/>
          </a:xfrm>
        </p:grpSpPr>
        <p:sp>
          <p:nvSpPr>
            <p:cNvPr id="140307" name="Rectangle 62"/>
            <p:cNvSpPr>
              <a:spLocks noChangeArrowheads="1"/>
            </p:cNvSpPr>
            <p:nvPr/>
          </p:nvSpPr>
          <p:spPr bwMode="auto">
            <a:xfrm>
              <a:off x="4140" y="3211"/>
              <a:ext cx="312"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45</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23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01</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00</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40</a:t>
              </a:r>
            </a:p>
          </p:txBody>
        </p:sp>
        <p:sp>
          <p:nvSpPr>
            <p:cNvPr id="140308" name="Line 63"/>
            <p:cNvSpPr>
              <a:spLocks noChangeShapeType="1"/>
            </p:cNvSpPr>
            <p:nvPr/>
          </p:nvSpPr>
          <p:spPr bwMode="auto">
            <a:xfrm flipV="1">
              <a:off x="2907" y="3965"/>
              <a:ext cx="1266" cy="1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6" name="Group 65"/>
          <p:cNvGrpSpPr>
            <a:grpSpLocks/>
          </p:cNvGrpSpPr>
          <p:nvPr/>
        </p:nvGrpSpPr>
        <p:grpSpPr bwMode="auto">
          <a:xfrm>
            <a:off x="5922963" y="3341688"/>
            <a:ext cx="901700" cy="2344737"/>
            <a:chOff x="3731" y="2409"/>
            <a:chExt cx="521" cy="1477"/>
          </a:xfrm>
        </p:grpSpPr>
        <p:sp>
          <p:nvSpPr>
            <p:cNvPr id="140305" name="Rectangle 38"/>
            <p:cNvSpPr>
              <a:spLocks noChangeArrowheads="1"/>
            </p:cNvSpPr>
            <p:nvPr/>
          </p:nvSpPr>
          <p:spPr bwMode="auto">
            <a:xfrm>
              <a:off x="3731" y="2409"/>
              <a:ext cx="466"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1005</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a:t>
              </a: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1001</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1000</a:t>
              </a:r>
            </a:p>
          </p:txBody>
        </p:sp>
        <p:sp>
          <p:nvSpPr>
            <p:cNvPr id="140306" name="Text Box 64"/>
            <p:cNvSpPr txBox="1">
              <a:spLocks noChangeArrowheads="1"/>
            </p:cNvSpPr>
            <p:nvPr/>
          </p:nvSpPr>
          <p:spPr bwMode="auto">
            <a:xfrm>
              <a:off x="3783" y="3617"/>
              <a:ext cx="4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地址</a:t>
              </a:r>
            </a:p>
          </p:txBody>
        </p:sp>
      </p:grpSp>
      <p:sp>
        <p:nvSpPr>
          <p:cNvPr id="43" name="TextBox 42"/>
          <p:cNvSpPr txBox="1">
            <a:spLocks noChangeArrowheads="1"/>
          </p:cNvSpPr>
          <p:nvPr/>
        </p:nvSpPr>
        <p:spPr bwMode="auto">
          <a:xfrm>
            <a:off x="431800" y="5672138"/>
            <a:ext cx="542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rPr>
              <a:t>只需要考虑指令中立即数的顺序！</a:t>
            </a:r>
          </a:p>
        </p:txBody>
      </p:sp>
      <p:sp>
        <p:nvSpPr>
          <p:cNvPr id="521251" name="Text Box 35"/>
          <p:cNvSpPr txBox="1">
            <a:spLocks noChangeArrowheads="1"/>
          </p:cNvSpPr>
          <p:nvPr/>
        </p:nvSpPr>
        <p:spPr bwMode="auto">
          <a:xfrm>
            <a:off x="6192838" y="1223963"/>
            <a:ext cx="26558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即指令地址为</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1000</a:t>
            </a:r>
          </a:p>
        </p:txBody>
      </p:sp>
      <p:sp>
        <p:nvSpPr>
          <p:cNvPr id="140302" name="灯片编号占位符 3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51CA38-4F6A-4218-8783-23B9A703008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 name="矩形 36"/>
          <p:cNvSpPr/>
          <p:nvPr/>
        </p:nvSpPr>
        <p:spPr>
          <a:xfrm>
            <a:off x="2838450" y="3606800"/>
            <a:ext cx="1644650" cy="222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38" name="矩形 37"/>
          <p:cNvSpPr/>
          <p:nvPr/>
        </p:nvSpPr>
        <p:spPr>
          <a:xfrm>
            <a:off x="5505450" y="3295650"/>
            <a:ext cx="311150" cy="1289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40174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3114"/>
                                        </p:tgtEl>
                                        <p:attrNameLst>
                                          <p:attrName>style.visibility</p:attrName>
                                        </p:attrNameLst>
                                      </p:cBhvr>
                                      <p:to>
                                        <p:strVal val="visible"/>
                                      </p:to>
                                    </p:set>
                                    <p:animEffect transition="in" filter="blinds(horizontal)">
                                      <p:cBhvr>
                                        <p:cTn id="7" dur="500"/>
                                        <p:tgtEl>
                                          <p:spTgt spid="473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21251"/>
                                        </p:tgtEl>
                                        <p:attrNameLst>
                                          <p:attrName>style.visibility</p:attrName>
                                        </p:attrNameLst>
                                      </p:cBhvr>
                                      <p:to>
                                        <p:strVal val="visible"/>
                                      </p:to>
                                    </p:set>
                                    <p:animEffect transition="in" filter="blinds(horizontal)">
                                      <p:cBhvr>
                                        <p:cTn id="12" dur="500"/>
                                        <p:tgtEl>
                                          <p:spTgt spid="521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73116">
                                            <p:txEl>
                                              <p:pRg st="0" end="0"/>
                                            </p:txEl>
                                          </p:spTgt>
                                        </p:tgtEl>
                                        <p:attrNameLst>
                                          <p:attrName>style.visibility</p:attrName>
                                        </p:attrNameLst>
                                      </p:cBhvr>
                                      <p:to>
                                        <p:strVal val="visible"/>
                                      </p:to>
                                    </p:set>
                                    <p:animEffect transition="in" filter="blinds(horizontal)">
                                      <p:cBhvr>
                                        <p:cTn id="17" dur="500"/>
                                        <p:tgtEl>
                                          <p:spTgt spid="4731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73116">
                                            <p:txEl>
                                              <p:pRg st="1" end="1"/>
                                            </p:txEl>
                                          </p:spTgt>
                                        </p:tgtEl>
                                        <p:attrNameLst>
                                          <p:attrName>style.visibility</p:attrName>
                                        </p:attrNameLst>
                                      </p:cBhvr>
                                      <p:to>
                                        <p:strVal val="visible"/>
                                      </p:to>
                                    </p:set>
                                    <p:animEffect transition="in" filter="blinds(horizontal)">
                                      <p:cBhvr>
                                        <p:cTn id="22" dur="500"/>
                                        <p:tgtEl>
                                          <p:spTgt spid="47311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par>
                                <p:cTn id="33" presetID="3" presetClass="entr" presetSubtype="1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xit" presetSubtype="10" fill="hold" grpId="0" nodeType="clickEffect">
                                  <p:stCondLst>
                                    <p:cond delay="0"/>
                                  </p:stCondLst>
                                  <p:childTnLst>
                                    <p:animEffect transition="out" filter="blinds(horizontal)">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xit" presetSubtype="10" fill="hold" grpId="0" nodeType="clickEffect">
                                  <p:stCondLst>
                                    <p:cond delay="0"/>
                                  </p:stCondLst>
                                  <p:childTnLst>
                                    <p:animEffect transition="out" filter="blinds(horizontal)">
                                      <p:cBhvr>
                                        <p:cTn id="44" dur="500"/>
                                        <p:tgtEl>
                                          <p:spTgt spid="37"/>
                                        </p:tgtEl>
                                      </p:cBhvr>
                                    </p:animEffect>
                                    <p:set>
                                      <p:cBhvr>
                                        <p:cTn id="45" dur="1" fill="hold">
                                          <p:stCondLst>
                                            <p:cond delay="499"/>
                                          </p:stCondLst>
                                        </p:cTn>
                                        <p:tgtEl>
                                          <p:spTgt spid="37"/>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73127"/>
                                        </p:tgtEl>
                                        <p:attrNameLst>
                                          <p:attrName>style.visibility</p:attrName>
                                        </p:attrNameLst>
                                      </p:cBhvr>
                                      <p:to>
                                        <p:strVal val="visible"/>
                                      </p:to>
                                    </p:set>
                                    <p:animEffect transition="in" filter="blinds(horizontal)">
                                      <p:cBhvr>
                                        <p:cTn id="50" dur="500"/>
                                        <p:tgtEl>
                                          <p:spTgt spid="47312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linds(horizontal)">
                                      <p:cBhvr>
                                        <p:cTn id="55" dur="500"/>
                                        <p:tgtEl>
                                          <p:spTgt spid="2"/>
                                        </p:tgtEl>
                                      </p:cBhvr>
                                    </p:animEffect>
                                  </p:childTnLst>
                                </p:cTn>
                              </p:par>
                              <p:par>
                                <p:cTn id="56" presetID="3" presetClass="entr" presetSubtype="1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blinds(horizontal)">
                                      <p:cBhvr>
                                        <p:cTn id="58" dur="500"/>
                                        <p:tgtEl>
                                          <p:spTgt spid="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blinds(horizontal)">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114" grpId="0"/>
      <p:bldP spid="473127" grpId="0"/>
      <p:bldP spid="43" grpId="0"/>
      <p:bldP spid="521251" grpId="0"/>
      <p:bldP spid="37" grpId="0" animBg="1"/>
      <p:bldP spid="3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idx="4294967295"/>
          </p:nvPr>
        </p:nvSpPr>
        <p:spPr>
          <a:xfrm>
            <a:off x="711200" y="139700"/>
            <a:ext cx="7858125" cy="544513"/>
          </a:xfrm>
        </p:spPr>
        <p:txBody>
          <a:bodyPr/>
          <a:lstStyle/>
          <a:p>
            <a:r>
              <a:rPr lang="en-US" altLang="zh-CN" sz="3200" smtClean="0"/>
              <a:t>Byte Swap Problem</a:t>
            </a:r>
            <a:r>
              <a:rPr lang="zh-CN" altLang="en-US" sz="3200" smtClean="0"/>
              <a:t>（字节交换问题）</a:t>
            </a:r>
          </a:p>
        </p:txBody>
      </p:sp>
      <p:sp>
        <p:nvSpPr>
          <p:cNvPr id="141315" name="Rectangle 3"/>
          <p:cNvSpPr>
            <a:spLocks noChangeArrowheads="1"/>
          </p:cNvSpPr>
          <p:nvPr/>
        </p:nvSpPr>
        <p:spPr bwMode="auto">
          <a:xfrm>
            <a:off x="1606550" y="808038"/>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1316" name="Line 4"/>
          <p:cNvSpPr>
            <a:spLocks noChangeShapeType="1"/>
          </p:cNvSpPr>
          <p:nvPr/>
        </p:nvSpPr>
        <p:spPr bwMode="auto">
          <a:xfrm>
            <a:off x="1606550" y="15636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17" name="Line 5"/>
          <p:cNvSpPr>
            <a:spLocks noChangeShapeType="1"/>
          </p:cNvSpPr>
          <p:nvPr/>
        </p:nvSpPr>
        <p:spPr bwMode="auto">
          <a:xfrm>
            <a:off x="1606550" y="11826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18" name="Line 6"/>
          <p:cNvSpPr>
            <a:spLocks noChangeShapeType="1"/>
          </p:cNvSpPr>
          <p:nvPr/>
        </p:nvSpPr>
        <p:spPr bwMode="auto">
          <a:xfrm>
            <a:off x="1606550" y="1944688"/>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19" name="Rectangle 7"/>
          <p:cNvSpPr>
            <a:spLocks noChangeArrowheads="1"/>
          </p:cNvSpPr>
          <p:nvPr/>
        </p:nvSpPr>
        <p:spPr bwMode="auto">
          <a:xfrm>
            <a:off x="1676400" y="8651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78</a:t>
            </a:r>
          </a:p>
        </p:txBody>
      </p:sp>
      <p:sp>
        <p:nvSpPr>
          <p:cNvPr id="141320" name="Rectangle 8"/>
          <p:cNvSpPr>
            <a:spLocks noChangeArrowheads="1"/>
          </p:cNvSpPr>
          <p:nvPr/>
        </p:nvSpPr>
        <p:spPr bwMode="auto">
          <a:xfrm>
            <a:off x="1676400" y="12334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56</a:t>
            </a:r>
          </a:p>
        </p:txBody>
      </p:sp>
      <p:sp>
        <p:nvSpPr>
          <p:cNvPr id="141321" name="Rectangle 9"/>
          <p:cNvSpPr>
            <a:spLocks noChangeArrowheads="1"/>
          </p:cNvSpPr>
          <p:nvPr/>
        </p:nvSpPr>
        <p:spPr bwMode="auto">
          <a:xfrm>
            <a:off x="1676400" y="16144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34</a:t>
            </a:r>
          </a:p>
        </p:txBody>
      </p:sp>
      <p:sp>
        <p:nvSpPr>
          <p:cNvPr id="141322" name="Rectangle 10"/>
          <p:cNvSpPr>
            <a:spLocks noChangeArrowheads="1"/>
          </p:cNvSpPr>
          <p:nvPr/>
        </p:nvSpPr>
        <p:spPr bwMode="auto">
          <a:xfrm>
            <a:off x="1676400" y="2046288"/>
            <a:ext cx="438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a:t>
            </a:r>
          </a:p>
        </p:txBody>
      </p:sp>
      <p:sp>
        <p:nvSpPr>
          <p:cNvPr id="141323" name="Rectangle 11"/>
          <p:cNvSpPr>
            <a:spLocks noChangeArrowheads="1"/>
          </p:cNvSpPr>
          <p:nvPr/>
        </p:nvSpPr>
        <p:spPr bwMode="auto">
          <a:xfrm>
            <a:off x="2311400" y="20589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141324" name="Rectangle 12"/>
          <p:cNvSpPr>
            <a:spLocks noChangeArrowheads="1"/>
          </p:cNvSpPr>
          <p:nvPr/>
        </p:nvSpPr>
        <p:spPr bwMode="auto">
          <a:xfrm>
            <a:off x="2298700" y="16398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a:t>
            </a:r>
          </a:p>
        </p:txBody>
      </p:sp>
      <p:sp>
        <p:nvSpPr>
          <p:cNvPr id="141325" name="Rectangle 13"/>
          <p:cNvSpPr>
            <a:spLocks noChangeArrowheads="1"/>
          </p:cNvSpPr>
          <p:nvPr/>
        </p:nvSpPr>
        <p:spPr bwMode="auto">
          <a:xfrm>
            <a:off x="2298700" y="12588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2</a:t>
            </a:r>
          </a:p>
        </p:txBody>
      </p:sp>
      <p:sp>
        <p:nvSpPr>
          <p:cNvPr id="141326" name="Rectangle 14"/>
          <p:cNvSpPr>
            <a:spLocks noChangeArrowheads="1"/>
          </p:cNvSpPr>
          <p:nvPr/>
        </p:nvSpPr>
        <p:spPr bwMode="auto">
          <a:xfrm>
            <a:off x="2298700" y="877888"/>
            <a:ext cx="2540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141327" name="Rectangle 15"/>
          <p:cNvSpPr>
            <a:spLocks noChangeArrowheads="1"/>
          </p:cNvSpPr>
          <p:nvPr/>
        </p:nvSpPr>
        <p:spPr bwMode="auto">
          <a:xfrm>
            <a:off x="3263900" y="1639888"/>
            <a:ext cx="1397000" cy="82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increasing</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byte</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address</a:t>
            </a:r>
          </a:p>
        </p:txBody>
      </p:sp>
      <p:sp>
        <p:nvSpPr>
          <p:cNvPr id="141328" name="Line 16"/>
          <p:cNvSpPr>
            <a:spLocks noChangeShapeType="1"/>
          </p:cNvSpPr>
          <p:nvPr/>
        </p:nvSpPr>
        <p:spPr bwMode="auto">
          <a:xfrm flipV="1">
            <a:off x="3771900" y="1074738"/>
            <a:ext cx="0" cy="546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29" name="Rectangle 17"/>
          <p:cNvSpPr>
            <a:spLocks noChangeArrowheads="1"/>
          </p:cNvSpPr>
          <p:nvPr/>
        </p:nvSpPr>
        <p:spPr bwMode="auto">
          <a:xfrm>
            <a:off x="1168400" y="2605088"/>
            <a:ext cx="1320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Big Endian</a:t>
            </a:r>
          </a:p>
        </p:txBody>
      </p:sp>
      <p:sp>
        <p:nvSpPr>
          <p:cNvPr id="141330" name="Rectangle 18"/>
          <p:cNvSpPr>
            <a:spLocks noChangeArrowheads="1"/>
          </p:cNvSpPr>
          <p:nvPr/>
        </p:nvSpPr>
        <p:spPr bwMode="auto">
          <a:xfrm>
            <a:off x="5353050" y="815975"/>
            <a:ext cx="520700" cy="1587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1331" name="Line 19"/>
          <p:cNvSpPr>
            <a:spLocks noChangeShapeType="1"/>
          </p:cNvSpPr>
          <p:nvPr/>
        </p:nvSpPr>
        <p:spPr bwMode="auto">
          <a:xfrm>
            <a:off x="5353050" y="16160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32" name="Line 20"/>
          <p:cNvSpPr>
            <a:spLocks noChangeShapeType="1"/>
          </p:cNvSpPr>
          <p:nvPr/>
        </p:nvSpPr>
        <p:spPr bwMode="auto">
          <a:xfrm>
            <a:off x="5353050" y="12350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33" name="Line 21"/>
          <p:cNvSpPr>
            <a:spLocks noChangeShapeType="1"/>
          </p:cNvSpPr>
          <p:nvPr/>
        </p:nvSpPr>
        <p:spPr bwMode="auto">
          <a:xfrm>
            <a:off x="5353050" y="1997075"/>
            <a:ext cx="5207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334" name="Rectangle 22"/>
          <p:cNvSpPr>
            <a:spLocks noChangeArrowheads="1"/>
          </p:cNvSpPr>
          <p:nvPr/>
        </p:nvSpPr>
        <p:spPr bwMode="auto">
          <a:xfrm>
            <a:off x="5410200" y="9175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12</a:t>
            </a:r>
          </a:p>
        </p:txBody>
      </p:sp>
      <p:sp>
        <p:nvSpPr>
          <p:cNvPr id="141335" name="Rectangle 23"/>
          <p:cNvSpPr>
            <a:spLocks noChangeArrowheads="1"/>
          </p:cNvSpPr>
          <p:nvPr/>
        </p:nvSpPr>
        <p:spPr bwMode="auto">
          <a:xfrm>
            <a:off x="5410200" y="12858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34</a:t>
            </a:r>
          </a:p>
        </p:txBody>
      </p:sp>
      <p:sp>
        <p:nvSpPr>
          <p:cNvPr id="141336" name="Rectangle 24"/>
          <p:cNvSpPr>
            <a:spLocks noChangeArrowheads="1"/>
          </p:cNvSpPr>
          <p:nvPr/>
        </p:nvSpPr>
        <p:spPr bwMode="auto">
          <a:xfrm>
            <a:off x="5410200" y="16668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56</a:t>
            </a:r>
          </a:p>
        </p:txBody>
      </p:sp>
      <p:sp>
        <p:nvSpPr>
          <p:cNvPr id="141337" name="Rectangle 25"/>
          <p:cNvSpPr>
            <a:spLocks noChangeArrowheads="1"/>
          </p:cNvSpPr>
          <p:nvPr/>
        </p:nvSpPr>
        <p:spPr bwMode="auto">
          <a:xfrm>
            <a:off x="5410200" y="2098675"/>
            <a:ext cx="43815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78</a:t>
            </a:r>
          </a:p>
        </p:txBody>
      </p:sp>
      <p:sp>
        <p:nvSpPr>
          <p:cNvPr id="141338" name="Rectangle 26"/>
          <p:cNvSpPr>
            <a:spLocks noChangeArrowheads="1"/>
          </p:cNvSpPr>
          <p:nvPr/>
        </p:nvSpPr>
        <p:spPr bwMode="auto">
          <a:xfrm>
            <a:off x="6057900" y="21113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a:t>
            </a:r>
          </a:p>
        </p:txBody>
      </p:sp>
      <p:sp>
        <p:nvSpPr>
          <p:cNvPr id="141339" name="Rectangle 27"/>
          <p:cNvSpPr>
            <a:spLocks noChangeArrowheads="1"/>
          </p:cNvSpPr>
          <p:nvPr/>
        </p:nvSpPr>
        <p:spPr bwMode="auto">
          <a:xfrm>
            <a:off x="6045200" y="16922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1</a:t>
            </a:r>
          </a:p>
        </p:txBody>
      </p:sp>
      <p:sp>
        <p:nvSpPr>
          <p:cNvPr id="141340" name="Rectangle 28"/>
          <p:cNvSpPr>
            <a:spLocks noChangeArrowheads="1"/>
          </p:cNvSpPr>
          <p:nvPr/>
        </p:nvSpPr>
        <p:spPr bwMode="auto">
          <a:xfrm>
            <a:off x="6045200" y="13112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2</a:t>
            </a:r>
          </a:p>
        </p:txBody>
      </p:sp>
      <p:sp>
        <p:nvSpPr>
          <p:cNvPr id="141341" name="Rectangle 29"/>
          <p:cNvSpPr>
            <a:spLocks noChangeArrowheads="1"/>
          </p:cNvSpPr>
          <p:nvPr/>
        </p:nvSpPr>
        <p:spPr bwMode="auto">
          <a:xfrm>
            <a:off x="6045200" y="930275"/>
            <a:ext cx="28257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3</a:t>
            </a:r>
          </a:p>
        </p:txBody>
      </p:sp>
      <p:sp>
        <p:nvSpPr>
          <p:cNvPr id="141342" name="Rectangle 30"/>
          <p:cNvSpPr>
            <a:spLocks noChangeArrowheads="1"/>
          </p:cNvSpPr>
          <p:nvPr/>
        </p:nvSpPr>
        <p:spPr bwMode="auto">
          <a:xfrm>
            <a:off x="4914900" y="2611438"/>
            <a:ext cx="1498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Little Endian</a:t>
            </a:r>
          </a:p>
        </p:txBody>
      </p:sp>
      <p:sp>
        <p:nvSpPr>
          <p:cNvPr id="428063" name="Rectangle 31"/>
          <p:cNvSpPr>
            <a:spLocks noChangeArrowheads="1"/>
          </p:cNvSpPr>
          <p:nvPr/>
        </p:nvSpPr>
        <p:spPr bwMode="auto">
          <a:xfrm>
            <a:off x="292100" y="3852863"/>
            <a:ext cx="85058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5000"/>
              </a:lnSpc>
              <a:spcBef>
                <a:spcPct val="15000"/>
              </a:spcBef>
              <a:spcAft>
                <a:spcPct val="0"/>
              </a:spcAft>
              <a:buClr>
                <a:srgbClr val="000000"/>
              </a:buClr>
              <a:buSzPct val="60000"/>
              <a:buFont typeface="Wingdings" panose="05000000000000000000" pitchFamily="2" charset="2"/>
              <a:buChar char="u"/>
              <a:tabLst/>
              <a:defRPr/>
            </a:pPr>
            <a:r>
              <a:rPr kumimoji="0" lang="zh-CN" altLang="en-US" sz="1800" b="1" i="0" u="none" strike="noStrike" kern="1200" cap="none" spc="0" normalizeH="0" baseline="0" noProof="0" smtClean="0">
                <a:ln>
                  <a:noFill/>
                </a:ln>
                <a:solidFill>
                  <a:srgbClr val="333399"/>
                </a:solidFill>
                <a:effectLst/>
                <a:uLnTx/>
                <a:uFillTx/>
                <a:latin typeface="Arial" panose="020B0604020202020204" pitchFamily="34" charset="0"/>
                <a:ea typeface="宋体" panose="02010600030101010101" pitchFamily="2" charset="-122"/>
                <a:cs typeface="+mn-cs"/>
              </a:rPr>
              <a:t> </a:t>
            </a:r>
            <a:r>
              <a:rPr kumimoji="0" lang="zh-CN" altLang="en-US"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Arial" panose="020B0604020202020204" pitchFamily="34" charset="0"/>
              </a:rPr>
              <a:t>每个系统内部是一致的，但在系统间通信时可能会发生问题！</a:t>
            </a:r>
          </a:p>
          <a:p>
            <a:pPr marL="0" marR="0" lvl="0" indent="0" algn="l" defTabSz="914400" rtl="0" eaLnBrk="0" fontAlgn="base" latinLnBrk="0" hangingPunct="0">
              <a:lnSpc>
                <a:spcPct val="115000"/>
              </a:lnSpc>
              <a:spcBef>
                <a:spcPct val="15000"/>
              </a:spcBef>
              <a:spcAft>
                <a:spcPct val="0"/>
              </a:spcAft>
              <a:buClr>
                <a:srgbClr val="000000"/>
              </a:buClr>
              <a:buSzPct val="60000"/>
              <a:buFont typeface="Wingdings" panose="05000000000000000000" pitchFamily="2" charset="2"/>
              <a:buChar char="u"/>
              <a:tabLst/>
              <a:defRPr/>
            </a:pPr>
            <a:r>
              <a:rPr kumimoji="0" lang="zh-CN" altLang="en-US"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Arial" panose="020B0604020202020204" pitchFamily="34" charset="0"/>
              </a:rPr>
              <a:t> 因为顺序不同，需要进行顺序转换</a:t>
            </a:r>
            <a:endPar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0" fontAlgn="base" latinLnBrk="0" hangingPunct="0">
              <a:lnSpc>
                <a:spcPct val="115000"/>
              </a:lnSpc>
              <a:spcBef>
                <a:spcPct val="15000"/>
              </a:spcBef>
              <a:spcAft>
                <a:spcPct val="0"/>
              </a:spcAft>
              <a:buClr>
                <a:srgbClr val="000000"/>
              </a:buClr>
              <a:buSzPct val="60000"/>
              <a:buFont typeface="Wingdings" panose="05000000000000000000" pitchFamily="2" charset="2"/>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rPr>
              <a:t>音、视频和图像等文件格式或处理程序都涉及到字节顺序问题</a:t>
            </a:r>
            <a:endPar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0" fontAlgn="base" latinLnBrk="0" hangingPunct="0">
              <a:lnSpc>
                <a:spcPct val="115000"/>
              </a:lnSpc>
              <a:spcBef>
                <a:spcPct val="15000"/>
              </a:spcBef>
              <a:spcAft>
                <a:spcPct val="0"/>
              </a:spcAft>
              <a:buClrTx/>
              <a:buSzPct val="60000"/>
              <a:buFont typeface="Wingdings" panose="05000000000000000000" pitchFamily="2" charset="2"/>
              <a:buNone/>
              <a:tabLst/>
              <a:defRPr/>
            </a:pPr>
            <a:r>
              <a:rPr kumimoji="0" lang="en-US" altLang="zh-CN" sz="2200" b="1" i="0" u="none" strike="noStrike" kern="1200" cap="none" spc="0" normalizeH="0" baseline="0" noProof="0" smtClean="0">
                <a:ln>
                  <a:noFill/>
                </a:ln>
                <a:solidFill>
                  <a:srgbClr val="333399"/>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2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Arial" panose="020B0604020202020204" pitchFamily="34" charset="0"/>
              </a:rPr>
              <a:t>ex. Little endian: GIF, PC Paintbrush, Microsoft RTF,etc </a:t>
            </a:r>
            <a:endParaRPr kumimoji="0" lang="zh-CN" altLang="en-US" sz="22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0" fontAlgn="base" latinLnBrk="0" hangingPunct="0">
              <a:lnSpc>
                <a:spcPct val="115000"/>
              </a:lnSpc>
              <a:spcBef>
                <a:spcPct val="15000"/>
              </a:spcBef>
              <a:spcAft>
                <a:spcPct val="0"/>
              </a:spcAft>
              <a:buClrTx/>
              <a:buSzPct val="60000"/>
              <a:buFont typeface="Wingdings" panose="05000000000000000000" pitchFamily="2" charset="2"/>
              <a:buNone/>
              <a:tabLst/>
              <a:defRPr/>
            </a:pPr>
            <a:r>
              <a:rPr kumimoji="0" lang="zh-CN" altLang="en-US" sz="22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sz="22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Arial" panose="020B0604020202020204" pitchFamily="34" charset="0"/>
              </a:rPr>
              <a:t>Big endian:  Adobe Photoshop, JPEG, MacPaint, etc</a:t>
            </a: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a:t>
            </a:r>
          </a:p>
          <a:p>
            <a:pPr marL="0" marR="0" lvl="0" indent="0" algn="l" defTabSz="914400" rtl="0" eaLnBrk="0" fontAlgn="base" latinLnBrk="0" hangingPunct="0">
              <a:lnSpc>
                <a:spcPct val="115000"/>
              </a:lnSpc>
              <a:spcBef>
                <a:spcPct val="15000"/>
              </a:spcBef>
              <a:spcAft>
                <a:spcPct val="0"/>
              </a:spcAft>
              <a:buClrTx/>
              <a:buSzTx/>
              <a:buFontTx/>
              <a:buNone/>
              <a:tabLst/>
              <a:defRPr/>
            </a:pPr>
            <a:endPar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428064" name="Text Box 32"/>
          <p:cNvSpPr txBox="1">
            <a:spLocks noChangeArrowheads="1"/>
          </p:cNvSpPr>
          <p:nvPr/>
        </p:nvSpPr>
        <p:spPr bwMode="auto">
          <a:xfrm>
            <a:off x="203200" y="3021013"/>
            <a:ext cx="5502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333399"/>
                </a:solidFill>
                <a:effectLst/>
                <a:uLnTx/>
                <a:uFillTx/>
                <a:latin typeface="黑体" panose="02010609060101010101" pitchFamily="49" charset="-122"/>
                <a:ea typeface="黑体" panose="02010609060101010101" pitchFamily="49" charset="-122"/>
                <a:cs typeface="Arial" panose="020B0604020202020204" pitchFamily="34" charset="0"/>
              </a:rPr>
              <a:t>上述存放在</a:t>
            </a:r>
            <a:r>
              <a:rPr kumimoji="0" lang="en-US" altLang="zh-CN" sz="2200" b="1" i="0" u="none" strike="noStrike" kern="1200" cap="none" spc="0" normalizeH="0" baseline="0" noProof="0" smtClean="0">
                <a:ln>
                  <a:noFill/>
                </a:ln>
                <a:solidFill>
                  <a:srgbClr val="333399"/>
                </a:solidFill>
                <a:effectLst/>
                <a:uLnTx/>
                <a:uFillTx/>
                <a:latin typeface="黑体" panose="02010609060101010101" pitchFamily="49" charset="-122"/>
                <a:ea typeface="黑体" panose="02010609060101010101" pitchFamily="49" charset="-122"/>
                <a:cs typeface="Arial" panose="020B0604020202020204" pitchFamily="34" charset="0"/>
              </a:rPr>
              <a:t>0</a:t>
            </a:r>
            <a:r>
              <a:rPr kumimoji="0" lang="zh-CN" altLang="en-US" sz="2200" b="1" i="0" u="none" strike="noStrike" kern="1200" cap="none" spc="0" normalizeH="0" baseline="0" noProof="0" smtClean="0">
                <a:ln>
                  <a:noFill/>
                </a:ln>
                <a:solidFill>
                  <a:srgbClr val="333399"/>
                </a:solidFill>
                <a:effectLst/>
                <a:uLnTx/>
                <a:uFillTx/>
                <a:latin typeface="黑体" panose="02010609060101010101" pitchFamily="49" charset="-122"/>
                <a:ea typeface="黑体" panose="02010609060101010101" pitchFamily="49" charset="-122"/>
                <a:cs typeface="Arial" panose="020B0604020202020204" pitchFamily="34" charset="0"/>
              </a:rPr>
              <a:t>号单元的数据（字）是什么？</a:t>
            </a:r>
          </a:p>
        </p:txBody>
      </p:sp>
      <p:sp>
        <p:nvSpPr>
          <p:cNvPr id="428065" name="Text Box 33"/>
          <p:cNvSpPr txBox="1">
            <a:spLocks noChangeArrowheads="1"/>
          </p:cNvSpPr>
          <p:nvPr/>
        </p:nvSpPr>
        <p:spPr bwMode="auto">
          <a:xfrm>
            <a:off x="5432425" y="3044825"/>
            <a:ext cx="37115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12345678H</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 </a:t>
            </a:r>
            <a:r>
              <a:rPr kumimoji="0" lang="en-US" altLang="zh-CN" sz="22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78563412H</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a:t>
            </a:r>
          </a:p>
        </p:txBody>
      </p:sp>
      <p:sp>
        <p:nvSpPr>
          <p:cNvPr id="428066" name="Text Box 34"/>
          <p:cNvSpPr txBox="1">
            <a:spLocks noChangeArrowheads="1"/>
          </p:cNvSpPr>
          <p:nvPr/>
        </p:nvSpPr>
        <p:spPr bwMode="auto">
          <a:xfrm>
            <a:off x="323850" y="3429000"/>
            <a:ext cx="837565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rPr>
              <a:t>存放方式不同的机器间程序移植或数据通信时，会发生什么问题？</a:t>
            </a:r>
          </a:p>
        </p:txBody>
      </p:sp>
      <p:sp>
        <p:nvSpPr>
          <p:cNvPr id="141347" name="灯片编号占位符 3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2605A6-8C21-4D73-8C2D-2C11B087EAF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0453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64"/>
                                        </p:tgtEl>
                                        <p:attrNameLst>
                                          <p:attrName>style.visibility</p:attrName>
                                        </p:attrNameLst>
                                      </p:cBhvr>
                                      <p:to>
                                        <p:strVal val="visible"/>
                                      </p:to>
                                    </p:set>
                                    <p:animEffect transition="in" filter="blinds(horizontal)">
                                      <p:cBhvr>
                                        <p:cTn id="7" dur="500"/>
                                        <p:tgtEl>
                                          <p:spTgt spid="4280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8065"/>
                                        </p:tgtEl>
                                        <p:attrNameLst>
                                          <p:attrName>style.visibility</p:attrName>
                                        </p:attrNameLst>
                                      </p:cBhvr>
                                      <p:to>
                                        <p:strVal val="visible"/>
                                      </p:to>
                                    </p:set>
                                    <p:animEffect transition="in" filter="blinds(horizontal)">
                                      <p:cBhvr>
                                        <p:cTn id="12" dur="500"/>
                                        <p:tgtEl>
                                          <p:spTgt spid="4280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8066"/>
                                        </p:tgtEl>
                                        <p:attrNameLst>
                                          <p:attrName>style.visibility</p:attrName>
                                        </p:attrNameLst>
                                      </p:cBhvr>
                                      <p:to>
                                        <p:strVal val="visible"/>
                                      </p:to>
                                    </p:set>
                                    <p:animEffect transition="in" filter="blinds(horizontal)">
                                      <p:cBhvr>
                                        <p:cTn id="17" dur="500"/>
                                        <p:tgtEl>
                                          <p:spTgt spid="4280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28063">
                                            <p:txEl>
                                              <p:pRg st="0" end="0"/>
                                            </p:txEl>
                                          </p:spTgt>
                                        </p:tgtEl>
                                        <p:attrNameLst>
                                          <p:attrName>style.visibility</p:attrName>
                                        </p:attrNameLst>
                                      </p:cBhvr>
                                      <p:to>
                                        <p:strVal val="visible"/>
                                      </p:to>
                                    </p:set>
                                    <p:animEffect transition="in" filter="blinds(horizontal)">
                                      <p:cBhvr>
                                        <p:cTn id="22" dur="500"/>
                                        <p:tgtEl>
                                          <p:spTgt spid="428063">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28063">
                                            <p:txEl>
                                              <p:pRg st="1" end="1"/>
                                            </p:txEl>
                                          </p:spTgt>
                                        </p:tgtEl>
                                        <p:attrNameLst>
                                          <p:attrName>style.visibility</p:attrName>
                                        </p:attrNameLst>
                                      </p:cBhvr>
                                      <p:to>
                                        <p:strVal val="visible"/>
                                      </p:to>
                                    </p:set>
                                    <p:animEffect transition="in" filter="blinds(horizontal)">
                                      <p:cBhvr>
                                        <p:cTn id="25" dur="500"/>
                                        <p:tgtEl>
                                          <p:spTgt spid="428063">
                                            <p:txEl>
                                              <p:pRg st="1" end="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28063">
                                            <p:txEl>
                                              <p:pRg st="2" end="2"/>
                                            </p:txEl>
                                          </p:spTgt>
                                        </p:tgtEl>
                                        <p:attrNameLst>
                                          <p:attrName>style.visibility</p:attrName>
                                        </p:attrNameLst>
                                      </p:cBhvr>
                                      <p:to>
                                        <p:strVal val="visible"/>
                                      </p:to>
                                    </p:set>
                                    <p:animEffect transition="in" filter="blinds(horizontal)">
                                      <p:cBhvr>
                                        <p:cTn id="30" dur="500"/>
                                        <p:tgtEl>
                                          <p:spTgt spid="428063">
                                            <p:txEl>
                                              <p:pRg st="2" end="2"/>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28063">
                                            <p:txEl>
                                              <p:pRg st="3" end="3"/>
                                            </p:txEl>
                                          </p:spTgt>
                                        </p:tgtEl>
                                        <p:attrNameLst>
                                          <p:attrName>style.visibility</p:attrName>
                                        </p:attrNameLst>
                                      </p:cBhvr>
                                      <p:to>
                                        <p:strVal val="visible"/>
                                      </p:to>
                                    </p:set>
                                    <p:animEffect transition="in" filter="blinds(horizontal)">
                                      <p:cBhvr>
                                        <p:cTn id="35" dur="500"/>
                                        <p:tgtEl>
                                          <p:spTgt spid="428063">
                                            <p:txEl>
                                              <p:pRg st="3" end="3"/>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428063">
                                            <p:txEl>
                                              <p:pRg st="4" end="4"/>
                                            </p:txEl>
                                          </p:spTgt>
                                        </p:tgtEl>
                                        <p:attrNameLst>
                                          <p:attrName>style.visibility</p:attrName>
                                        </p:attrNameLst>
                                      </p:cBhvr>
                                      <p:to>
                                        <p:strVal val="visible"/>
                                      </p:to>
                                    </p:set>
                                    <p:animEffect transition="in" filter="blinds(horizontal)">
                                      <p:cBhvr>
                                        <p:cTn id="40" dur="500"/>
                                        <p:tgtEl>
                                          <p:spTgt spid="4280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64" grpId="0"/>
      <p:bldP spid="428065" grpId="0"/>
      <p:bldP spid="42806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5" name="Rectangle 6"/>
          <p:cNvSpPr>
            <a:spLocks noGrp="1" noChangeArrowheads="1"/>
          </p:cNvSpPr>
          <p:nvPr>
            <p:ph type="title"/>
          </p:nvPr>
        </p:nvSpPr>
        <p:spPr/>
        <p:txBody>
          <a:bodyPr/>
          <a:lstStyle/>
          <a:p>
            <a:pPr marL="119063" indent="-119063" eaLnBrk="1" hangingPunct="1"/>
            <a:r>
              <a:rPr lang="en-US" dirty="0">
                <a:solidFill>
                  <a:srgbClr val="FF0000"/>
                </a:solidFill>
              </a:rPr>
              <a:t>Representing Integers</a:t>
            </a:r>
          </a:p>
        </p:txBody>
      </p:sp>
      <p:sp>
        <p:nvSpPr>
          <p:cNvPr id="18439" name="Rectangle 7"/>
          <p:cNvSpPr>
            <a:spLocks/>
          </p:cNvSpPr>
          <p:nvPr/>
        </p:nvSpPr>
        <p:spPr bwMode="auto">
          <a:xfrm>
            <a:off x="345282" y="1298591"/>
            <a:ext cx="3975100" cy="1295400"/>
          </a:xfrm>
          <a:prstGeom prst="rect">
            <a:avLst/>
          </a:prstGeom>
          <a:solidFill>
            <a:srgbClr val="FFFF99"/>
          </a:solidFill>
          <a:ln w="12700" cap="flat">
            <a:solidFill>
              <a:srgbClr val="000066"/>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50800" tIns="50800" bIns="50800">
            <a:prstTxWarp prst="textNoShape">
              <a:avLst/>
            </a:prstTxWarp>
          </a:bodyPr>
          <a:lstStyle/>
          <a:p>
            <a:pPr algn="l" eaLnBrk="1" hangingPunct="1">
              <a:spcBef>
                <a:spcPts val="1100"/>
              </a:spcBef>
              <a:tabLst>
                <a:tab pos="1130300" algn="l"/>
                <a:tab pos="1866900" algn="l"/>
                <a:tab pos="1130300" algn="l"/>
                <a:tab pos="1866900" algn="l"/>
                <a:tab pos="1130300" algn="l"/>
                <a:tab pos="1866900" algn="l"/>
              </a:tabLst>
              <a:defRPr/>
            </a:pPr>
            <a:r>
              <a:rPr lang="en-US" sz="1800" dirty="0">
                <a:solidFill>
                  <a:srgbClr val="000066"/>
                </a:solidFill>
                <a:latin typeface="Helvetica" charset="0"/>
                <a:ea typeface="Helvetica" charset="0"/>
                <a:cs typeface="Helvetica" charset="0"/>
                <a:sym typeface="Helvetica" charset="0"/>
              </a:rPr>
              <a:t>Decimal:	</a:t>
            </a:r>
            <a:r>
              <a:rPr lang="en-US" sz="1800" b="0" dirty="0">
                <a:solidFill>
                  <a:srgbClr val="000066"/>
                </a:solidFill>
                <a:latin typeface="Courier New Bold" charset="0"/>
                <a:ea typeface="Courier New Bold" charset="0"/>
                <a:cs typeface="Courier New Bold" charset="0"/>
                <a:sym typeface="Courier New Bold" charset="0"/>
              </a:rPr>
              <a:t>15213</a:t>
            </a:r>
          </a:p>
          <a:p>
            <a:pPr algn="l" eaLnBrk="1" hangingPunct="1">
              <a:spcBef>
                <a:spcPts val="1100"/>
              </a:spcBef>
              <a:tabLst>
                <a:tab pos="1130300" algn="l"/>
                <a:tab pos="1866900" algn="l"/>
                <a:tab pos="1130300" algn="l"/>
                <a:tab pos="1866900" algn="l"/>
                <a:tab pos="1130300" algn="l"/>
                <a:tab pos="1866900" algn="l"/>
              </a:tabLst>
              <a:defRPr/>
            </a:pPr>
            <a:r>
              <a:rPr lang="en-US" sz="1800" dirty="0">
                <a:solidFill>
                  <a:srgbClr val="000066"/>
                </a:solidFill>
                <a:latin typeface="Helvetica" charset="0"/>
                <a:ea typeface="Helvetica" charset="0"/>
                <a:cs typeface="Helvetica" charset="0"/>
                <a:sym typeface="Helvetica" charset="0"/>
              </a:rPr>
              <a:t>Binary:</a:t>
            </a:r>
            <a:r>
              <a:rPr lang="en-US" sz="1800" b="0" dirty="0">
                <a:solidFill>
                  <a:srgbClr val="000066"/>
                </a:solidFill>
                <a:latin typeface="Courier New Bold" charset="0"/>
                <a:ea typeface="Courier New Bold" charset="0"/>
                <a:cs typeface="Courier New Bold" charset="0"/>
                <a:sym typeface="Courier New Bold" charset="0"/>
              </a:rPr>
              <a:t>  	0011 1011 0110 1101</a:t>
            </a:r>
          </a:p>
          <a:p>
            <a:pPr algn="l" eaLnBrk="1" hangingPunct="1">
              <a:spcBef>
                <a:spcPts val="1100"/>
              </a:spcBef>
              <a:tabLst>
                <a:tab pos="1130300" algn="l"/>
                <a:tab pos="1866900" algn="l"/>
                <a:tab pos="1130300" algn="l"/>
                <a:tab pos="1866900" algn="l"/>
                <a:tab pos="1130300" algn="l"/>
                <a:tab pos="1866900" algn="l"/>
              </a:tabLst>
              <a:defRPr/>
            </a:pPr>
            <a:r>
              <a:rPr lang="en-US" sz="1800" dirty="0">
                <a:solidFill>
                  <a:srgbClr val="000066"/>
                </a:solidFill>
                <a:latin typeface="Helvetica" charset="0"/>
                <a:ea typeface="Helvetica" charset="0"/>
                <a:cs typeface="Helvetica" charset="0"/>
                <a:sym typeface="Helvetica" charset="0"/>
              </a:rPr>
              <a:t>Hex:</a:t>
            </a:r>
            <a:r>
              <a:rPr lang="en-US" sz="1800" b="0" dirty="0">
                <a:solidFill>
                  <a:srgbClr val="000066"/>
                </a:solidFill>
                <a:latin typeface="Courier New Bold" charset="0"/>
                <a:ea typeface="Courier New Bold" charset="0"/>
                <a:cs typeface="Courier New Bold" charset="0"/>
                <a:sym typeface="Courier New Bold" charset="0"/>
              </a:rPr>
              <a:t>  	  3    B    6    D</a:t>
            </a:r>
          </a:p>
        </p:txBody>
      </p:sp>
      <p:grpSp>
        <p:nvGrpSpPr>
          <p:cNvPr id="32" name="组合 31"/>
          <p:cNvGrpSpPr/>
          <p:nvPr/>
        </p:nvGrpSpPr>
        <p:grpSpPr>
          <a:xfrm>
            <a:off x="354809" y="2967252"/>
            <a:ext cx="3122612" cy="2311400"/>
            <a:chOff x="345282" y="3170490"/>
            <a:chExt cx="3122612" cy="2311400"/>
          </a:xfrm>
        </p:grpSpPr>
        <p:sp>
          <p:nvSpPr>
            <p:cNvPr id="18435" name="Rectangle 3"/>
            <p:cNvSpPr>
              <a:spLocks/>
            </p:cNvSpPr>
            <p:nvPr/>
          </p:nvSpPr>
          <p:spPr bwMode="auto">
            <a:xfrm>
              <a:off x="737394" y="3640390"/>
              <a:ext cx="2730500" cy="1841500"/>
            </a:xfrm>
            <a:prstGeom prst="rect">
              <a:avLst/>
            </a:prstGeom>
            <a:solidFill>
              <a:srgbClr val="F2F2F2"/>
            </a:solidFill>
            <a:ln w="127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prstTxWarp prst="textNoShape">
                <a:avLst/>
              </a:prstTxWarp>
            </a:bodyPr>
            <a:lstStyle/>
            <a:p>
              <a:pPr algn="ctr" eaLnBrk="1" hangingPunct="1">
                <a:defRPr/>
              </a:pPr>
              <a:endParaRPr lang="en-US" sz="4200" b="0">
                <a:solidFill>
                  <a:srgbClr val="000000"/>
                </a:solidFill>
                <a:latin typeface="Gill Sans" charset="0"/>
                <a:ea typeface="ヒラギノ角ゴ ProN W3" charset="-128"/>
                <a:cs typeface="ヒラギノ角ゴ ProN W3" charset="-128"/>
                <a:sym typeface="Gill Sans" charset="0"/>
              </a:endParaRPr>
            </a:p>
          </p:txBody>
        </p:sp>
        <p:grpSp>
          <p:nvGrpSpPr>
            <p:cNvPr id="2" name="Group 8"/>
            <p:cNvGrpSpPr>
              <a:grpSpLocks/>
            </p:cNvGrpSpPr>
            <p:nvPr/>
          </p:nvGrpSpPr>
          <p:grpSpPr bwMode="auto">
            <a:xfrm>
              <a:off x="724694" y="3626103"/>
              <a:ext cx="1476375" cy="1703387"/>
              <a:chOff x="0" y="0"/>
              <a:chExt cx="930" cy="1073"/>
            </a:xfrm>
          </p:grpSpPr>
          <p:grpSp>
            <p:nvGrpSpPr>
              <p:cNvPr id="3" name="Group 9"/>
              <p:cNvGrpSpPr>
                <a:grpSpLocks/>
              </p:cNvGrpSpPr>
              <p:nvPr/>
            </p:nvGrpSpPr>
            <p:grpSpPr bwMode="auto">
              <a:xfrm>
                <a:off x="144" y="273"/>
                <a:ext cx="384" cy="800"/>
                <a:chOff x="0" y="0"/>
                <a:chExt cx="384" cy="800"/>
              </a:xfrm>
            </p:grpSpPr>
            <p:grpSp>
              <p:nvGrpSpPr>
                <p:cNvPr id="4" name="Group 10"/>
                <p:cNvGrpSpPr>
                  <a:grpSpLocks/>
                </p:cNvGrpSpPr>
                <p:nvPr/>
              </p:nvGrpSpPr>
              <p:grpSpPr bwMode="auto">
                <a:xfrm>
                  <a:off x="0" y="0"/>
                  <a:ext cx="384" cy="224"/>
                  <a:chOff x="0" y="0"/>
                  <a:chExt cx="384" cy="224"/>
                </a:xfrm>
              </p:grpSpPr>
              <p:sp>
                <p:nvSpPr>
                  <p:cNvPr id="53398" name="Rectangle 11"/>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99" name="Rectangle 12"/>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6D</a:t>
                    </a:r>
                  </a:p>
                </p:txBody>
              </p:sp>
            </p:grpSp>
            <p:grpSp>
              <p:nvGrpSpPr>
                <p:cNvPr id="5" name="Group 13"/>
                <p:cNvGrpSpPr>
                  <a:grpSpLocks/>
                </p:cNvGrpSpPr>
                <p:nvPr/>
              </p:nvGrpSpPr>
              <p:grpSpPr bwMode="auto">
                <a:xfrm>
                  <a:off x="0" y="192"/>
                  <a:ext cx="384" cy="224"/>
                  <a:chOff x="0" y="0"/>
                  <a:chExt cx="384" cy="224"/>
                </a:xfrm>
              </p:grpSpPr>
              <p:sp>
                <p:nvSpPr>
                  <p:cNvPr id="53396" name="Rectangle 14"/>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97" name="Rectangle 15"/>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3B</a:t>
                    </a:r>
                  </a:p>
                </p:txBody>
              </p:sp>
            </p:grpSp>
            <p:grpSp>
              <p:nvGrpSpPr>
                <p:cNvPr id="6" name="Group 16"/>
                <p:cNvGrpSpPr>
                  <a:grpSpLocks/>
                </p:cNvGrpSpPr>
                <p:nvPr/>
              </p:nvGrpSpPr>
              <p:grpSpPr bwMode="auto">
                <a:xfrm>
                  <a:off x="0" y="384"/>
                  <a:ext cx="384" cy="224"/>
                  <a:chOff x="0" y="0"/>
                  <a:chExt cx="384" cy="224"/>
                </a:xfrm>
              </p:grpSpPr>
              <p:sp>
                <p:nvSpPr>
                  <p:cNvPr id="53394" name="Rectangle 17"/>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95" name="Rectangle 18"/>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7" name="Group 19"/>
                <p:cNvGrpSpPr>
                  <a:grpSpLocks/>
                </p:cNvGrpSpPr>
                <p:nvPr/>
              </p:nvGrpSpPr>
              <p:grpSpPr bwMode="auto">
                <a:xfrm>
                  <a:off x="0" y="576"/>
                  <a:ext cx="384" cy="224"/>
                  <a:chOff x="0" y="0"/>
                  <a:chExt cx="384" cy="224"/>
                </a:xfrm>
              </p:grpSpPr>
              <p:sp>
                <p:nvSpPr>
                  <p:cNvPr id="53392" name="Rectangle 20"/>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93" name="Rectangle 21"/>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sp>
            <p:nvSpPr>
              <p:cNvPr id="53387" name="Rectangle 22"/>
              <p:cNvSpPr>
                <a:spLocks/>
              </p:cNvSpPr>
              <p:nvPr/>
            </p:nvSpPr>
            <p:spPr bwMode="auto">
              <a:xfrm>
                <a:off x="0" y="0"/>
                <a:ext cx="930" cy="240"/>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a:solidFill>
                      <a:srgbClr val="000066"/>
                    </a:solidFill>
                    <a:latin typeface="Helvetica" charset="0"/>
                    <a:ea typeface="Helvetica" charset="0"/>
                    <a:cs typeface="Helvetica" charset="0"/>
                    <a:sym typeface="Helvetica" charset="0"/>
                  </a:rPr>
                  <a:t>IA32, x86-64</a:t>
                </a:r>
              </a:p>
            </p:txBody>
          </p:sp>
        </p:grpSp>
        <p:grpSp>
          <p:nvGrpSpPr>
            <p:cNvPr id="8" name="Group 23"/>
            <p:cNvGrpSpPr>
              <a:grpSpLocks/>
            </p:cNvGrpSpPr>
            <p:nvPr/>
          </p:nvGrpSpPr>
          <p:grpSpPr bwMode="auto">
            <a:xfrm>
              <a:off x="2629694" y="3626103"/>
              <a:ext cx="617538" cy="1703387"/>
              <a:chOff x="0" y="0"/>
              <a:chExt cx="389" cy="1073"/>
            </a:xfrm>
          </p:grpSpPr>
          <p:grpSp>
            <p:nvGrpSpPr>
              <p:cNvPr id="9" name="Group 24"/>
              <p:cNvGrpSpPr>
                <a:grpSpLocks/>
              </p:cNvGrpSpPr>
              <p:nvPr/>
            </p:nvGrpSpPr>
            <p:grpSpPr bwMode="auto">
              <a:xfrm>
                <a:off x="0" y="273"/>
                <a:ext cx="384" cy="800"/>
                <a:chOff x="0" y="0"/>
                <a:chExt cx="384" cy="800"/>
              </a:xfrm>
            </p:grpSpPr>
            <p:grpSp>
              <p:nvGrpSpPr>
                <p:cNvPr id="10" name="Group 25"/>
                <p:cNvGrpSpPr>
                  <a:grpSpLocks/>
                </p:cNvGrpSpPr>
                <p:nvPr/>
              </p:nvGrpSpPr>
              <p:grpSpPr bwMode="auto">
                <a:xfrm>
                  <a:off x="0" y="384"/>
                  <a:ext cx="384" cy="224"/>
                  <a:chOff x="0" y="0"/>
                  <a:chExt cx="384" cy="224"/>
                </a:xfrm>
              </p:grpSpPr>
              <p:sp>
                <p:nvSpPr>
                  <p:cNvPr id="53384" name="Rectangle 26"/>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85" name="Rectangle 27"/>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3B</a:t>
                    </a:r>
                  </a:p>
                </p:txBody>
              </p:sp>
            </p:grpSp>
            <p:grpSp>
              <p:nvGrpSpPr>
                <p:cNvPr id="11" name="Group 28"/>
                <p:cNvGrpSpPr>
                  <a:grpSpLocks/>
                </p:cNvGrpSpPr>
                <p:nvPr/>
              </p:nvGrpSpPr>
              <p:grpSpPr bwMode="auto">
                <a:xfrm>
                  <a:off x="0" y="576"/>
                  <a:ext cx="384" cy="224"/>
                  <a:chOff x="0" y="0"/>
                  <a:chExt cx="384" cy="224"/>
                </a:xfrm>
              </p:grpSpPr>
              <p:sp>
                <p:nvSpPr>
                  <p:cNvPr id="53382" name="Rectangle 29"/>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83" name="Rectangle 30"/>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6D</a:t>
                    </a:r>
                  </a:p>
                </p:txBody>
              </p:sp>
            </p:grpSp>
            <p:grpSp>
              <p:nvGrpSpPr>
                <p:cNvPr id="12" name="Group 31"/>
                <p:cNvGrpSpPr>
                  <a:grpSpLocks/>
                </p:cNvGrpSpPr>
                <p:nvPr/>
              </p:nvGrpSpPr>
              <p:grpSpPr bwMode="auto">
                <a:xfrm>
                  <a:off x="0" y="0"/>
                  <a:ext cx="384" cy="224"/>
                  <a:chOff x="0" y="0"/>
                  <a:chExt cx="384" cy="224"/>
                </a:xfrm>
              </p:grpSpPr>
              <p:sp>
                <p:nvSpPr>
                  <p:cNvPr id="53380" name="Rectangle 32"/>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81" name="Rectangle 33"/>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13" name="Group 34"/>
                <p:cNvGrpSpPr>
                  <a:grpSpLocks/>
                </p:cNvGrpSpPr>
                <p:nvPr/>
              </p:nvGrpSpPr>
              <p:grpSpPr bwMode="auto">
                <a:xfrm>
                  <a:off x="0" y="192"/>
                  <a:ext cx="384" cy="224"/>
                  <a:chOff x="0" y="0"/>
                  <a:chExt cx="384" cy="224"/>
                </a:xfrm>
              </p:grpSpPr>
              <p:sp>
                <p:nvSpPr>
                  <p:cNvPr id="53378" name="Rectangle 35"/>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79" name="Rectangle 36"/>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sp>
            <p:nvSpPr>
              <p:cNvPr id="53373" name="Rectangle 37"/>
              <p:cNvSpPr>
                <a:spLocks/>
              </p:cNvSpPr>
              <p:nvPr/>
            </p:nvSpPr>
            <p:spPr bwMode="auto">
              <a:xfrm>
                <a:off x="20" y="0"/>
                <a:ext cx="369" cy="240"/>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a:solidFill>
                      <a:srgbClr val="000066"/>
                    </a:solidFill>
                    <a:latin typeface="Helvetica" charset="0"/>
                    <a:ea typeface="Helvetica" charset="0"/>
                    <a:cs typeface="Helvetica" charset="0"/>
                    <a:sym typeface="Helvetica" charset="0"/>
                  </a:rPr>
                  <a:t>Sun</a:t>
                </a:r>
              </a:p>
            </p:txBody>
          </p:sp>
        </p:grpSp>
        <p:grpSp>
          <p:nvGrpSpPr>
            <p:cNvPr id="14" name="Group 38"/>
            <p:cNvGrpSpPr>
              <a:grpSpLocks/>
            </p:cNvGrpSpPr>
            <p:nvPr/>
          </p:nvGrpSpPr>
          <p:grpSpPr bwMode="auto">
            <a:xfrm>
              <a:off x="1562894" y="4237290"/>
              <a:ext cx="1066800" cy="914400"/>
              <a:chOff x="0" y="0"/>
              <a:chExt cx="672" cy="576"/>
            </a:xfrm>
          </p:grpSpPr>
          <p:sp>
            <p:nvSpPr>
              <p:cNvPr id="53368" name="Line 39"/>
              <p:cNvSpPr>
                <a:spLocks noChangeShapeType="1"/>
              </p:cNvSpPr>
              <p:nvPr/>
            </p:nvSpPr>
            <p:spPr bwMode="auto">
              <a:xfrm>
                <a:off x="0" y="0"/>
                <a:ext cx="672" cy="576"/>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69" name="Line 40"/>
              <p:cNvSpPr>
                <a:spLocks noChangeShapeType="1"/>
              </p:cNvSpPr>
              <p:nvPr/>
            </p:nvSpPr>
            <p:spPr bwMode="auto">
              <a:xfrm>
                <a:off x="0" y="192"/>
                <a:ext cx="672" cy="192"/>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70" name="Line 41"/>
              <p:cNvSpPr>
                <a:spLocks noChangeShapeType="1"/>
              </p:cNvSpPr>
              <p:nvPr/>
            </p:nvSpPr>
            <p:spPr bwMode="auto">
              <a:xfrm rot="10800000" flipH="1">
                <a:off x="0" y="192"/>
                <a:ext cx="672" cy="192"/>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71" name="Line 42"/>
              <p:cNvSpPr>
                <a:spLocks noChangeShapeType="1"/>
              </p:cNvSpPr>
              <p:nvPr/>
            </p:nvSpPr>
            <p:spPr bwMode="auto">
              <a:xfrm rot="10800000" flipH="1">
                <a:off x="0" y="0"/>
                <a:ext cx="672" cy="576"/>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sp>
          <p:nvSpPr>
            <p:cNvPr id="53260" name="Rectangle 43"/>
            <p:cNvSpPr>
              <a:spLocks/>
            </p:cNvSpPr>
            <p:nvPr/>
          </p:nvSpPr>
          <p:spPr bwMode="auto">
            <a:xfrm>
              <a:off x="345282" y="3170490"/>
              <a:ext cx="3048000" cy="457200"/>
            </a:xfrm>
            <a:prstGeom prst="rect">
              <a:avLst/>
            </a:prstGeom>
            <a:noFill/>
            <a:ln w="12700">
              <a:noFill/>
              <a:miter lim="800000"/>
              <a:headEnd/>
              <a:tailEnd/>
            </a:ln>
          </p:spPr>
          <p:txBody>
            <a:bodyPr lIns="0" tIns="0" rIns="0" bIns="0">
              <a:prstTxWarp prst="textNoShape">
                <a:avLst/>
              </a:prstTxWarp>
            </a:bodyPr>
            <a:lstStyle/>
            <a:p>
              <a:pPr eaLnBrk="1" hangingPunct="1"/>
              <a:r>
                <a:rPr lang="en-US" dirty="0" err="1">
                  <a:solidFill>
                    <a:srgbClr val="0000FF"/>
                  </a:solidFill>
                  <a:latin typeface="Courier New"/>
                  <a:ea typeface="Monaco" charset="0"/>
                  <a:cs typeface="Courier New"/>
                  <a:sym typeface="Monaco" charset="0"/>
                </a:rPr>
                <a:t>int</a:t>
              </a:r>
              <a:r>
                <a:rPr lang="en-US" dirty="0">
                  <a:solidFill>
                    <a:srgbClr val="0000FF"/>
                  </a:solidFill>
                  <a:latin typeface="Courier New"/>
                  <a:ea typeface="Monaco" charset="0"/>
                  <a:cs typeface="Courier New"/>
                  <a:sym typeface="Monaco" charset="0"/>
                </a:rPr>
                <a:t> A = 15213;</a:t>
              </a:r>
            </a:p>
          </p:txBody>
        </p:sp>
      </p:grpSp>
      <p:grpSp>
        <p:nvGrpSpPr>
          <p:cNvPr id="33" name="组合 32"/>
          <p:cNvGrpSpPr/>
          <p:nvPr/>
        </p:nvGrpSpPr>
        <p:grpSpPr>
          <a:xfrm>
            <a:off x="4040982" y="2510090"/>
            <a:ext cx="4660900" cy="3606800"/>
            <a:chOff x="4040982" y="2510090"/>
            <a:chExt cx="4660900" cy="3606800"/>
          </a:xfrm>
        </p:grpSpPr>
        <p:sp>
          <p:nvSpPr>
            <p:cNvPr id="18433" name="Rectangle 1"/>
            <p:cNvSpPr>
              <a:spLocks/>
            </p:cNvSpPr>
            <p:nvPr/>
          </p:nvSpPr>
          <p:spPr bwMode="auto">
            <a:xfrm>
              <a:off x="4320382" y="2967290"/>
              <a:ext cx="4381500" cy="3149600"/>
            </a:xfrm>
            <a:prstGeom prst="rect">
              <a:avLst/>
            </a:prstGeom>
            <a:solidFill>
              <a:srgbClr val="F2F2F2"/>
            </a:solidFill>
            <a:ln w="127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prstTxWarp prst="textNoShape">
                <a:avLst/>
              </a:prstTxWarp>
            </a:bodyPr>
            <a:lstStyle/>
            <a:p>
              <a:pPr algn="ctr" eaLnBrk="1" hangingPunct="1">
                <a:defRPr/>
              </a:pPr>
              <a:endParaRPr lang="en-US" sz="4200" b="0">
                <a:solidFill>
                  <a:srgbClr val="000000"/>
                </a:solidFill>
                <a:latin typeface="Gill Sans" charset="0"/>
                <a:ea typeface="ヒラギノ角ゴ ProN W3" charset="-128"/>
                <a:cs typeface="ヒラギノ角ゴ ProN W3" charset="-128"/>
                <a:sym typeface="Gill Sans" charset="0"/>
              </a:endParaRPr>
            </a:p>
          </p:txBody>
        </p:sp>
        <p:sp>
          <p:nvSpPr>
            <p:cNvPr id="53267" name="Rectangle 82"/>
            <p:cNvSpPr>
              <a:spLocks/>
            </p:cNvSpPr>
            <p:nvPr/>
          </p:nvSpPr>
          <p:spPr bwMode="auto">
            <a:xfrm>
              <a:off x="4040982" y="2510090"/>
              <a:ext cx="3733800" cy="457200"/>
            </a:xfrm>
            <a:prstGeom prst="rect">
              <a:avLst/>
            </a:prstGeom>
            <a:noFill/>
            <a:ln w="12700">
              <a:noFill/>
              <a:miter lim="800000"/>
              <a:headEnd/>
              <a:tailEnd/>
            </a:ln>
          </p:spPr>
          <p:txBody>
            <a:bodyPr lIns="0" tIns="0" rIns="0" bIns="0">
              <a:prstTxWarp prst="textNoShape">
                <a:avLst/>
              </a:prstTxWarp>
            </a:bodyPr>
            <a:lstStyle/>
            <a:p>
              <a:pPr eaLnBrk="1" hangingPunct="1"/>
              <a:r>
                <a:rPr lang="en-US" dirty="0">
                  <a:solidFill>
                    <a:srgbClr val="0000FF"/>
                  </a:solidFill>
                  <a:latin typeface="Courier New"/>
                  <a:ea typeface="Monaco" charset="0"/>
                  <a:cs typeface="Courier New"/>
                  <a:sym typeface="Monaco" charset="0"/>
                </a:rPr>
                <a:t>long </a:t>
              </a:r>
              <a:r>
                <a:rPr lang="en-US" dirty="0" err="1">
                  <a:solidFill>
                    <a:srgbClr val="0000FF"/>
                  </a:solidFill>
                  <a:latin typeface="Courier New"/>
                  <a:ea typeface="Monaco" charset="0"/>
                  <a:cs typeface="Courier New"/>
                  <a:sym typeface="Monaco" charset="0"/>
                </a:rPr>
                <a:t>int</a:t>
              </a:r>
              <a:r>
                <a:rPr lang="en-US" dirty="0">
                  <a:solidFill>
                    <a:srgbClr val="0000FF"/>
                  </a:solidFill>
                  <a:latin typeface="Courier New"/>
                  <a:ea typeface="Monaco" charset="0"/>
                  <a:cs typeface="Courier New"/>
                  <a:sym typeface="Monaco" charset="0"/>
                </a:rPr>
                <a:t> C = 15213;</a:t>
              </a:r>
            </a:p>
          </p:txBody>
        </p:sp>
        <p:grpSp>
          <p:nvGrpSpPr>
            <p:cNvPr id="28" name="Group 83"/>
            <p:cNvGrpSpPr>
              <a:grpSpLocks/>
            </p:cNvGrpSpPr>
            <p:nvPr/>
          </p:nvGrpSpPr>
          <p:grpSpPr bwMode="auto">
            <a:xfrm>
              <a:off x="6225382" y="4694490"/>
              <a:ext cx="609600" cy="1270000"/>
              <a:chOff x="0" y="0"/>
              <a:chExt cx="384" cy="800"/>
            </a:xfrm>
          </p:grpSpPr>
          <p:grpSp>
            <p:nvGrpSpPr>
              <p:cNvPr id="29" name="Group 84"/>
              <p:cNvGrpSpPr>
                <a:grpSpLocks/>
              </p:cNvGrpSpPr>
              <p:nvPr/>
            </p:nvGrpSpPr>
            <p:grpSpPr bwMode="auto">
              <a:xfrm>
                <a:off x="0" y="0"/>
                <a:ext cx="384" cy="224"/>
                <a:chOff x="0" y="0"/>
                <a:chExt cx="384" cy="224"/>
              </a:xfrm>
            </p:grpSpPr>
            <p:sp>
              <p:nvSpPr>
                <p:cNvPr id="53334" name="Rectangle 85"/>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35" name="Rectangle 86"/>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30" name="Group 87"/>
              <p:cNvGrpSpPr>
                <a:grpSpLocks/>
              </p:cNvGrpSpPr>
              <p:nvPr/>
            </p:nvGrpSpPr>
            <p:grpSpPr bwMode="auto">
              <a:xfrm>
                <a:off x="0" y="192"/>
                <a:ext cx="384" cy="224"/>
                <a:chOff x="0" y="0"/>
                <a:chExt cx="384" cy="224"/>
              </a:xfrm>
            </p:grpSpPr>
            <p:sp>
              <p:nvSpPr>
                <p:cNvPr id="53332" name="Rectangle 88"/>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33" name="Rectangle 89"/>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31" name="Group 90"/>
              <p:cNvGrpSpPr>
                <a:grpSpLocks/>
              </p:cNvGrpSpPr>
              <p:nvPr/>
            </p:nvGrpSpPr>
            <p:grpSpPr bwMode="auto">
              <a:xfrm>
                <a:off x="0" y="384"/>
                <a:ext cx="384" cy="224"/>
                <a:chOff x="0" y="0"/>
                <a:chExt cx="384" cy="224"/>
              </a:xfrm>
            </p:grpSpPr>
            <p:sp>
              <p:nvSpPr>
                <p:cNvPr id="53330" name="Rectangle 91"/>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31" name="Rectangle 92"/>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53312" name="Group 93"/>
              <p:cNvGrpSpPr>
                <a:grpSpLocks/>
              </p:cNvGrpSpPr>
              <p:nvPr/>
            </p:nvGrpSpPr>
            <p:grpSpPr bwMode="auto">
              <a:xfrm>
                <a:off x="0" y="576"/>
                <a:ext cx="384" cy="224"/>
                <a:chOff x="0" y="0"/>
                <a:chExt cx="384" cy="224"/>
              </a:xfrm>
            </p:grpSpPr>
            <p:sp>
              <p:nvSpPr>
                <p:cNvPr id="53328" name="Rectangle 94"/>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29" name="Rectangle 95"/>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grpSp>
          <p:nvGrpSpPr>
            <p:cNvPr id="53313" name="Group 96"/>
            <p:cNvGrpSpPr>
              <a:grpSpLocks/>
            </p:cNvGrpSpPr>
            <p:nvPr/>
          </p:nvGrpSpPr>
          <p:grpSpPr bwMode="auto">
            <a:xfrm>
              <a:off x="5995195" y="3041903"/>
              <a:ext cx="866775" cy="1703387"/>
              <a:chOff x="0" y="0"/>
              <a:chExt cx="545" cy="1073"/>
            </a:xfrm>
          </p:grpSpPr>
          <p:grpSp>
            <p:nvGrpSpPr>
              <p:cNvPr id="53314" name="Group 97"/>
              <p:cNvGrpSpPr>
                <a:grpSpLocks/>
              </p:cNvGrpSpPr>
              <p:nvPr/>
            </p:nvGrpSpPr>
            <p:grpSpPr bwMode="auto">
              <a:xfrm>
                <a:off x="144" y="273"/>
                <a:ext cx="384" cy="800"/>
                <a:chOff x="0" y="0"/>
                <a:chExt cx="384" cy="800"/>
              </a:xfrm>
            </p:grpSpPr>
            <p:grpSp>
              <p:nvGrpSpPr>
                <p:cNvPr id="53315" name="Group 98"/>
                <p:cNvGrpSpPr>
                  <a:grpSpLocks/>
                </p:cNvGrpSpPr>
                <p:nvPr/>
              </p:nvGrpSpPr>
              <p:grpSpPr bwMode="auto">
                <a:xfrm>
                  <a:off x="0" y="0"/>
                  <a:ext cx="384" cy="224"/>
                  <a:chOff x="0" y="0"/>
                  <a:chExt cx="384" cy="224"/>
                </a:xfrm>
              </p:grpSpPr>
              <p:sp>
                <p:nvSpPr>
                  <p:cNvPr id="53322" name="Rectangle 99"/>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23" name="Rectangle 100"/>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6D</a:t>
                    </a:r>
                  </a:p>
                </p:txBody>
              </p:sp>
            </p:grpSp>
            <p:grpSp>
              <p:nvGrpSpPr>
                <p:cNvPr id="53324" name="Group 101"/>
                <p:cNvGrpSpPr>
                  <a:grpSpLocks/>
                </p:cNvGrpSpPr>
                <p:nvPr/>
              </p:nvGrpSpPr>
              <p:grpSpPr bwMode="auto">
                <a:xfrm>
                  <a:off x="0" y="192"/>
                  <a:ext cx="384" cy="224"/>
                  <a:chOff x="0" y="0"/>
                  <a:chExt cx="384" cy="224"/>
                </a:xfrm>
              </p:grpSpPr>
              <p:sp>
                <p:nvSpPr>
                  <p:cNvPr id="53320" name="Rectangle 102"/>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21" name="Rectangle 103"/>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3B</a:t>
                    </a:r>
                  </a:p>
                </p:txBody>
              </p:sp>
            </p:grpSp>
            <p:grpSp>
              <p:nvGrpSpPr>
                <p:cNvPr id="53325" name="Group 104"/>
                <p:cNvGrpSpPr>
                  <a:grpSpLocks/>
                </p:cNvGrpSpPr>
                <p:nvPr/>
              </p:nvGrpSpPr>
              <p:grpSpPr bwMode="auto">
                <a:xfrm>
                  <a:off x="0" y="384"/>
                  <a:ext cx="384" cy="224"/>
                  <a:chOff x="0" y="0"/>
                  <a:chExt cx="384" cy="224"/>
                </a:xfrm>
              </p:grpSpPr>
              <p:sp>
                <p:nvSpPr>
                  <p:cNvPr id="53318" name="Rectangle 105"/>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19" name="Rectangle 106"/>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53326" name="Group 107"/>
                <p:cNvGrpSpPr>
                  <a:grpSpLocks/>
                </p:cNvGrpSpPr>
                <p:nvPr/>
              </p:nvGrpSpPr>
              <p:grpSpPr bwMode="auto">
                <a:xfrm>
                  <a:off x="0" y="576"/>
                  <a:ext cx="384" cy="224"/>
                  <a:chOff x="0" y="0"/>
                  <a:chExt cx="384" cy="224"/>
                </a:xfrm>
              </p:grpSpPr>
              <p:sp>
                <p:nvSpPr>
                  <p:cNvPr id="53316" name="Rectangle 108"/>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17" name="Rectangle 109"/>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sp>
            <p:nvSpPr>
              <p:cNvPr id="53311" name="Rectangle 110"/>
              <p:cNvSpPr>
                <a:spLocks/>
              </p:cNvSpPr>
              <p:nvPr/>
            </p:nvSpPr>
            <p:spPr bwMode="auto">
              <a:xfrm>
                <a:off x="0" y="0"/>
                <a:ext cx="545" cy="240"/>
              </a:xfrm>
              <a:prstGeom prst="rect">
                <a:avLst/>
              </a:prstGeom>
              <a:noFill/>
              <a:ln w="25400">
                <a:noFill/>
                <a:miter lim="800000"/>
                <a:headEnd/>
                <a:tailEnd/>
              </a:ln>
            </p:spPr>
            <p:txBody>
              <a:bodyPr wrap="none" lIns="50800" tIns="50800" bIns="50800">
                <a:prstTxWarp prst="textNoShape">
                  <a:avLst/>
                </a:prstTxWarp>
                <a:spAutoFit/>
              </a:bodyPr>
              <a:lstStyle/>
              <a:p>
                <a:pPr eaLnBrk="1" hangingPunct="1"/>
                <a:r>
                  <a:rPr lang="en-US" sz="1800">
                    <a:solidFill>
                      <a:srgbClr val="000066"/>
                    </a:solidFill>
                    <a:latin typeface="Helvetica" charset="0"/>
                    <a:ea typeface="Helvetica" charset="0"/>
                    <a:cs typeface="Helvetica" charset="0"/>
                    <a:sym typeface="Helvetica" charset="0"/>
                  </a:rPr>
                  <a:t>x86-64</a:t>
                </a:r>
              </a:p>
            </p:txBody>
          </p:sp>
        </p:grpSp>
        <p:grpSp>
          <p:nvGrpSpPr>
            <p:cNvPr id="53327" name="Group 111"/>
            <p:cNvGrpSpPr>
              <a:grpSpLocks/>
            </p:cNvGrpSpPr>
            <p:nvPr/>
          </p:nvGrpSpPr>
          <p:grpSpPr bwMode="auto">
            <a:xfrm>
              <a:off x="7901782" y="3041903"/>
              <a:ext cx="617538" cy="1703387"/>
              <a:chOff x="0" y="0"/>
              <a:chExt cx="389" cy="1073"/>
            </a:xfrm>
          </p:grpSpPr>
          <p:grpSp>
            <p:nvGrpSpPr>
              <p:cNvPr id="53340" name="Group 112"/>
              <p:cNvGrpSpPr>
                <a:grpSpLocks/>
              </p:cNvGrpSpPr>
              <p:nvPr/>
            </p:nvGrpSpPr>
            <p:grpSpPr bwMode="auto">
              <a:xfrm>
                <a:off x="0" y="273"/>
                <a:ext cx="384" cy="800"/>
                <a:chOff x="0" y="0"/>
                <a:chExt cx="384" cy="800"/>
              </a:xfrm>
            </p:grpSpPr>
            <p:grpSp>
              <p:nvGrpSpPr>
                <p:cNvPr id="53342" name="Group 113"/>
                <p:cNvGrpSpPr>
                  <a:grpSpLocks/>
                </p:cNvGrpSpPr>
                <p:nvPr/>
              </p:nvGrpSpPr>
              <p:grpSpPr bwMode="auto">
                <a:xfrm>
                  <a:off x="0" y="384"/>
                  <a:ext cx="384" cy="224"/>
                  <a:chOff x="0" y="0"/>
                  <a:chExt cx="384" cy="224"/>
                </a:xfrm>
              </p:grpSpPr>
              <p:sp>
                <p:nvSpPr>
                  <p:cNvPr id="53308" name="Rectangle 114"/>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09" name="Rectangle 115"/>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3B</a:t>
                    </a:r>
                  </a:p>
                </p:txBody>
              </p:sp>
            </p:grpSp>
            <p:grpSp>
              <p:nvGrpSpPr>
                <p:cNvPr id="53343" name="Group 116"/>
                <p:cNvGrpSpPr>
                  <a:grpSpLocks/>
                </p:cNvGrpSpPr>
                <p:nvPr/>
              </p:nvGrpSpPr>
              <p:grpSpPr bwMode="auto">
                <a:xfrm>
                  <a:off x="0" y="576"/>
                  <a:ext cx="384" cy="224"/>
                  <a:chOff x="0" y="0"/>
                  <a:chExt cx="384" cy="224"/>
                </a:xfrm>
              </p:grpSpPr>
              <p:sp>
                <p:nvSpPr>
                  <p:cNvPr id="53306" name="Rectangle 117"/>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07" name="Rectangle 118"/>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6D</a:t>
                    </a:r>
                  </a:p>
                </p:txBody>
              </p:sp>
            </p:grpSp>
            <p:grpSp>
              <p:nvGrpSpPr>
                <p:cNvPr id="53344" name="Group 119"/>
                <p:cNvGrpSpPr>
                  <a:grpSpLocks/>
                </p:cNvGrpSpPr>
                <p:nvPr/>
              </p:nvGrpSpPr>
              <p:grpSpPr bwMode="auto">
                <a:xfrm>
                  <a:off x="0" y="0"/>
                  <a:ext cx="384" cy="224"/>
                  <a:chOff x="0" y="0"/>
                  <a:chExt cx="384" cy="224"/>
                </a:xfrm>
              </p:grpSpPr>
              <p:sp>
                <p:nvSpPr>
                  <p:cNvPr id="53304" name="Rectangle 120"/>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05" name="Rectangle 121"/>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53345" name="Group 122"/>
                <p:cNvGrpSpPr>
                  <a:grpSpLocks/>
                </p:cNvGrpSpPr>
                <p:nvPr/>
              </p:nvGrpSpPr>
              <p:grpSpPr bwMode="auto">
                <a:xfrm>
                  <a:off x="0" y="192"/>
                  <a:ext cx="384" cy="224"/>
                  <a:chOff x="0" y="0"/>
                  <a:chExt cx="384" cy="224"/>
                </a:xfrm>
              </p:grpSpPr>
              <p:sp>
                <p:nvSpPr>
                  <p:cNvPr id="53302" name="Rectangle 123"/>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303" name="Rectangle 124"/>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sp>
            <p:nvSpPr>
              <p:cNvPr id="53297" name="Rectangle 125"/>
              <p:cNvSpPr>
                <a:spLocks/>
              </p:cNvSpPr>
              <p:nvPr/>
            </p:nvSpPr>
            <p:spPr bwMode="auto">
              <a:xfrm>
                <a:off x="20" y="0"/>
                <a:ext cx="369" cy="240"/>
              </a:xfrm>
              <a:prstGeom prst="rect">
                <a:avLst/>
              </a:prstGeom>
              <a:noFill/>
              <a:ln w="25400">
                <a:noFill/>
                <a:miter lim="800000"/>
                <a:headEnd/>
                <a:tailEnd/>
              </a:ln>
            </p:spPr>
            <p:txBody>
              <a:bodyPr wrap="none" lIns="50800" tIns="50800" bIns="50800">
                <a:prstTxWarp prst="textNoShape">
                  <a:avLst/>
                </a:prstTxWarp>
                <a:spAutoFit/>
              </a:bodyPr>
              <a:lstStyle/>
              <a:p>
                <a:pPr algn="ctr" eaLnBrk="1" hangingPunct="1"/>
                <a:r>
                  <a:rPr lang="en-US" sz="1800" dirty="0">
                    <a:solidFill>
                      <a:srgbClr val="000066"/>
                    </a:solidFill>
                    <a:latin typeface="Helvetica" charset="0"/>
                    <a:ea typeface="Helvetica" charset="0"/>
                    <a:cs typeface="Helvetica" charset="0"/>
                    <a:sym typeface="Helvetica" charset="0"/>
                  </a:rPr>
                  <a:t>Sun</a:t>
                </a:r>
              </a:p>
            </p:txBody>
          </p:sp>
        </p:grpSp>
        <p:grpSp>
          <p:nvGrpSpPr>
            <p:cNvPr id="53354" name="Group 126"/>
            <p:cNvGrpSpPr>
              <a:grpSpLocks/>
            </p:cNvGrpSpPr>
            <p:nvPr/>
          </p:nvGrpSpPr>
          <p:grpSpPr bwMode="auto">
            <a:xfrm>
              <a:off x="6834982" y="3653090"/>
              <a:ext cx="1066800" cy="914400"/>
              <a:chOff x="0" y="0"/>
              <a:chExt cx="672" cy="576"/>
            </a:xfrm>
          </p:grpSpPr>
          <p:sp>
            <p:nvSpPr>
              <p:cNvPr id="53292" name="Line 127"/>
              <p:cNvSpPr>
                <a:spLocks noChangeShapeType="1"/>
              </p:cNvSpPr>
              <p:nvPr/>
            </p:nvSpPr>
            <p:spPr bwMode="auto">
              <a:xfrm>
                <a:off x="0" y="0"/>
                <a:ext cx="672" cy="576"/>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93" name="Line 128"/>
              <p:cNvSpPr>
                <a:spLocks noChangeShapeType="1"/>
              </p:cNvSpPr>
              <p:nvPr/>
            </p:nvSpPr>
            <p:spPr bwMode="auto">
              <a:xfrm>
                <a:off x="0" y="192"/>
                <a:ext cx="672" cy="192"/>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94" name="Line 129"/>
              <p:cNvSpPr>
                <a:spLocks noChangeShapeType="1"/>
              </p:cNvSpPr>
              <p:nvPr/>
            </p:nvSpPr>
            <p:spPr bwMode="auto">
              <a:xfrm rot="10800000" flipH="1">
                <a:off x="0" y="192"/>
                <a:ext cx="672" cy="192"/>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95" name="Line 130"/>
              <p:cNvSpPr>
                <a:spLocks noChangeShapeType="1"/>
              </p:cNvSpPr>
              <p:nvPr/>
            </p:nvSpPr>
            <p:spPr bwMode="auto">
              <a:xfrm rot="10800000" flipH="1">
                <a:off x="0" y="0"/>
                <a:ext cx="672" cy="576"/>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grpSp>
          <p:nvGrpSpPr>
            <p:cNvPr id="53356" name="Group 131"/>
            <p:cNvGrpSpPr>
              <a:grpSpLocks/>
            </p:cNvGrpSpPr>
            <p:nvPr/>
          </p:nvGrpSpPr>
          <p:grpSpPr bwMode="auto">
            <a:xfrm>
              <a:off x="4496595" y="3041903"/>
              <a:ext cx="661988" cy="1703387"/>
              <a:chOff x="111" y="0"/>
              <a:chExt cx="417" cy="1073"/>
            </a:xfrm>
          </p:grpSpPr>
          <p:grpSp>
            <p:nvGrpSpPr>
              <p:cNvPr id="53357" name="Group 132"/>
              <p:cNvGrpSpPr>
                <a:grpSpLocks/>
              </p:cNvGrpSpPr>
              <p:nvPr/>
            </p:nvGrpSpPr>
            <p:grpSpPr bwMode="auto">
              <a:xfrm>
                <a:off x="144" y="273"/>
                <a:ext cx="384" cy="800"/>
                <a:chOff x="0" y="0"/>
                <a:chExt cx="384" cy="800"/>
              </a:xfrm>
            </p:grpSpPr>
            <p:grpSp>
              <p:nvGrpSpPr>
                <p:cNvPr id="53358" name="Group 133"/>
                <p:cNvGrpSpPr>
                  <a:grpSpLocks/>
                </p:cNvGrpSpPr>
                <p:nvPr/>
              </p:nvGrpSpPr>
              <p:grpSpPr bwMode="auto">
                <a:xfrm>
                  <a:off x="0" y="0"/>
                  <a:ext cx="384" cy="224"/>
                  <a:chOff x="0" y="0"/>
                  <a:chExt cx="384" cy="224"/>
                </a:xfrm>
              </p:grpSpPr>
              <p:sp>
                <p:nvSpPr>
                  <p:cNvPr id="53290" name="Rectangle 134"/>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91" name="Rectangle 135"/>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6D</a:t>
                    </a:r>
                  </a:p>
                </p:txBody>
              </p:sp>
            </p:grpSp>
            <p:grpSp>
              <p:nvGrpSpPr>
                <p:cNvPr id="53359" name="Group 136"/>
                <p:cNvGrpSpPr>
                  <a:grpSpLocks/>
                </p:cNvGrpSpPr>
                <p:nvPr/>
              </p:nvGrpSpPr>
              <p:grpSpPr bwMode="auto">
                <a:xfrm>
                  <a:off x="0" y="192"/>
                  <a:ext cx="384" cy="224"/>
                  <a:chOff x="0" y="0"/>
                  <a:chExt cx="384" cy="224"/>
                </a:xfrm>
              </p:grpSpPr>
              <p:sp>
                <p:nvSpPr>
                  <p:cNvPr id="53288" name="Rectangle 137"/>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89" name="Rectangle 138"/>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3B</a:t>
                    </a:r>
                  </a:p>
                </p:txBody>
              </p:sp>
            </p:grpSp>
            <p:grpSp>
              <p:nvGrpSpPr>
                <p:cNvPr id="53372" name="Group 139"/>
                <p:cNvGrpSpPr>
                  <a:grpSpLocks/>
                </p:cNvGrpSpPr>
                <p:nvPr/>
              </p:nvGrpSpPr>
              <p:grpSpPr bwMode="auto">
                <a:xfrm>
                  <a:off x="0" y="384"/>
                  <a:ext cx="384" cy="224"/>
                  <a:chOff x="0" y="0"/>
                  <a:chExt cx="384" cy="224"/>
                </a:xfrm>
              </p:grpSpPr>
              <p:sp>
                <p:nvSpPr>
                  <p:cNvPr id="53286" name="Rectangle 140"/>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87" name="Rectangle 141"/>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nvGrpSpPr>
                <p:cNvPr id="53374" name="Group 142"/>
                <p:cNvGrpSpPr>
                  <a:grpSpLocks/>
                </p:cNvGrpSpPr>
                <p:nvPr/>
              </p:nvGrpSpPr>
              <p:grpSpPr bwMode="auto">
                <a:xfrm>
                  <a:off x="0" y="576"/>
                  <a:ext cx="384" cy="224"/>
                  <a:chOff x="0" y="0"/>
                  <a:chExt cx="384" cy="224"/>
                </a:xfrm>
              </p:grpSpPr>
              <p:sp>
                <p:nvSpPr>
                  <p:cNvPr id="53284" name="Rectangle 143"/>
                  <p:cNvSpPr>
                    <a:spLocks/>
                  </p:cNvSpPr>
                  <p:nvPr/>
                </p:nvSpPr>
                <p:spPr bwMode="auto">
                  <a:xfrm>
                    <a:off x="0" y="16"/>
                    <a:ext cx="384" cy="192"/>
                  </a:xfrm>
                  <a:prstGeom prst="rect">
                    <a:avLst/>
                  </a:prstGeom>
                  <a:solidFill>
                    <a:srgbClr val="FFFFFF"/>
                  </a:solidFill>
                  <a:ln w="25400">
                    <a:solidFill>
                      <a:srgbClr val="000066"/>
                    </a:solidFill>
                    <a:miter lim="800000"/>
                    <a:headEnd/>
                    <a:tailEn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85" name="Rectangle 144"/>
                  <p:cNvSpPr>
                    <a:spLocks/>
                  </p:cNvSpPr>
                  <p:nvPr/>
                </p:nvSpPr>
                <p:spPr bwMode="auto">
                  <a:xfrm>
                    <a:off x="56" y="0"/>
                    <a:ext cx="271" cy="224"/>
                  </a:xfrm>
                  <a:prstGeom prst="rect">
                    <a:avLst/>
                  </a:prstGeom>
                  <a:noFill/>
                  <a:ln w="12700">
                    <a:noFill/>
                    <a:miter lim="800000"/>
                    <a:headEnd/>
                    <a:tailEnd/>
                  </a:ln>
                </p:spPr>
                <p:txBody>
                  <a:bodyPr wrap="none" lIns="50800" tIns="50800" bIns="50800" anchor="ctr">
                    <a:prstTxWarp prst="textNoShape">
                      <a:avLst/>
                    </a:prstTxWarp>
                    <a:spAutoFit/>
                  </a:bodyPr>
                  <a:lstStyle/>
                  <a:p>
                    <a:pPr algn="ctr" eaLnBrk="1" hangingPunct="1"/>
                    <a:r>
                      <a:rPr lang="en-US" sz="1800" b="0">
                        <a:solidFill>
                          <a:srgbClr val="000066"/>
                        </a:solidFill>
                        <a:latin typeface="Courier New Bold" charset="0"/>
                        <a:ea typeface="Courier New Bold" charset="0"/>
                        <a:cs typeface="Courier New Bold" charset="0"/>
                        <a:sym typeface="Courier New Bold" charset="0"/>
                      </a:rPr>
                      <a:t>00</a:t>
                    </a:r>
                  </a:p>
                </p:txBody>
              </p:sp>
            </p:grpSp>
          </p:grpSp>
          <p:sp>
            <p:nvSpPr>
              <p:cNvPr id="53279" name="Rectangle 145"/>
              <p:cNvSpPr>
                <a:spLocks/>
              </p:cNvSpPr>
              <p:nvPr/>
            </p:nvSpPr>
            <p:spPr bwMode="auto">
              <a:xfrm>
                <a:off x="111" y="0"/>
                <a:ext cx="401" cy="240"/>
              </a:xfrm>
              <a:prstGeom prst="rect">
                <a:avLst/>
              </a:prstGeom>
              <a:noFill/>
              <a:ln w="25400">
                <a:noFill/>
                <a:miter lim="800000"/>
                <a:headEnd/>
                <a:tailEnd/>
              </a:ln>
            </p:spPr>
            <p:txBody>
              <a:bodyPr wrap="none" lIns="50800" tIns="50800" bIns="50800">
                <a:prstTxWarp prst="textNoShape">
                  <a:avLst/>
                </a:prstTxWarp>
                <a:spAutoFit/>
              </a:bodyPr>
              <a:lstStyle/>
              <a:p>
                <a:pPr algn="l" eaLnBrk="1" hangingPunct="1"/>
                <a:r>
                  <a:rPr lang="en-US" sz="1800" dirty="0">
                    <a:solidFill>
                      <a:srgbClr val="000066"/>
                    </a:solidFill>
                    <a:latin typeface="Helvetica" charset="0"/>
                    <a:ea typeface="Helvetica" charset="0"/>
                    <a:cs typeface="Helvetica" charset="0"/>
                    <a:sym typeface="Helvetica" charset="0"/>
                  </a:rPr>
                  <a:t>IA32</a:t>
                </a:r>
              </a:p>
            </p:txBody>
          </p:sp>
        </p:grpSp>
        <p:grpSp>
          <p:nvGrpSpPr>
            <p:cNvPr id="53375" name="Group 146"/>
            <p:cNvGrpSpPr>
              <a:grpSpLocks/>
            </p:cNvGrpSpPr>
            <p:nvPr/>
          </p:nvGrpSpPr>
          <p:grpSpPr bwMode="auto">
            <a:xfrm>
              <a:off x="5158582" y="3653090"/>
              <a:ext cx="1066800" cy="915988"/>
              <a:chOff x="0" y="0"/>
              <a:chExt cx="672" cy="577"/>
            </a:xfrm>
          </p:grpSpPr>
          <p:sp>
            <p:nvSpPr>
              <p:cNvPr id="53274" name="Line 147"/>
              <p:cNvSpPr>
                <a:spLocks noChangeShapeType="1"/>
              </p:cNvSpPr>
              <p:nvPr/>
            </p:nvSpPr>
            <p:spPr bwMode="auto">
              <a:xfrm>
                <a:off x="0" y="576"/>
                <a:ext cx="672" cy="1"/>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75" name="Line 148"/>
              <p:cNvSpPr>
                <a:spLocks noChangeShapeType="1"/>
              </p:cNvSpPr>
              <p:nvPr/>
            </p:nvSpPr>
            <p:spPr bwMode="auto">
              <a:xfrm>
                <a:off x="0" y="192"/>
                <a:ext cx="672" cy="1"/>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76" name="Line 149"/>
              <p:cNvSpPr>
                <a:spLocks noChangeShapeType="1"/>
              </p:cNvSpPr>
              <p:nvPr/>
            </p:nvSpPr>
            <p:spPr bwMode="auto">
              <a:xfrm rot="10800000" flipH="1">
                <a:off x="0" y="384"/>
                <a:ext cx="672" cy="1"/>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sp>
            <p:nvSpPr>
              <p:cNvPr id="53277" name="Line 150"/>
              <p:cNvSpPr>
                <a:spLocks noChangeShapeType="1"/>
              </p:cNvSpPr>
              <p:nvPr/>
            </p:nvSpPr>
            <p:spPr bwMode="auto">
              <a:xfrm rot="10800000" flipH="1">
                <a:off x="0" y="0"/>
                <a:ext cx="672" cy="1"/>
              </a:xfrm>
              <a:prstGeom prst="line">
                <a:avLst/>
              </a:prstGeom>
              <a:noFill/>
              <a:ln w="25400">
                <a:solidFill>
                  <a:srgbClr val="000066"/>
                </a:solidFill>
                <a:round/>
                <a:headEnd type="triangle" w="med" len="med"/>
                <a:tailEnd type="triangle" w="med" len="med"/>
              </a:ln>
            </p:spPr>
            <p:txBody>
              <a:bodyPr lIns="0" tIns="0" rIns="0" bIns="0">
                <a:prstTxWarp prst="textNoShape">
                  <a:avLst/>
                </a:prstTxWarp>
              </a:bodyPr>
              <a:lstStyle/>
              <a:p>
                <a:pPr algn="ctr" eaLnBrk="1" hangingPunct="1"/>
                <a:endParaRPr lang="en-US" sz="4200" b="0" smtClean="0">
                  <a:solidFill>
                    <a:srgbClr val="000000"/>
                  </a:solidFill>
                  <a:latin typeface="Gill Sans" charset="0"/>
                  <a:ea typeface="ヒラギノ角ゴ ProN W3" charset="-128"/>
                  <a:cs typeface="ヒラギノ角ゴ ProN W3" charset="-128"/>
                  <a:sym typeface="Gill Sans" charset="0"/>
                </a:endParaRPr>
              </a:p>
            </p:txBody>
          </p:sp>
        </p:grpSp>
      </p:grpSp>
    </p:spTree>
    <p:extLst>
      <p:ext uri="{BB962C8B-B14F-4D97-AF65-F5344CB8AC3E}">
        <p14:creationId xmlns:p14="http://schemas.microsoft.com/office/powerpoint/2010/main" val="539415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Alignment(</a:t>
            </a:r>
            <a:r>
              <a:rPr lang="zh-CN" altLang="en-US" dirty="0">
                <a:solidFill>
                  <a:srgbClr val="FF0000"/>
                </a:solidFill>
              </a:rPr>
              <a:t>对齐</a:t>
            </a:r>
            <a:r>
              <a:rPr lang="en-US" altLang="zh-CN" dirty="0">
                <a:solidFill>
                  <a:srgbClr val="FF0000"/>
                </a:solidFill>
              </a:rPr>
              <a:t>)</a:t>
            </a:r>
            <a:endParaRPr lang="zh-CN" altLang="en-US" dirty="0">
              <a:solidFill>
                <a:srgbClr val="FF0000"/>
              </a:solidFill>
            </a:endParaRPr>
          </a:p>
        </p:txBody>
      </p:sp>
      <p:grpSp>
        <p:nvGrpSpPr>
          <p:cNvPr id="5" name="Group 3"/>
          <p:cNvGrpSpPr>
            <a:grpSpLocks/>
          </p:cNvGrpSpPr>
          <p:nvPr/>
        </p:nvGrpSpPr>
        <p:grpSpPr bwMode="auto">
          <a:xfrm>
            <a:off x="4201433" y="4082600"/>
            <a:ext cx="4419600" cy="1973263"/>
            <a:chOff x="1497" y="996"/>
            <a:chExt cx="2784" cy="1243"/>
          </a:xfrm>
        </p:grpSpPr>
        <p:sp>
          <p:nvSpPr>
            <p:cNvPr id="6" name="Rectangle 4"/>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7" name="Line 5"/>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6"/>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7"/>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8"/>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9"/>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0"/>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1"/>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2"/>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3"/>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4"/>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5"/>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6"/>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7"/>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Text Box 18" descr="新闻纸"/>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err="1" smtClean="0">
                  <a:solidFill>
                    <a:schemeClr val="tx1"/>
                  </a:solidFill>
                </a:rPr>
                <a:t>int</a:t>
              </a:r>
              <a:r>
                <a:rPr lang="en-US" altLang="zh-CN" dirty="0" smtClean="0">
                  <a:solidFill>
                    <a:schemeClr val="tx1"/>
                  </a:solidFill>
                </a:rPr>
                <a:t> </a:t>
              </a:r>
              <a:r>
                <a:rPr lang="en-US" altLang="zh-CN" dirty="0" err="1" smtClean="0">
                  <a:solidFill>
                    <a:schemeClr val="tx1"/>
                  </a:solidFill>
                </a:rPr>
                <a:t>i</a:t>
              </a:r>
              <a:endParaRPr lang="zh-CN" altLang="en-US" dirty="0">
                <a:solidFill>
                  <a:schemeClr val="tx1"/>
                </a:solidFill>
              </a:endParaRPr>
            </a:p>
          </p:txBody>
        </p:sp>
        <p:sp>
          <p:nvSpPr>
            <p:cNvPr id="21" name="Text Box 19" descr="宽上对角线"/>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short k</a:t>
              </a:r>
              <a:endParaRPr kumimoji="1" lang="zh-CN" altLang="en-US" sz="2400" dirty="0">
                <a:latin typeface="Times New Roman" panose="02020603050405020304" pitchFamily="18" charset="0"/>
              </a:endParaRPr>
            </a:p>
          </p:txBody>
        </p:sp>
        <p:sp>
          <p:nvSpPr>
            <p:cNvPr id="22" name="Text Box 20" descr="信纸"/>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smtClean="0">
                  <a:solidFill>
                    <a:schemeClr val="tx1"/>
                  </a:solidFill>
                </a:rPr>
                <a:t>double x</a:t>
              </a:r>
              <a:endParaRPr lang="zh-CN" altLang="en-US" dirty="0">
                <a:solidFill>
                  <a:schemeClr val="tx1"/>
                </a:solidFill>
              </a:endParaRPr>
            </a:p>
          </p:txBody>
        </p:sp>
        <p:sp>
          <p:nvSpPr>
            <p:cNvPr id="23" name="Text Box 21" descr="宽上对角线"/>
            <p:cNvSpPr txBox="1">
              <a:spLocks noChangeArrowheads="1"/>
            </p:cNvSpPr>
            <p:nvPr/>
          </p:nvSpPr>
          <p:spPr bwMode="auto">
            <a:xfrm>
              <a:off x="3033" y="1999"/>
              <a:ext cx="1248" cy="192"/>
            </a:xfrm>
            <a:prstGeom prst="rect">
              <a:avLst/>
            </a:prstGeom>
            <a:solidFill>
              <a:srgbClr val="86BC64"/>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a:t>short j</a:t>
              </a:r>
              <a:endParaRPr lang="zh-CN" altLang="en-US" dirty="0"/>
            </a:p>
          </p:txBody>
        </p:sp>
        <p:sp>
          <p:nvSpPr>
            <p:cNvPr id="24" name="Text Box 22"/>
            <p:cNvSpPr txBox="1">
              <a:spLocks noChangeArrowheads="1"/>
            </p:cNvSpPr>
            <p:nvPr/>
          </p:nvSpPr>
          <p:spPr bwMode="auto">
            <a:xfrm>
              <a:off x="1881" y="1999"/>
              <a:ext cx="576" cy="192"/>
            </a:xfrm>
            <a:prstGeom prst="rect">
              <a:avLst/>
            </a:prstGeom>
            <a:solidFill>
              <a:srgbClr val="FF9999"/>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dirty="0" smtClean="0">
                  <a:solidFill>
                    <a:schemeClr val="tx1"/>
                  </a:solidFill>
                </a:rPr>
                <a:t>char</a:t>
              </a:r>
              <a:endParaRPr lang="zh-CN" altLang="en-US" dirty="0">
                <a:solidFill>
                  <a:schemeClr val="tx1"/>
                </a:solidFill>
              </a:endParaRPr>
            </a:p>
          </p:txBody>
        </p:sp>
        <p:sp>
          <p:nvSpPr>
            <p:cNvPr id="25" name="Text Box 23"/>
            <p:cNvSpPr txBox="1">
              <a:spLocks noChangeArrowheads="1"/>
            </p:cNvSpPr>
            <p:nvPr/>
          </p:nvSpPr>
          <p:spPr bwMode="auto">
            <a:xfrm>
              <a:off x="1497" y="1261"/>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a:latin typeface="Times New Roman" panose="02020603050405020304" pitchFamily="18" charset="0"/>
                </a:rPr>
                <a:t>0004081216</a:t>
              </a:r>
            </a:p>
          </p:txBody>
        </p:sp>
        <p:sp>
          <p:nvSpPr>
            <p:cNvPr id="26" name="Text Box 24"/>
            <p:cNvSpPr txBox="1">
              <a:spLocks noChangeArrowheads="1"/>
            </p:cNvSpPr>
            <p:nvPr/>
          </p:nvSpPr>
          <p:spPr bwMode="auto">
            <a:xfrm>
              <a:off x="1833" y="996"/>
              <a:ext cx="2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rPr>
                <a:t>0</a:t>
              </a:r>
              <a:r>
                <a:rPr kumimoji="1" lang="zh-CN" altLang="zh-CN" sz="2000" dirty="0">
                  <a:latin typeface="Times New Roman" panose="02020603050405020304" pitchFamily="18" charset="0"/>
                </a:rPr>
                <a:t> 字节    1字节     2字节     3字节</a:t>
              </a:r>
              <a:endParaRPr kumimoji="1" lang="zh-CN" altLang="en-US" sz="2400" dirty="0">
                <a:latin typeface="Times New Roman" panose="02020603050405020304" pitchFamily="18" charset="0"/>
              </a:endParaRPr>
            </a:p>
          </p:txBody>
        </p:sp>
        <p:sp>
          <p:nvSpPr>
            <p:cNvPr id="27" name="Line 25"/>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6"/>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7"/>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8"/>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9"/>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0"/>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31"/>
          <p:cNvGrpSpPr>
            <a:grpSpLocks/>
          </p:cNvGrpSpPr>
          <p:nvPr/>
        </p:nvGrpSpPr>
        <p:grpSpPr bwMode="auto">
          <a:xfrm>
            <a:off x="4131583" y="1374688"/>
            <a:ext cx="4489450" cy="2006601"/>
            <a:chOff x="1488" y="2606"/>
            <a:chExt cx="2784" cy="1264"/>
          </a:xfrm>
        </p:grpSpPr>
        <p:sp>
          <p:nvSpPr>
            <p:cNvPr id="40" name="Text Box 38"/>
            <p:cNvSpPr txBox="1">
              <a:spLocks noChangeArrowheads="1"/>
            </p:cNvSpPr>
            <p:nvPr/>
          </p:nvSpPr>
          <p:spPr bwMode="auto">
            <a:xfrm>
              <a:off x="1817" y="2606"/>
              <a:ext cx="240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Times New Roman" panose="02020603050405020304" pitchFamily="18" charset="0"/>
                </a:rPr>
                <a:t>0</a:t>
              </a:r>
              <a:r>
                <a:rPr kumimoji="1" lang="zh-CN" altLang="zh-CN" sz="2000" dirty="0">
                  <a:latin typeface="Times New Roman" panose="02020603050405020304" pitchFamily="18" charset="0"/>
                </a:rPr>
                <a:t> 字节    1字节     2字节     3字节</a:t>
              </a:r>
              <a:endParaRPr kumimoji="1" lang="zh-CN" altLang="en-US" sz="2400" dirty="0">
                <a:latin typeface="Times New Roman" panose="02020603050405020304" pitchFamily="18" charset="0"/>
              </a:endParaRPr>
            </a:p>
            <a:p>
              <a:pPr eaLnBrk="1" hangingPunct="1">
                <a:spcBef>
                  <a:spcPct val="50000"/>
                </a:spcBef>
              </a:pPr>
              <a:endParaRPr kumimoji="1" lang="zh-CN" altLang="en-US" sz="2000" dirty="0">
                <a:ea typeface="黑体" panose="02010609060101010101" pitchFamily="49" charset="-122"/>
              </a:endParaRPr>
            </a:p>
          </p:txBody>
        </p:sp>
        <p:sp>
          <p:nvSpPr>
            <p:cNvPr id="34" name="Text Box 32"/>
            <p:cNvSpPr txBox="1">
              <a:spLocks noChangeArrowheads="1"/>
            </p:cNvSpPr>
            <p:nvPr/>
          </p:nvSpPr>
          <p:spPr bwMode="auto">
            <a:xfrm>
              <a:off x="1488" y="2892"/>
              <a:ext cx="3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400">
                  <a:latin typeface="Times New Roman" panose="02020603050405020304" pitchFamily="18" charset="0"/>
                </a:rPr>
                <a:t>0004081216</a:t>
              </a:r>
            </a:p>
          </p:txBody>
        </p:sp>
        <p:sp>
          <p:nvSpPr>
            <p:cNvPr id="35" name="Line 33"/>
            <p:cNvSpPr>
              <a:spLocks noChangeShapeType="1"/>
            </p:cNvSpPr>
            <p:nvPr/>
          </p:nvSpPr>
          <p:spPr bwMode="auto">
            <a:xfrm>
              <a:off x="1872" y="3822"/>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Text Box 34" descr="新闻纸"/>
            <p:cNvSpPr txBox="1">
              <a:spLocks noChangeArrowheads="1"/>
            </p:cNvSpPr>
            <p:nvPr/>
          </p:nvSpPr>
          <p:spPr bwMode="auto">
            <a:xfrm>
              <a:off x="1872" y="2862"/>
              <a:ext cx="2400" cy="192"/>
            </a:xfrm>
            <a:prstGeom prst="rect">
              <a:avLst/>
            </a:prstGeom>
            <a:solidFill>
              <a:srgbClr val="FF99FF"/>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err="1">
                  <a:latin typeface="Times New Roman" panose="02020603050405020304" pitchFamily="18" charset="0"/>
                </a:rPr>
                <a:t>i</a:t>
              </a:r>
              <a:r>
                <a:rPr kumimoji="1" lang="en-US" altLang="zh-CN" sz="2400" dirty="0" err="1" smtClean="0">
                  <a:latin typeface="Times New Roman" panose="02020603050405020304" pitchFamily="18" charset="0"/>
                </a:rPr>
                <a:t>nt</a:t>
              </a:r>
              <a:r>
                <a:rPr kumimoji="1" lang="en-US" altLang="zh-CN" sz="2400" dirty="0" smtClean="0">
                  <a:latin typeface="Times New Roman" panose="02020603050405020304" pitchFamily="18" charset="0"/>
                </a:rPr>
                <a:t> </a:t>
              </a:r>
              <a:r>
                <a:rPr kumimoji="1" lang="en-US" altLang="zh-CN" sz="2400" dirty="0" err="1" smtClean="0">
                  <a:latin typeface="Times New Roman" panose="02020603050405020304" pitchFamily="18" charset="0"/>
                </a:rPr>
                <a:t>i</a:t>
              </a:r>
              <a:endParaRPr kumimoji="1" lang="zh-CN" altLang="en-US" sz="2400" dirty="0">
                <a:latin typeface="Times New Roman" panose="02020603050405020304" pitchFamily="18" charset="0"/>
              </a:endParaRPr>
            </a:p>
          </p:txBody>
        </p:sp>
        <p:sp>
          <p:nvSpPr>
            <p:cNvPr id="37" name="Text Box 35" descr="宽上对角线"/>
            <p:cNvSpPr txBox="1">
              <a:spLocks noChangeArrowheads="1"/>
            </p:cNvSpPr>
            <p:nvPr/>
          </p:nvSpPr>
          <p:spPr bwMode="auto">
            <a:xfrm>
              <a:off x="1872" y="3054"/>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a:latin typeface="Times New Roman" panose="02020603050405020304" pitchFamily="18" charset="0"/>
                </a:rPr>
                <a:t>s</a:t>
              </a:r>
              <a:r>
                <a:rPr kumimoji="1" lang="en-US" altLang="zh-CN" sz="2400" dirty="0" smtClean="0">
                  <a:latin typeface="Times New Roman" panose="02020603050405020304" pitchFamily="18" charset="0"/>
                </a:rPr>
                <a:t>hort k</a:t>
              </a:r>
              <a:endParaRPr kumimoji="1" lang="zh-CN" altLang="en-US" sz="2400" dirty="0">
                <a:latin typeface="Times New Roman" panose="02020603050405020304" pitchFamily="18" charset="0"/>
              </a:endParaRPr>
            </a:p>
          </p:txBody>
        </p:sp>
        <p:sp>
          <p:nvSpPr>
            <p:cNvPr id="38" name="Text Box 36" descr="信纸"/>
            <p:cNvSpPr txBox="1">
              <a:spLocks noChangeArrowheads="1"/>
            </p:cNvSpPr>
            <p:nvPr/>
          </p:nvSpPr>
          <p:spPr bwMode="auto">
            <a:xfrm>
              <a:off x="1872" y="3246"/>
              <a:ext cx="2400"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double x</a:t>
              </a:r>
              <a:endParaRPr kumimoji="1" lang="zh-CN" altLang="en-US" sz="2400" dirty="0">
                <a:latin typeface="Times New Roman" panose="02020603050405020304" pitchFamily="18" charset="0"/>
              </a:endParaRPr>
            </a:p>
          </p:txBody>
        </p:sp>
        <p:sp>
          <p:nvSpPr>
            <p:cNvPr id="39" name="Text Box 37" descr="宽上对角线"/>
            <p:cNvSpPr txBox="1">
              <a:spLocks noChangeArrowheads="1"/>
            </p:cNvSpPr>
            <p:nvPr/>
          </p:nvSpPr>
          <p:spPr bwMode="auto">
            <a:xfrm>
              <a:off x="3648" y="3438"/>
              <a:ext cx="624"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dirty="0" smtClean="0">
                  <a:latin typeface="Times New Roman" panose="02020603050405020304" pitchFamily="18" charset="0"/>
                </a:rPr>
                <a:t>short</a:t>
              </a:r>
              <a:endParaRPr kumimoji="1" lang="zh-CN" altLang="en-US" sz="2400" dirty="0">
                <a:latin typeface="Times New Roman" panose="02020603050405020304" pitchFamily="18" charset="0"/>
              </a:endParaRPr>
            </a:p>
          </p:txBody>
        </p:sp>
        <p:sp>
          <p:nvSpPr>
            <p:cNvPr id="41" name="Rectangle 39"/>
            <p:cNvSpPr>
              <a:spLocks noChangeArrowheads="1"/>
            </p:cNvSpPr>
            <p:nvPr/>
          </p:nvSpPr>
          <p:spPr bwMode="auto">
            <a:xfrm>
              <a:off x="1872" y="2862"/>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600" b="1">
                <a:latin typeface="Times New Roman" panose="02020603050405020304" pitchFamily="18" charset="0"/>
              </a:endParaRPr>
            </a:p>
          </p:txBody>
        </p:sp>
        <p:sp>
          <p:nvSpPr>
            <p:cNvPr id="42" name="Line 40"/>
            <p:cNvSpPr>
              <a:spLocks noChangeShapeType="1"/>
            </p:cNvSpPr>
            <p:nvPr/>
          </p:nvSpPr>
          <p:spPr bwMode="auto">
            <a:xfrm>
              <a:off x="3024" y="2862"/>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41"/>
            <p:cNvSpPr>
              <a:spLocks noChangeShapeType="1"/>
            </p:cNvSpPr>
            <p:nvPr/>
          </p:nvSpPr>
          <p:spPr bwMode="auto">
            <a:xfrm>
              <a:off x="3024" y="3246"/>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42"/>
            <p:cNvSpPr>
              <a:spLocks noChangeShapeType="1"/>
            </p:cNvSpPr>
            <p:nvPr/>
          </p:nvSpPr>
          <p:spPr bwMode="auto">
            <a:xfrm>
              <a:off x="1872" y="3438"/>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Text Box 43" descr="信纸"/>
            <p:cNvSpPr txBox="1">
              <a:spLocks noChangeArrowheads="1"/>
            </p:cNvSpPr>
            <p:nvPr/>
          </p:nvSpPr>
          <p:spPr bwMode="auto">
            <a:xfrm>
              <a:off x="3024" y="3054"/>
              <a:ext cx="1248" cy="192"/>
            </a:xfrm>
            <a:prstGeom prst="rect">
              <a:avLst/>
            </a:prstGeom>
            <a:solidFill>
              <a:srgbClr val="FFFF00"/>
            </a:solidFill>
            <a:ln w="12700">
              <a:solidFill>
                <a:schemeClr val="tx1"/>
              </a:solidFill>
              <a:prstDash val="sysDot"/>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en-US" sz="2400" dirty="0">
                <a:latin typeface="Times New Roman" panose="02020603050405020304" pitchFamily="18" charset="0"/>
              </a:endParaRPr>
            </a:p>
          </p:txBody>
        </p:sp>
        <p:sp>
          <p:nvSpPr>
            <p:cNvPr id="46" name="Text Box 44" descr="信纸"/>
            <p:cNvSpPr txBox="1">
              <a:spLocks noChangeArrowheads="1"/>
            </p:cNvSpPr>
            <p:nvPr/>
          </p:nvSpPr>
          <p:spPr bwMode="auto">
            <a:xfrm>
              <a:off x="1872" y="3438"/>
              <a:ext cx="1152" cy="192"/>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47" name="Line 45"/>
            <p:cNvSpPr>
              <a:spLocks noChangeShapeType="1"/>
            </p:cNvSpPr>
            <p:nvPr/>
          </p:nvSpPr>
          <p:spPr bwMode="auto">
            <a:xfrm>
              <a:off x="3024" y="3054"/>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46"/>
            <p:cNvSpPr>
              <a:spLocks noChangeShapeType="1"/>
            </p:cNvSpPr>
            <p:nvPr/>
          </p:nvSpPr>
          <p:spPr bwMode="auto">
            <a:xfrm>
              <a:off x="3024"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47"/>
            <p:cNvSpPr>
              <a:spLocks noChangeShapeType="1"/>
            </p:cNvSpPr>
            <p:nvPr/>
          </p:nvSpPr>
          <p:spPr bwMode="auto">
            <a:xfrm>
              <a:off x="3024"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8"/>
            <p:cNvSpPr>
              <a:spLocks noChangeShapeType="1"/>
            </p:cNvSpPr>
            <p:nvPr/>
          </p:nvSpPr>
          <p:spPr bwMode="auto">
            <a:xfrm>
              <a:off x="1872" y="3438"/>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9"/>
            <p:cNvSpPr>
              <a:spLocks noChangeShapeType="1"/>
            </p:cNvSpPr>
            <p:nvPr/>
          </p:nvSpPr>
          <p:spPr bwMode="auto">
            <a:xfrm>
              <a:off x="3024" y="3438"/>
              <a:ext cx="124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50"/>
            <p:cNvSpPr>
              <a:spLocks noChangeShapeType="1"/>
            </p:cNvSpPr>
            <p:nvPr/>
          </p:nvSpPr>
          <p:spPr bwMode="auto">
            <a:xfrm>
              <a:off x="4272" y="3054"/>
              <a:ext cx="0"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3" name="Line 51"/>
            <p:cNvSpPr>
              <a:spLocks noChangeShapeType="1"/>
            </p:cNvSpPr>
            <p:nvPr/>
          </p:nvSpPr>
          <p:spPr bwMode="auto">
            <a:xfrm>
              <a:off x="1872" y="3246"/>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52"/>
            <p:cNvSpPr>
              <a:spLocks noChangeShapeType="1"/>
            </p:cNvSpPr>
            <p:nvPr/>
          </p:nvSpPr>
          <p:spPr bwMode="auto">
            <a:xfrm>
              <a:off x="1872" y="3630"/>
              <a:ext cx="115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53"/>
            <p:cNvSpPr>
              <a:spLocks noChangeShapeType="1"/>
            </p:cNvSpPr>
            <p:nvPr/>
          </p:nvSpPr>
          <p:spPr bwMode="auto">
            <a:xfrm>
              <a:off x="24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54"/>
            <p:cNvSpPr>
              <a:spLocks noChangeShapeType="1"/>
            </p:cNvSpPr>
            <p:nvPr/>
          </p:nvSpPr>
          <p:spPr bwMode="auto">
            <a:xfrm>
              <a:off x="3648" y="2862"/>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55"/>
            <p:cNvSpPr>
              <a:spLocks noChangeShapeType="1"/>
            </p:cNvSpPr>
            <p:nvPr/>
          </p:nvSpPr>
          <p:spPr bwMode="auto">
            <a:xfrm>
              <a:off x="1872" y="3438"/>
              <a:ext cx="1152"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Text Box 56"/>
            <p:cNvSpPr txBox="1">
              <a:spLocks noChangeArrowheads="1"/>
            </p:cNvSpPr>
            <p:nvPr/>
          </p:nvSpPr>
          <p:spPr bwMode="auto">
            <a:xfrm>
              <a:off x="3024" y="3438"/>
              <a:ext cx="624" cy="192"/>
            </a:xfrm>
            <a:prstGeom prst="rect">
              <a:avLst/>
            </a:prstGeom>
            <a:solidFill>
              <a:srgbClr val="FF9999"/>
            </a:solidFill>
            <a:ln w="38100">
              <a:solidFill>
                <a:schemeClr val="tx1"/>
              </a:solidFill>
              <a:miter lim="800000"/>
              <a:headEnd/>
              <a:tailEnd/>
            </a:ln>
            <a:effectLst/>
          </p:spPr>
          <p:txBody>
            <a:bodyPr anchor="ctr" anchorCtr="0"/>
            <a:lstStyle/>
            <a:p>
              <a:pPr algn="ctr">
                <a:spcBef>
                  <a:spcPct val="50000"/>
                </a:spcBef>
                <a:defRPr/>
              </a:pPr>
              <a:r>
                <a:rPr kumimoji="1" lang="en-US" altLang="zh-CN" sz="2400" dirty="0" smtClean="0">
                  <a:latin typeface="Times New Roman" pitchFamily="18" charset="0"/>
                </a:rPr>
                <a:t>char</a:t>
              </a:r>
              <a:endParaRPr kumimoji="1" lang="zh-CN" altLang="en-US" sz="2400" dirty="0">
                <a:latin typeface="Times New Roman" pitchFamily="18" charset="0"/>
              </a:endParaRPr>
            </a:p>
          </p:txBody>
        </p:sp>
        <p:sp>
          <p:nvSpPr>
            <p:cNvPr id="59" name="Text Box 57" descr="宽上对角线"/>
            <p:cNvSpPr txBox="1">
              <a:spLocks noChangeArrowheads="1"/>
            </p:cNvSpPr>
            <p:nvPr/>
          </p:nvSpPr>
          <p:spPr bwMode="auto">
            <a:xfrm>
              <a:off x="1872" y="3630"/>
              <a:ext cx="576" cy="192"/>
            </a:xfrm>
            <a:prstGeom prst="rect">
              <a:avLst/>
            </a:prstGeom>
            <a:solidFill>
              <a:srgbClr val="86BC64"/>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400">
                <a:latin typeface="Times New Roman" panose="02020603050405020304" pitchFamily="18" charset="0"/>
              </a:endParaRPr>
            </a:p>
          </p:txBody>
        </p:sp>
        <p:sp>
          <p:nvSpPr>
            <p:cNvPr id="60" name="Line 58"/>
            <p:cNvSpPr>
              <a:spLocks noChangeShapeType="1"/>
            </p:cNvSpPr>
            <p:nvPr/>
          </p:nvSpPr>
          <p:spPr bwMode="auto">
            <a:xfrm>
              <a:off x="3024" y="3246"/>
              <a:ext cx="124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 name="Text Box 60"/>
          <p:cNvSpPr txBox="1">
            <a:spLocks noChangeArrowheads="1"/>
          </p:cNvSpPr>
          <p:nvPr/>
        </p:nvSpPr>
        <p:spPr bwMode="auto">
          <a:xfrm>
            <a:off x="2836068" y="881062"/>
            <a:ext cx="6359525" cy="38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b="1" dirty="0">
                <a:solidFill>
                  <a:schemeClr val="accent2"/>
                </a:solidFill>
                <a:ea typeface="黑体" panose="02010609060101010101" pitchFamily="49" charset="-122"/>
              </a:rPr>
              <a:t> </a:t>
            </a:r>
            <a:r>
              <a:rPr lang="en-US" altLang="zh-CN" sz="2200" b="1" dirty="0" err="1" smtClean="0">
                <a:solidFill>
                  <a:schemeClr val="accent2"/>
                </a:solidFill>
                <a:ea typeface="黑体" panose="02010609060101010101" pitchFamily="49" charset="-122"/>
              </a:rPr>
              <a:t>int</a:t>
            </a:r>
            <a:r>
              <a:rPr lang="en-US" altLang="zh-CN" sz="2200" b="1" dirty="0" smtClean="0">
                <a:solidFill>
                  <a:schemeClr val="accent2"/>
                </a:solidFill>
                <a:ea typeface="黑体" panose="02010609060101010101" pitchFamily="49" charset="-122"/>
              </a:rPr>
              <a:t> </a:t>
            </a:r>
            <a:r>
              <a:rPr lang="en-US" altLang="zh-CN" sz="2200" b="1" dirty="0">
                <a:solidFill>
                  <a:schemeClr val="accent2"/>
                </a:solidFill>
                <a:ea typeface="黑体" panose="02010609060101010101" pitchFamily="49" charset="-122"/>
              </a:rPr>
              <a:t>i, short k, double x, char c, short j,……</a:t>
            </a:r>
            <a:r>
              <a:rPr lang="en-US" altLang="zh-CN" b="1" dirty="0">
                <a:solidFill>
                  <a:schemeClr val="accent2"/>
                </a:solidFill>
              </a:rPr>
              <a:t>  </a:t>
            </a:r>
            <a:endParaRPr lang="zh-CN" altLang="en-US" b="1" dirty="0">
              <a:solidFill>
                <a:schemeClr val="accent2"/>
              </a:solidFill>
            </a:endParaRPr>
          </a:p>
        </p:txBody>
      </p:sp>
      <p:sp>
        <p:nvSpPr>
          <p:cNvPr id="62" name="Text Box 61"/>
          <p:cNvSpPr txBox="1">
            <a:spLocks noChangeArrowheads="1"/>
          </p:cNvSpPr>
          <p:nvPr/>
        </p:nvSpPr>
        <p:spPr bwMode="auto">
          <a:xfrm>
            <a:off x="3406752" y="6164505"/>
            <a:ext cx="5849937" cy="38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dirty="0">
                <a:solidFill>
                  <a:schemeClr val="accent2"/>
                </a:solidFill>
              </a:rPr>
              <a:t> </a:t>
            </a:r>
            <a:r>
              <a:rPr lang="en-US" altLang="zh-CN" sz="2200" dirty="0" smtClean="0">
                <a:solidFill>
                  <a:schemeClr val="accent2"/>
                </a:solidFill>
              </a:rPr>
              <a:t>&amp;</a:t>
            </a:r>
            <a:r>
              <a:rPr lang="en-US" altLang="zh-CN" sz="2200" dirty="0">
                <a:solidFill>
                  <a:schemeClr val="accent2"/>
                </a:solidFill>
              </a:rPr>
              <a:t>i=0; &amp;k=4; &amp;x=8; &amp;c=16; &amp;j=18;……</a:t>
            </a:r>
            <a:endParaRPr lang="zh-CN" altLang="en-US" sz="2200" dirty="0">
              <a:solidFill>
                <a:schemeClr val="accent2"/>
              </a:solidFill>
            </a:endParaRPr>
          </a:p>
        </p:txBody>
      </p:sp>
      <p:sp>
        <p:nvSpPr>
          <p:cNvPr id="63" name="Text Box 62"/>
          <p:cNvSpPr txBox="1">
            <a:spLocks noChangeArrowheads="1"/>
          </p:cNvSpPr>
          <p:nvPr/>
        </p:nvSpPr>
        <p:spPr bwMode="auto">
          <a:xfrm>
            <a:off x="3184255" y="3570545"/>
            <a:ext cx="5888037" cy="38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200" dirty="0">
                <a:solidFill>
                  <a:schemeClr val="accent2"/>
                </a:solidFill>
              </a:rPr>
              <a:t> </a:t>
            </a:r>
            <a:r>
              <a:rPr lang="zh-CN" altLang="en-US" sz="2200" dirty="0" smtClean="0">
                <a:solidFill>
                  <a:schemeClr val="accent2"/>
                </a:solidFill>
              </a:rPr>
              <a:t> </a:t>
            </a:r>
            <a:r>
              <a:rPr lang="en-US" altLang="zh-CN" sz="2200" dirty="0">
                <a:solidFill>
                  <a:schemeClr val="accent2"/>
                </a:solidFill>
              </a:rPr>
              <a:t>&amp;</a:t>
            </a:r>
            <a:r>
              <a:rPr lang="en-US" altLang="zh-CN" sz="2200" dirty="0" err="1">
                <a:solidFill>
                  <a:schemeClr val="accent2"/>
                </a:solidFill>
              </a:rPr>
              <a:t>i</a:t>
            </a:r>
            <a:r>
              <a:rPr lang="en-US" altLang="zh-CN" sz="2200" dirty="0">
                <a:solidFill>
                  <a:schemeClr val="accent2"/>
                </a:solidFill>
              </a:rPr>
              <a:t>=0; &amp;k=4; &amp;x=6; &amp;c=14; &amp;j=15;……</a:t>
            </a:r>
            <a:endParaRPr lang="zh-CN" altLang="en-US" sz="2200" dirty="0">
              <a:solidFill>
                <a:schemeClr val="accent2"/>
              </a:solidFill>
            </a:endParaRPr>
          </a:p>
        </p:txBody>
      </p:sp>
      <p:sp>
        <p:nvSpPr>
          <p:cNvPr id="64" name="Text Box 63"/>
          <p:cNvSpPr txBox="1">
            <a:spLocks noChangeArrowheads="1"/>
          </p:cNvSpPr>
          <p:nvPr/>
        </p:nvSpPr>
        <p:spPr bwMode="auto">
          <a:xfrm>
            <a:off x="2557439" y="2301789"/>
            <a:ext cx="1698625" cy="79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200" i="0" dirty="0">
                <a:solidFill>
                  <a:srgbClr val="3333FF"/>
                </a:solidFill>
                <a:ea typeface="黑体" panose="02010609060101010101" pitchFamily="49" charset="-122"/>
              </a:rPr>
              <a:t>x</a:t>
            </a:r>
            <a:r>
              <a:rPr lang="zh-CN" altLang="en-US" sz="2200" i="0" dirty="0">
                <a:solidFill>
                  <a:srgbClr val="3333FF"/>
                </a:solidFill>
                <a:ea typeface="黑体" panose="02010609060101010101" pitchFamily="49" charset="-122"/>
              </a:rPr>
              <a:t>：</a:t>
            </a:r>
            <a:r>
              <a:rPr lang="en-US" altLang="zh-CN" sz="2200" i="0" dirty="0">
                <a:solidFill>
                  <a:srgbClr val="3333FF"/>
                </a:solidFill>
                <a:ea typeface="黑体" panose="02010609060101010101" pitchFamily="49" charset="-122"/>
              </a:rPr>
              <a:t>3</a:t>
            </a:r>
            <a:r>
              <a:rPr lang="zh-CN" altLang="en-US" sz="2200" i="0" dirty="0">
                <a:solidFill>
                  <a:srgbClr val="3333FF"/>
                </a:solidFill>
                <a:ea typeface="黑体" panose="02010609060101010101" pitchFamily="49" charset="-122"/>
              </a:rPr>
              <a:t>个周期</a:t>
            </a:r>
          </a:p>
          <a:p>
            <a:pPr>
              <a:spcBef>
                <a:spcPct val="20000"/>
              </a:spcBef>
            </a:pPr>
            <a:r>
              <a:rPr lang="en-US" altLang="zh-CN" sz="2200" i="0" dirty="0">
                <a:solidFill>
                  <a:srgbClr val="3333FF"/>
                </a:solidFill>
                <a:ea typeface="黑体" panose="02010609060101010101" pitchFamily="49" charset="-122"/>
              </a:rPr>
              <a:t>j</a:t>
            </a:r>
            <a:r>
              <a:rPr lang="zh-CN" altLang="en-US" sz="2200" i="0" dirty="0">
                <a:solidFill>
                  <a:srgbClr val="3333FF"/>
                </a:solidFill>
                <a:ea typeface="黑体" panose="02010609060101010101" pitchFamily="49" charset="-122"/>
              </a:rPr>
              <a:t>：</a:t>
            </a:r>
            <a:r>
              <a:rPr lang="en-US" altLang="zh-CN" sz="2200" i="0" dirty="0">
                <a:solidFill>
                  <a:srgbClr val="3333FF"/>
                </a:solidFill>
                <a:ea typeface="黑体" panose="02010609060101010101" pitchFamily="49" charset="-122"/>
              </a:rPr>
              <a:t>2</a:t>
            </a:r>
            <a:r>
              <a:rPr lang="zh-CN" altLang="en-US" sz="2200" i="0" dirty="0">
                <a:solidFill>
                  <a:srgbClr val="3333FF"/>
                </a:solidFill>
                <a:ea typeface="黑体" panose="02010609060101010101" pitchFamily="49" charset="-122"/>
              </a:rPr>
              <a:t>个周期</a:t>
            </a:r>
          </a:p>
        </p:txBody>
      </p:sp>
      <p:sp>
        <p:nvSpPr>
          <p:cNvPr id="65" name="Text Box 64"/>
          <p:cNvSpPr txBox="1">
            <a:spLocks noChangeArrowheads="1"/>
          </p:cNvSpPr>
          <p:nvPr/>
        </p:nvSpPr>
        <p:spPr bwMode="auto">
          <a:xfrm>
            <a:off x="2578560" y="5183548"/>
            <a:ext cx="1698625" cy="79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pPr>
            <a:r>
              <a:rPr lang="en-US" altLang="zh-CN" sz="2200" i="0" dirty="0">
                <a:solidFill>
                  <a:srgbClr val="3333FF"/>
                </a:solidFill>
                <a:ea typeface="黑体" panose="02010609060101010101" pitchFamily="49" charset="-122"/>
              </a:rPr>
              <a:t>x</a:t>
            </a:r>
            <a:r>
              <a:rPr lang="zh-CN" altLang="en-US" sz="2200" i="0" dirty="0">
                <a:solidFill>
                  <a:srgbClr val="3333FF"/>
                </a:solidFill>
                <a:ea typeface="黑体" panose="02010609060101010101" pitchFamily="49" charset="-122"/>
              </a:rPr>
              <a:t>：</a:t>
            </a:r>
            <a:r>
              <a:rPr lang="en-US" altLang="zh-CN" sz="2200" i="0" dirty="0">
                <a:solidFill>
                  <a:srgbClr val="3333FF"/>
                </a:solidFill>
                <a:ea typeface="黑体" panose="02010609060101010101" pitchFamily="49" charset="-122"/>
              </a:rPr>
              <a:t>2</a:t>
            </a:r>
            <a:r>
              <a:rPr lang="zh-CN" altLang="en-US" sz="2200" i="0" dirty="0">
                <a:solidFill>
                  <a:srgbClr val="3333FF"/>
                </a:solidFill>
                <a:ea typeface="黑体" panose="02010609060101010101" pitchFamily="49" charset="-122"/>
              </a:rPr>
              <a:t>个周期</a:t>
            </a:r>
          </a:p>
          <a:p>
            <a:pPr>
              <a:spcBef>
                <a:spcPct val="20000"/>
              </a:spcBef>
            </a:pPr>
            <a:r>
              <a:rPr lang="en-US" altLang="zh-CN" sz="2200" i="0" dirty="0">
                <a:solidFill>
                  <a:srgbClr val="3333FF"/>
                </a:solidFill>
                <a:ea typeface="黑体" panose="02010609060101010101" pitchFamily="49" charset="-122"/>
              </a:rPr>
              <a:t>j</a:t>
            </a:r>
            <a:r>
              <a:rPr lang="zh-CN" altLang="en-US" sz="2200" i="0" dirty="0">
                <a:solidFill>
                  <a:srgbClr val="3333FF"/>
                </a:solidFill>
                <a:ea typeface="黑体" panose="02010609060101010101" pitchFamily="49" charset="-122"/>
              </a:rPr>
              <a:t>：</a:t>
            </a:r>
            <a:r>
              <a:rPr lang="en-US" altLang="zh-CN" sz="2200" i="0" dirty="0">
                <a:solidFill>
                  <a:srgbClr val="3333FF"/>
                </a:solidFill>
                <a:ea typeface="黑体" panose="02010609060101010101" pitchFamily="49" charset="-122"/>
              </a:rPr>
              <a:t>1</a:t>
            </a:r>
            <a:r>
              <a:rPr lang="zh-CN" altLang="en-US" sz="2200" i="0" dirty="0">
                <a:solidFill>
                  <a:srgbClr val="3333FF"/>
                </a:solidFill>
                <a:ea typeface="黑体" panose="02010609060101010101" pitchFamily="49" charset="-122"/>
              </a:rPr>
              <a:t>个周期</a:t>
            </a:r>
          </a:p>
        </p:txBody>
      </p:sp>
      <p:sp>
        <p:nvSpPr>
          <p:cNvPr id="66" name="Text Box 65"/>
          <p:cNvSpPr txBox="1">
            <a:spLocks noChangeArrowheads="1"/>
          </p:cNvSpPr>
          <p:nvPr/>
        </p:nvSpPr>
        <p:spPr bwMode="auto">
          <a:xfrm>
            <a:off x="180975" y="4104001"/>
            <a:ext cx="2551867"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000" i="0" dirty="0" smtClean="0">
                <a:solidFill>
                  <a:srgbClr val="CC0000"/>
                </a:solidFill>
                <a:latin typeface="+mj-ea"/>
                <a:ea typeface="+mj-ea"/>
              </a:rPr>
              <a:t>节省空间，浪费时间节约时间，浪费空间需要权衡折中</a:t>
            </a:r>
            <a:endParaRPr lang="en-US" altLang="zh-CN" sz="2000" i="0" dirty="0">
              <a:solidFill>
                <a:srgbClr val="CC0000"/>
              </a:solidFill>
              <a:latin typeface="+mj-ea"/>
              <a:ea typeface="+mj-ea"/>
            </a:endParaRPr>
          </a:p>
        </p:txBody>
      </p:sp>
      <p:sp>
        <p:nvSpPr>
          <p:cNvPr id="67" name="Text Box 66"/>
          <p:cNvSpPr txBox="1">
            <a:spLocks noChangeArrowheads="1"/>
          </p:cNvSpPr>
          <p:nvPr/>
        </p:nvSpPr>
        <p:spPr bwMode="auto">
          <a:xfrm>
            <a:off x="180975" y="1016000"/>
            <a:ext cx="223078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lnSpc>
                <a:spcPct val="125000"/>
              </a:lnSpc>
              <a:spcBef>
                <a:spcPct val="50000"/>
              </a:spcBef>
            </a:pPr>
            <a:r>
              <a:rPr lang="zh-CN" altLang="en-US" sz="2000" i="0" dirty="0">
                <a:latin typeface="+mj-ea"/>
                <a:ea typeface="+mj-ea"/>
              </a:rPr>
              <a:t>存储器按字节编址</a:t>
            </a:r>
          </a:p>
          <a:p>
            <a:pPr algn="l" eaLnBrk="0" hangingPunct="0">
              <a:lnSpc>
                <a:spcPct val="125000"/>
              </a:lnSpc>
              <a:spcBef>
                <a:spcPct val="50000"/>
              </a:spcBef>
            </a:pPr>
            <a:r>
              <a:rPr lang="zh-CN" altLang="en-US" sz="2000" i="0" dirty="0">
                <a:latin typeface="+mj-ea"/>
                <a:ea typeface="+mj-ea"/>
              </a:rPr>
              <a:t>每次只能读写某个字地址开始的</a:t>
            </a:r>
            <a:r>
              <a:rPr lang="en-US" altLang="zh-CN" sz="2000" i="0" dirty="0">
                <a:latin typeface="+mj-ea"/>
                <a:ea typeface="+mj-ea"/>
              </a:rPr>
              <a:t>4</a:t>
            </a:r>
            <a:r>
              <a:rPr lang="zh-CN" altLang="en-US" sz="2000" i="0" dirty="0">
                <a:latin typeface="+mj-ea"/>
                <a:ea typeface="+mj-ea"/>
              </a:rPr>
              <a:t>个单元中连续的</a:t>
            </a:r>
            <a:r>
              <a:rPr lang="en-US" altLang="zh-CN" sz="2000" i="0" dirty="0">
                <a:latin typeface="+mj-ea"/>
                <a:ea typeface="+mj-ea"/>
              </a:rPr>
              <a:t>1</a:t>
            </a:r>
            <a:r>
              <a:rPr lang="zh-CN" altLang="en-US" sz="2000" i="0" dirty="0">
                <a:latin typeface="+mj-ea"/>
                <a:ea typeface="+mj-ea"/>
              </a:rPr>
              <a:t>个、</a:t>
            </a:r>
            <a:r>
              <a:rPr lang="en-US" altLang="zh-CN" sz="2000" i="0" dirty="0">
                <a:latin typeface="+mj-ea"/>
                <a:ea typeface="+mj-ea"/>
              </a:rPr>
              <a:t>2</a:t>
            </a:r>
            <a:r>
              <a:rPr lang="zh-CN" altLang="en-US" sz="2000" i="0" dirty="0">
                <a:latin typeface="+mj-ea"/>
                <a:ea typeface="+mj-ea"/>
              </a:rPr>
              <a:t>个、</a:t>
            </a:r>
            <a:r>
              <a:rPr lang="en-US" altLang="zh-CN" sz="2000" i="0" dirty="0">
                <a:latin typeface="+mj-ea"/>
                <a:ea typeface="+mj-ea"/>
              </a:rPr>
              <a:t>3</a:t>
            </a:r>
            <a:r>
              <a:rPr lang="zh-CN" altLang="en-US" sz="2000" i="0" dirty="0">
                <a:latin typeface="+mj-ea"/>
                <a:ea typeface="+mj-ea"/>
              </a:rPr>
              <a:t>个或</a:t>
            </a:r>
            <a:r>
              <a:rPr lang="en-US" altLang="zh-CN" sz="2000" i="0" dirty="0">
                <a:latin typeface="+mj-ea"/>
                <a:ea typeface="+mj-ea"/>
              </a:rPr>
              <a:t>4</a:t>
            </a:r>
            <a:r>
              <a:rPr lang="zh-CN" altLang="en-US" sz="2000" i="0" dirty="0">
                <a:latin typeface="+mj-ea"/>
                <a:ea typeface="+mj-ea"/>
              </a:rPr>
              <a:t>个字节</a:t>
            </a:r>
          </a:p>
        </p:txBody>
      </p:sp>
    </p:spTree>
    <p:extLst>
      <p:ext uri="{BB962C8B-B14F-4D97-AF65-F5344CB8AC3E}">
        <p14:creationId xmlns:p14="http://schemas.microsoft.com/office/powerpoint/2010/main" val="147472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431800" y="173038"/>
            <a:ext cx="8229600" cy="561975"/>
          </a:xfrm>
        </p:spPr>
        <p:txBody>
          <a:bodyPr/>
          <a:lstStyle/>
          <a:p>
            <a:r>
              <a:rPr lang="en-US" altLang="zh-CN" dirty="0" smtClean="0">
                <a:solidFill>
                  <a:srgbClr val="FF0000"/>
                </a:solidFill>
                <a:latin typeface="+mj-ea"/>
              </a:rPr>
              <a:t>Alignment(</a:t>
            </a:r>
            <a:r>
              <a:rPr lang="zh-CN" altLang="en-US" dirty="0" smtClean="0">
                <a:solidFill>
                  <a:srgbClr val="FF0000"/>
                </a:solidFill>
                <a:latin typeface="+mj-ea"/>
              </a:rPr>
              <a:t>对齐</a:t>
            </a:r>
            <a:r>
              <a:rPr lang="en-US" altLang="zh-CN" dirty="0" smtClean="0">
                <a:solidFill>
                  <a:srgbClr val="FF0000"/>
                </a:solidFill>
                <a:latin typeface="+mj-ea"/>
              </a:rPr>
              <a:t>) </a:t>
            </a:r>
            <a:r>
              <a:rPr lang="zh-CN" altLang="en-US" dirty="0" smtClean="0">
                <a:solidFill>
                  <a:srgbClr val="FF0000"/>
                </a:solidFill>
                <a:latin typeface="+mj-ea"/>
              </a:rPr>
              <a:t>举例</a:t>
            </a:r>
          </a:p>
        </p:txBody>
      </p:sp>
      <p:sp>
        <p:nvSpPr>
          <p:cNvPr id="525315" name="Rectangle 3"/>
          <p:cNvSpPr>
            <a:spLocks noGrp="1" noChangeArrowheads="1"/>
          </p:cNvSpPr>
          <p:nvPr>
            <p:ph type="body" idx="1"/>
          </p:nvPr>
        </p:nvSpPr>
        <p:spPr>
          <a:xfrm>
            <a:off x="431800" y="968376"/>
            <a:ext cx="4641850" cy="2293937"/>
          </a:xfrm>
        </p:spPr>
        <p:txBody>
          <a:bodyPr/>
          <a:lstStyle/>
          <a:p>
            <a:pPr>
              <a:lnSpc>
                <a:spcPct val="100000"/>
              </a:lnSpc>
              <a:spcBef>
                <a:spcPct val="0"/>
              </a:spcBef>
              <a:buFontTx/>
              <a:buNone/>
            </a:pPr>
            <a:r>
              <a:rPr lang="en-US" altLang="zh-CN" b="1" dirty="0" err="1" smtClean="0"/>
              <a:t>struct</a:t>
            </a:r>
            <a:r>
              <a:rPr lang="en-US" altLang="zh-CN" b="1" dirty="0" smtClean="0"/>
              <a:t>  S1 {</a:t>
            </a:r>
          </a:p>
          <a:p>
            <a:pPr>
              <a:lnSpc>
                <a:spcPct val="100000"/>
              </a:lnSpc>
              <a:spcBef>
                <a:spcPct val="0"/>
              </a:spcBef>
              <a:buFontTx/>
              <a:buNone/>
            </a:pPr>
            <a:r>
              <a:rPr lang="en-US" altLang="zh-CN" b="1" dirty="0" smtClean="0"/>
              <a:t>		</a:t>
            </a:r>
            <a:r>
              <a:rPr lang="en-US" altLang="zh-CN" b="1" dirty="0" err="1" smtClean="0"/>
              <a:t>int</a:t>
            </a:r>
            <a:r>
              <a:rPr lang="en-US" altLang="zh-CN" b="1" dirty="0" smtClean="0"/>
              <a:t> 	</a:t>
            </a:r>
            <a:r>
              <a:rPr lang="en-US" altLang="zh-CN" b="1" dirty="0" err="1" smtClean="0"/>
              <a:t>i</a:t>
            </a:r>
            <a:r>
              <a:rPr lang="zh-CN" altLang="en-US" b="1" dirty="0" smtClean="0"/>
              <a:t>；</a:t>
            </a:r>
          </a:p>
          <a:p>
            <a:pPr>
              <a:lnSpc>
                <a:spcPct val="100000"/>
              </a:lnSpc>
              <a:spcBef>
                <a:spcPct val="0"/>
              </a:spcBef>
              <a:buFontTx/>
              <a:buNone/>
            </a:pPr>
            <a:r>
              <a:rPr lang="zh-CN" altLang="en-US" b="1" dirty="0" smtClean="0"/>
              <a:t>		</a:t>
            </a:r>
            <a:r>
              <a:rPr lang="en-US" altLang="zh-CN" b="1" dirty="0" smtClean="0">
                <a:solidFill>
                  <a:srgbClr val="0000FF"/>
                </a:solidFill>
              </a:rPr>
              <a:t>char	c</a:t>
            </a:r>
            <a:r>
              <a:rPr lang="zh-CN" altLang="en-US" b="1" dirty="0" smtClean="0">
                <a:solidFill>
                  <a:srgbClr val="0000FF"/>
                </a:solidFill>
              </a:rPr>
              <a:t>；</a:t>
            </a:r>
          </a:p>
          <a:p>
            <a:pPr>
              <a:lnSpc>
                <a:spcPct val="100000"/>
              </a:lnSpc>
              <a:spcBef>
                <a:spcPct val="0"/>
              </a:spcBef>
              <a:buFontTx/>
              <a:buNone/>
            </a:pPr>
            <a:r>
              <a:rPr lang="zh-CN" altLang="en-US" b="1" dirty="0" smtClean="0"/>
              <a:t>		</a:t>
            </a:r>
            <a:r>
              <a:rPr lang="en-US" altLang="zh-CN" b="1" dirty="0" err="1" smtClean="0"/>
              <a:t>int</a:t>
            </a:r>
            <a:r>
              <a:rPr lang="en-US" altLang="zh-CN" b="1" dirty="0" smtClean="0"/>
              <a:t>	j</a:t>
            </a:r>
            <a:r>
              <a:rPr lang="zh-CN" altLang="en-US" b="1" dirty="0" smtClean="0"/>
              <a:t>；</a:t>
            </a:r>
          </a:p>
          <a:p>
            <a:pPr>
              <a:lnSpc>
                <a:spcPct val="100000"/>
              </a:lnSpc>
              <a:spcBef>
                <a:spcPct val="0"/>
              </a:spcBef>
              <a:buFontTx/>
              <a:buNone/>
            </a:pPr>
            <a:r>
              <a:rPr lang="en-US" altLang="zh-CN" b="1" dirty="0" smtClean="0"/>
              <a:t>}</a:t>
            </a:r>
            <a:r>
              <a:rPr lang="zh-CN" altLang="en-US" b="1" dirty="0" smtClean="0"/>
              <a:t>；</a:t>
            </a:r>
          </a:p>
        </p:txBody>
      </p:sp>
      <p:sp>
        <p:nvSpPr>
          <p:cNvPr id="525316" name="Rectangle 4"/>
          <p:cNvSpPr>
            <a:spLocks noChangeArrowheads="1"/>
          </p:cNvSpPr>
          <p:nvPr/>
        </p:nvSpPr>
        <p:spPr bwMode="auto">
          <a:xfrm>
            <a:off x="4899819" y="428625"/>
            <a:ext cx="2779712" cy="23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eaLnBrk="0" hangingPunct="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l">
              <a:buFontTx/>
              <a:buNone/>
            </a:pPr>
            <a:endParaRPr lang="zh-CN" altLang="en-US" i="0" dirty="0" smtClean="0">
              <a:solidFill>
                <a:srgbClr val="000000"/>
              </a:solidFill>
            </a:endParaRPr>
          </a:p>
          <a:p>
            <a:pPr algn="l">
              <a:lnSpc>
                <a:spcPct val="100000"/>
              </a:lnSpc>
              <a:spcBef>
                <a:spcPct val="0"/>
              </a:spcBef>
              <a:buClr>
                <a:srgbClr val="FFC000"/>
              </a:buClr>
              <a:buNone/>
            </a:pPr>
            <a:r>
              <a:rPr lang="en-US" altLang="zh-CN" i="0" dirty="0" err="1">
                <a:latin typeface="+mn-ea"/>
                <a:ea typeface="+mn-ea"/>
              </a:rPr>
              <a:t>struct</a:t>
            </a:r>
            <a:r>
              <a:rPr lang="en-US" altLang="zh-CN" i="0" dirty="0">
                <a:latin typeface="+mn-ea"/>
                <a:ea typeface="+mn-ea"/>
              </a:rPr>
              <a:t>  S2 {</a:t>
            </a:r>
          </a:p>
          <a:p>
            <a:pPr algn="l">
              <a:lnSpc>
                <a:spcPct val="100000"/>
              </a:lnSpc>
              <a:spcBef>
                <a:spcPct val="0"/>
              </a:spcBef>
              <a:buClr>
                <a:srgbClr val="FFC000"/>
              </a:buClr>
              <a:buNone/>
            </a:pPr>
            <a:r>
              <a:rPr lang="en-US" altLang="zh-CN" i="0" dirty="0">
                <a:latin typeface="+mn-ea"/>
                <a:ea typeface="+mn-ea"/>
              </a:rPr>
              <a:t>		</a:t>
            </a:r>
            <a:r>
              <a:rPr lang="en-US" altLang="zh-CN" i="0" dirty="0" err="1">
                <a:latin typeface="+mn-ea"/>
                <a:ea typeface="+mn-ea"/>
              </a:rPr>
              <a:t>int</a:t>
            </a:r>
            <a:r>
              <a:rPr lang="en-US" altLang="zh-CN" i="0" dirty="0">
                <a:latin typeface="+mn-ea"/>
                <a:ea typeface="+mn-ea"/>
              </a:rPr>
              <a:t> 	</a:t>
            </a:r>
            <a:r>
              <a:rPr lang="en-US" altLang="zh-CN" i="0" dirty="0" err="1">
                <a:latin typeface="+mn-ea"/>
                <a:ea typeface="+mn-ea"/>
              </a:rPr>
              <a:t>i</a:t>
            </a:r>
            <a:r>
              <a:rPr lang="zh-CN" altLang="en-US" i="0" dirty="0">
                <a:latin typeface="+mn-ea"/>
                <a:ea typeface="+mn-ea"/>
              </a:rPr>
              <a:t>；</a:t>
            </a:r>
          </a:p>
          <a:p>
            <a:pPr algn="l">
              <a:lnSpc>
                <a:spcPct val="100000"/>
              </a:lnSpc>
              <a:spcBef>
                <a:spcPct val="0"/>
              </a:spcBef>
              <a:buClr>
                <a:srgbClr val="FFC000"/>
              </a:buClr>
              <a:buNone/>
            </a:pPr>
            <a:r>
              <a:rPr lang="zh-CN" altLang="en-US" i="0" dirty="0">
                <a:latin typeface="+mn-ea"/>
                <a:ea typeface="+mn-ea"/>
              </a:rPr>
              <a:t>		</a:t>
            </a:r>
            <a:r>
              <a:rPr lang="en-US" altLang="zh-CN" i="0" dirty="0" err="1">
                <a:latin typeface="+mn-ea"/>
                <a:ea typeface="+mn-ea"/>
              </a:rPr>
              <a:t>int</a:t>
            </a:r>
            <a:r>
              <a:rPr lang="en-US" altLang="zh-CN" i="0" dirty="0">
                <a:latin typeface="+mn-ea"/>
                <a:ea typeface="+mn-ea"/>
              </a:rPr>
              <a:t>	j</a:t>
            </a:r>
            <a:r>
              <a:rPr lang="zh-CN" altLang="en-US" i="0" dirty="0">
                <a:latin typeface="+mn-ea"/>
                <a:ea typeface="+mn-ea"/>
              </a:rPr>
              <a:t>；</a:t>
            </a:r>
          </a:p>
          <a:p>
            <a:pPr algn="l">
              <a:lnSpc>
                <a:spcPct val="100000"/>
              </a:lnSpc>
              <a:spcBef>
                <a:spcPct val="0"/>
              </a:spcBef>
              <a:buClr>
                <a:srgbClr val="FFC000"/>
              </a:buClr>
              <a:buNone/>
            </a:pPr>
            <a:r>
              <a:rPr lang="zh-CN" altLang="en-US" i="0" dirty="0">
                <a:latin typeface="+mn-ea"/>
                <a:ea typeface="+mn-ea"/>
              </a:rPr>
              <a:t>		</a:t>
            </a:r>
            <a:r>
              <a:rPr lang="en-US" altLang="zh-CN" i="0" dirty="0">
                <a:solidFill>
                  <a:srgbClr val="0000FF"/>
                </a:solidFill>
                <a:latin typeface="+mn-ea"/>
                <a:ea typeface="+mn-ea"/>
              </a:rPr>
              <a:t>char	c</a:t>
            </a:r>
            <a:r>
              <a:rPr lang="zh-CN" altLang="en-US" i="0" dirty="0">
                <a:solidFill>
                  <a:srgbClr val="0000FF"/>
                </a:solidFill>
                <a:latin typeface="+mn-ea"/>
                <a:ea typeface="+mn-ea"/>
              </a:rPr>
              <a:t>；</a:t>
            </a:r>
          </a:p>
          <a:p>
            <a:pPr algn="l">
              <a:lnSpc>
                <a:spcPct val="100000"/>
              </a:lnSpc>
              <a:spcBef>
                <a:spcPct val="0"/>
              </a:spcBef>
              <a:buClr>
                <a:srgbClr val="FFC000"/>
              </a:buClr>
              <a:buNone/>
            </a:pPr>
            <a:r>
              <a:rPr lang="en-US" altLang="zh-CN" i="0" dirty="0">
                <a:latin typeface="+mn-ea"/>
                <a:ea typeface="+mn-ea"/>
              </a:rPr>
              <a:t>}</a:t>
            </a:r>
            <a:r>
              <a:rPr lang="zh-CN" altLang="en-US" i="0" dirty="0">
                <a:latin typeface="+mn-ea"/>
                <a:ea typeface="+mn-ea"/>
              </a:rPr>
              <a:t>；</a:t>
            </a:r>
          </a:p>
        </p:txBody>
      </p:sp>
      <p:sp>
        <p:nvSpPr>
          <p:cNvPr id="525317" name="Text Box 5"/>
          <p:cNvSpPr txBox="1">
            <a:spLocks noChangeArrowheads="1"/>
          </p:cNvSpPr>
          <p:nvPr/>
        </p:nvSpPr>
        <p:spPr bwMode="auto">
          <a:xfrm>
            <a:off x="251520" y="2980934"/>
            <a:ext cx="6953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200" b="1" i="0" smtClean="0">
                <a:solidFill>
                  <a:srgbClr val="333399"/>
                </a:solidFill>
                <a:ea typeface="黑体" panose="02010609060101010101" pitchFamily="49" charset="-122"/>
              </a:rPr>
              <a:t>在要求对齐的情况下，哪种结构声明更好？</a:t>
            </a:r>
          </a:p>
        </p:txBody>
      </p:sp>
      <p:grpSp>
        <p:nvGrpSpPr>
          <p:cNvPr id="525318" name="Group 6"/>
          <p:cNvGrpSpPr>
            <a:grpSpLocks/>
          </p:cNvGrpSpPr>
          <p:nvPr/>
        </p:nvGrpSpPr>
        <p:grpSpPr bwMode="auto">
          <a:xfrm>
            <a:off x="338725" y="3396065"/>
            <a:ext cx="5691188" cy="852487"/>
            <a:chOff x="301" y="2411"/>
            <a:chExt cx="3585" cy="537"/>
          </a:xfrm>
        </p:grpSpPr>
        <p:sp>
          <p:nvSpPr>
            <p:cNvPr id="525319" name="Rectangle 7"/>
            <p:cNvSpPr>
              <a:spLocks noChangeArrowheads="1"/>
            </p:cNvSpPr>
            <p:nvPr/>
          </p:nvSpPr>
          <p:spPr bwMode="auto">
            <a:xfrm>
              <a:off x="796" y="2641"/>
              <a:ext cx="3090" cy="30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i="0" smtClean="0">
                <a:solidFill>
                  <a:srgbClr val="000000"/>
                </a:solidFill>
                <a:ea typeface="宋体" panose="02010600030101010101" pitchFamily="2" charset="-122"/>
              </a:endParaRPr>
            </a:p>
          </p:txBody>
        </p:sp>
        <p:sp>
          <p:nvSpPr>
            <p:cNvPr id="525320" name="Text Box 8"/>
            <p:cNvSpPr txBox="1">
              <a:spLocks noChangeArrowheads="1"/>
            </p:cNvSpPr>
            <p:nvPr/>
          </p:nvSpPr>
          <p:spPr bwMode="auto">
            <a:xfrm>
              <a:off x="301" y="2624"/>
              <a:ext cx="6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S1</a:t>
              </a:r>
              <a:r>
                <a:rPr lang="zh-CN" altLang="en-US" sz="2400" b="1" i="0" smtClean="0">
                  <a:solidFill>
                    <a:srgbClr val="000000"/>
                  </a:solidFill>
                  <a:ea typeface="宋体" panose="02010600030101010101" pitchFamily="2" charset="-122"/>
                </a:rPr>
                <a:t>：</a:t>
              </a:r>
            </a:p>
          </p:txBody>
        </p:sp>
        <p:sp>
          <p:nvSpPr>
            <p:cNvPr id="525321" name="Line 9"/>
            <p:cNvSpPr>
              <a:spLocks noChangeShapeType="1"/>
            </p:cNvSpPr>
            <p:nvPr/>
          </p:nvSpPr>
          <p:spPr bwMode="auto">
            <a:xfrm>
              <a:off x="1854" y="2642"/>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22" name="Line 10"/>
            <p:cNvSpPr>
              <a:spLocks noChangeShapeType="1"/>
            </p:cNvSpPr>
            <p:nvPr/>
          </p:nvSpPr>
          <p:spPr bwMode="auto">
            <a:xfrm>
              <a:off x="2192" y="2632"/>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23" name="Text Box 11"/>
            <p:cNvSpPr txBox="1">
              <a:spLocks noChangeArrowheads="1"/>
            </p:cNvSpPr>
            <p:nvPr/>
          </p:nvSpPr>
          <p:spPr bwMode="auto">
            <a:xfrm>
              <a:off x="1258" y="2659"/>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i</a:t>
              </a:r>
            </a:p>
          </p:txBody>
        </p:sp>
        <p:sp>
          <p:nvSpPr>
            <p:cNvPr id="525324" name="Text Box 12"/>
            <p:cNvSpPr txBox="1">
              <a:spLocks noChangeArrowheads="1"/>
            </p:cNvSpPr>
            <p:nvPr/>
          </p:nvSpPr>
          <p:spPr bwMode="auto">
            <a:xfrm>
              <a:off x="1915" y="2641"/>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c</a:t>
              </a:r>
            </a:p>
          </p:txBody>
        </p:sp>
        <p:sp>
          <p:nvSpPr>
            <p:cNvPr id="525325" name="Line 13"/>
            <p:cNvSpPr>
              <a:spLocks noChangeShapeType="1"/>
            </p:cNvSpPr>
            <p:nvPr/>
          </p:nvSpPr>
          <p:spPr bwMode="auto">
            <a:xfrm>
              <a:off x="2881" y="2646"/>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26" name="Text Box 14"/>
            <p:cNvSpPr txBox="1">
              <a:spLocks noChangeArrowheads="1"/>
            </p:cNvSpPr>
            <p:nvPr/>
          </p:nvSpPr>
          <p:spPr bwMode="auto">
            <a:xfrm>
              <a:off x="2249" y="2694"/>
              <a:ext cx="6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b="1" i="0" smtClean="0">
                  <a:solidFill>
                    <a:srgbClr val="000000"/>
                  </a:solidFill>
                  <a:ea typeface="宋体" panose="02010600030101010101" pitchFamily="2" charset="-122"/>
                </a:rPr>
                <a:t>X  X  X</a:t>
              </a:r>
            </a:p>
          </p:txBody>
        </p:sp>
        <p:sp>
          <p:nvSpPr>
            <p:cNvPr id="525327" name="Text Box 15"/>
            <p:cNvSpPr txBox="1">
              <a:spLocks noChangeArrowheads="1"/>
            </p:cNvSpPr>
            <p:nvPr/>
          </p:nvSpPr>
          <p:spPr bwMode="auto">
            <a:xfrm>
              <a:off x="3339" y="2649"/>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j</a:t>
              </a:r>
            </a:p>
          </p:txBody>
        </p:sp>
        <p:sp>
          <p:nvSpPr>
            <p:cNvPr id="525328" name="Text Box 16"/>
            <p:cNvSpPr txBox="1">
              <a:spLocks noChangeArrowheads="1"/>
            </p:cNvSpPr>
            <p:nvPr/>
          </p:nvSpPr>
          <p:spPr bwMode="auto">
            <a:xfrm>
              <a:off x="826" y="2411"/>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0</a:t>
              </a:r>
            </a:p>
          </p:txBody>
        </p:sp>
        <p:sp>
          <p:nvSpPr>
            <p:cNvPr id="525329" name="Text Box 17"/>
            <p:cNvSpPr txBox="1">
              <a:spLocks noChangeArrowheads="1"/>
            </p:cNvSpPr>
            <p:nvPr/>
          </p:nvSpPr>
          <p:spPr bwMode="auto">
            <a:xfrm>
              <a:off x="1900" y="2418"/>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4</a:t>
              </a:r>
            </a:p>
          </p:txBody>
        </p:sp>
        <p:sp>
          <p:nvSpPr>
            <p:cNvPr id="525330" name="Text Box 18"/>
            <p:cNvSpPr txBox="1">
              <a:spLocks noChangeArrowheads="1"/>
            </p:cNvSpPr>
            <p:nvPr/>
          </p:nvSpPr>
          <p:spPr bwMode="auto">
            <a:xfrm>
              <a:off x="2959" y="2417"/>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8</a:t>
              </a:r>
            </a:p>
          </p:txBody>
        </p:sp>
      </p:grpSp>
      <p:grpSp>
        <p:nvGrpSpPr>
          <p:cNvPr id="525331" name="Group 19"/>
          <p:cNvGrpSpPr>
            <a:grpSpLocks/>
          </p:cNvGrpSpPr>
          <p:nvPr/>
        </p:nvGrpSpPr>
        <p:grpSpPr bwMode="auto">
          <a:xfrm>
            <a:off x="337138" y="4310465"/>
            <a:ext cx="4827587" cy="852487"/>
            <a:chOff x="309" y="2977"/>
            <a:chExt cx="3041" cy="537"/>
          </a:xfrm>
        </p:grpSpPr>
        <p:sp>
          <p:nvSpPr>
            <p:cNvPr id="525332" name="Rectangle 20"/>
            <p:cNvSpPr>
              <a:spLocks noChangeArrowheads="1"/>
            </p:cNvSpPr>
            <p:nvPr/>
          </p:nvSpPr>
          <p:spPr bwMode="auto">
            <a:xfrm>
              <a:off x="804" y="3207"/>
              <a:ext cx="2468" cy="30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i="0" smtClean="0">
                <a:solidFill>
                  <a:srgbClr val="000000"/>
                </a:solidFill>
                <a:ea typeface="宋体" panose="02010600030101010101" pitchFamily="2" charset="-122"/>
              </a:endParaRPr>
            </a:p>
          </p:txBody>
        </p:sp>
        <p:sp>
          <p:nvSpPr>
            <p:cNvPr id="525333" name="Text Box 21"/>
            <p:cNvSpPr txBox="1">
              <a:spLocks noChangeArrowheads="1"/>
            </p:cNvSpPr>
            <p:nvPr/>
          </p:nvSpPr>
          <p:spPr bwMode="auto">
            <a:xfrm>
              <a:off x="309" y="3190"/>
              <a:ext cx="6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S2</a:t>
              </a:r>
              <a:r>
                <a:rPr lang="zh-CN" altLang="en-US" sz="2400" b="1" i="0" smtClean="0">
                  <a:solidFill>
                    <a:srgbClr val="000000"/>
                  </a:solidFill>
                  <a:ea typeface="宋体" panose="02010600030101010101" pitchFamily="2" charset="-122"/>
                </a:rPr>
                <a:t>：</a:t>
              </a:r>
            </a:p>
          </p:txBody>
        </p:sp>
        <p:sp>
          <p:nvSpPr>
            <p:cNvPr id="525334" name="Line 22"/>
            <p:cNvSpPr>
              <a:spLocks noChangeShapeType="1"/>
            </p:cNvSpPr>
            <p:nvPr/>
          </p:nvSpPr>
          <p:spPr bwMode="auto">
            <a:xfrm>
              <a:off x="1862" y="3208"/>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35" name="Text Box 23"/>
            <p:cNvSpPr txBox="1">
              <a:spLocks noChangeArrowheads="1"/>
            </p:cNvSpPr>
            <p:nvPr/>
          </p:nvSpPr>
          <p:spPr bwMode="auto">
            <a:xfrm>
              <a:off x="1266" y="3225"/>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i</a:t>
              </a:r>
            </a:p>
          </p:txBody>
        </p:sp>
        <p:sp>
          <p:nvSpPr>
            <p:cNvPr id="525336" name="Text Box 24"/>
            <p:cNvSpPr txBox="1">
              <a:spLocks noChangeArrowheads="1"/>
            </p:cNvSpPr>
            <p:nvPr/>
          </p:nvSpPr>
          <p:spPr bwMode="auto">
            <a:xfrm>
              <a:off x="2929" y="3217"/>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c</a:t>
              </a:r>
            </a:p>
          </p:txBody>
        </p:sp>
        <p:sp>
          <p:nvSpPr>
            <p:cNvPr id="525337" name="Line 25"/>
            <p:cNvSpPr>
              <a:spLocks noChangeShapeType="1"/>
            </p:cNvSpPr>
            <p:nvPr/>
          </p:nvSpPr>
          <p:spPr bwMode="auto">
            <a:xfrm>
              <a:off x="2889" y="3212"/>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38" name="Text Box 26"/>
            <p:cNvSpPr txBox="1">
              <a:spLocks noChangeArrowheads="1"/>
            </p:cNvSpPr>
            <p:nvPr/>
          </p:nvSpPr>
          <p:spPr bwMode="auto">
            <a:xfrm>
              <a:off x="2341" y="3197"/>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j</a:t>
              </a:r>
            </a:p>
          </p:txBody>
        </p:sp>
        <p:sp>
          <p:nvSpPr>
            <p:cNvPr id="525339" name="Text Box 27"/>
            <p:cNvSpPr txBox="1">
              <a:spLocks noChangeArrowheads="1"/>
            </p:cNvSpPr>
            <p:nvPr/>
          </p:nvSpPr>
          <p:spPr bwMode="auto">
            <a:xfrm>
              <a:off x="834" y="2977"/>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0</a:t>
              </a:r>
            </a:p>
          </p:txBody>
        </p:sp>
        <p:sp>
          <p:nvSpPr>
            <p:cNvPr id="525340" name="Text Box 28"/>
            <p:cNvSpPr txBox="1">
              <a:spLocks noChangeArrowheads="1"/>
            </p:cNvSpPr>
            <p:nvPr/>
          </p:nvSpPr>
          <p:spPr bwMode="auto">
            <a:xfrm>
              <a:off x="1908" y="2984"/>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4</a:t>
              </a:r>
            </a:p>
          </p:txBody>
        </p:sp>
        <p:sp>
          <p:nvSpPr>
            <p:cNvPr id="525341" name="Text Box 29"/>
            <p:cNvSpPr txBox="1">
              <a:spLocks noChangeArrowheads="1"/>
            </p:cNvSpPr>
            <p:nvPr/>
          </p:nvSpPr>
          <p:spPr bwMode="auto">
            <a:xfrm>
              <a:off x="2967" y="2983"/>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8</a:t>
              </a:r>
            </a:p>
          </p:txBody>
        </p:sp>
      </p:grpSp>
      <p:sp>
        <p:nvSpPr>
          <p:cNvPr id="525342" name="Text Box 30"/>
          <p:cNvSpPr txBox="1">
            <a:spLocks noChangeArrowheads="1"/>
          </p:cNvSpPr>
          <p:nvPr/>
        </p:nvSpPr>
        <p:spPr bwMode="auto">
          <a:xfrm>
            <a:off x="6218825" y="3677052"/>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000" b="1" i="0" smtClean="0">
                <a:solidFill>
                  <a:srgbClr val="CC0000"/>
                </a:solidFill>
                <a:latin typeface="微软雅黑" panose="020B0503020204020204" pitchFamily="34" charset="-122"/>
                <a:ea typeface="微软雅黑" panose="020B0503020204020204" pitchFamily="34" charset="-122"/>
              </a:rPr>
              <a:t>需要</a:t>
            </a:r>
            <a:r>
              <a:rPr lang="en-US" altLang="zh-CN" sz="2000" b="1" i="0" smtClean="0">
                <a:solidFill>
                  <a:srgbClr val="CC0000"/>
                </a:solidFill>
                <a:latin typeface="微软雅黑" panose="020B0503020204020204" pitchFamily="34" charset="-122"/>
                <a:ea typeface="微软雅黑" panose="020B0503020204020204" pitchFamily="34" charset="-122"/>
              </a:rPr>
              <a:t>12</a:t>
            </a:r>
            <a:r>
              <a:rPr lang="zh-CN" altLang="en-US" sz="2000" b="1" i="0" smtClean="0">
                <a:solidFill>
                  <a:srgbClr val="CC0000"/>
                </a:solidFill>
                <a:latin typeface="微软雅黑" panose="020B0503020204020204" pitchFamily="34" charset="-122"/>
                <a:ea typeface="微软雅黑" panose="020B0503020204020204" pitchFamily="34" charset="-122"/>
              </a:rPr>
              <a:t>个字节</a:t>
            </a:r>
          </a:p>
        </p:txBody>
      </p:sp>
      <p:sp>
        <p:nvSpPr>
          <p:cNvPr id="525343" name="Text Box 31"/>
          <p:cNvSpPr txBox="1">
            <a:spLocks noChangeArrowheads="1"/>
          </p:cNvSpPr>
          <p:nvPr/>
        </p:nvSpPr>
        <p:spPr bwMode="auto">
          <a:xfrm>
            <a:off x="5315538" y="4616852"/>
            <a:ext cx="1973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000" b="1" i="0" smtClean="0">
                <a:solidFill>
                  <a:srgbClr val="CC0000"/>
                </a:solidFill>
                <a:latin typeface="微软雅黑" panose="020B0503020204020204" pitchFamily="34" charset="-122"/>
                <a:ea typeface="微软雅黑" panose="020B0503020204020204" pitchFamily="34" charset="-122"/>
              </a:rPr>
              <a:t>只需要</a:t>
            </a:r>
            <a:r>
              <a:rPr lang="en-US" altLang="zh-CN" sz="2000" b="1" i="0" smtClean="0">
                <a:solidFill>
                  <a:srgbClr val="CC0000"/>
                </a:solidFill>
                <a:latin typeface="微软雅黑" panose="020B0503020204020204" pitchFamily="34" charset="-122"/>
                <a:ea typeface="微软雅黑" panose="020B0503020204020204" pitchFamily="34" charset="-122"/>
              </a:rPr>
              <a:t>9</a:t>
            </a:r>
            <a:r>
              <a:rPr lang="zh-CN" altLang="en-US" sz="2000" b="1" i="0" smtClean="0">
                <a:solidFill>
                  <a:srgbClr val="CC0000"/>
                </a:solidFill>
                <a:latin typeface="微软雅黑" panose="020B0503020204020204" pitchFamily="34" charset="-122"/>
                <a:ea typeface="微软雅黑" panose="020B0503020204020204" pitchFamily="34" charset="-122"/>
              </a:rPr>
              <a:t>个字节</a:t>
            </a:r>
          </a:p>
        </p:txBody>
      </p:sp>
      <p:sp>
        <p:nvSpPr>
          <p:cNvPr id="525344" name="Text Box 32"/>
          <p:cNvSpPr txBox="1">
            <a:spLocks noChangeArrowheads="1"/>
          </p:cNvSpPr>
          <p:nvPr/>
        </p:nvSpPr>
        <p:spPr bwMode="auto">
          <a:xfrm>
            <a:off x="237125" y="5255027"/>
            <a:ext cx="766286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200" b="1" i="0" smtClean="0">
                <a:solidFill>
                  <a:srgbClr val="333399"/>
                </a:solidFill>
                <a:ea typeface="黑体" panose="02010609060101010101" pitchFamily="49" charset="-122"/>
              </a:rPr>
              <a:t>对于“</a:t>
            </a:r>
            <a:r>
              <a:rPr lang="en-US" altLang="zh-CN" sz="2200" b="1" i="0" smtClean="0">
                <a:solidFill>
                  <a:srgbClr val="333399"/>
                </a:solidFill>
                <a:ea typeface="黑体" panose="02010609060101010101" pitchFamily="49" charset="-122"/>
              </a:rPr>
              <a:t>struct S2 d[4]”</a:t>
            </a:r>
            <a:r>
              <a:rPr lang="zh-CN" altLang="en-US" sz="2200" b="1" i="0" smtClean="0">
                <a:solidFill>
                  <a:srgbClr val="333399"/>
                </a:solidFill>
                <a:ea typeface="黑体" panose="02010609060101010101" pitchFamily="49" charset="-122"/>
              </a:rPr>
              <a:t>，只分配</a:t>
            </a:r>
            <a:r>
              <a:rPr lang="en-US" altLang="zh-CN" sz="2200" b="1" i="0" smtClean="0">
                <a:solidFill>
                  <a:srgbClr val="333399"/>
                </a:solidFill>
                <a:ea typeface="黑体" panose="02010609060101010101" pitchFamily="49" charset="-122"/>
              </a:rPr>
              <a:t>9</a:t>
            </a:r>
            <a:r>
              <a:rPr lang="zh-CN" altLang="en-US" sz="2200" b="1" i="0" smtClean="0">
                <a:solidFill>
                  <a:srgbClr val="333399"/>
                </a:solidFill>
                <a:ea typeface="黑体" panose="02010609060101010101" pitchFamily="49" charset="-122"/>
              </a:rPr>
              <a:t>个字节能否满足对齐要求？</a:t>
            </a:r>
          </a:p>
        </p:txBody>
      </p:sp>
      <p:grpSp>
        <p:nvGrpSpPr>
          <p:cNvPr id="525345" name="Group 33"/>
          <p:cNvGrpSpPr>
            <a:grpSpLocks/>
          </p:cNvGrpSpPr>
          <p:nvPr/>
        </p:nvGrpSpPr>
        <p:grpSpPr bwMode="auto">
          <a:xfrm>
            <a:off x="367300" y="5561415"/>
            <a:ext cx="5691188" cy="850900"/>
            <a:chOff x="256" y="3711"/>
            <a:chExt cx="3585" cy="536"/>
          </a:xfrm>
        </p:grpSpPr>
        <p:sp>
          <p:nvSpPr>
            <p:cNvPr id="525346" name="Rectangle 34"/>
            <p:cNvSpPr>
              <a:spLocks noChangeArrowheads="1"/>
            </p:cNvSpPr>
            <p:nvPr/>
          </p:nvSpPr>
          <p:spPr bwMode="auto">
            <a:xfrm>
              <a:off x="751" y="3941"/>
              <a:ext cx="3090" cy="302"/>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zh-CN" altLang="en-US" i="0" smtClean="0">
                <a:solidFill>
                  <a:srgbClr val="000000"/>
                </a:solidFill>
                <a:ea typeface="宋体" panose="02010600030101010101" pitchFamily="2" charset="-122"/>
              </a:endParaRPr>
            </a:p>
          </p:txBody>
        </p:sp>
        <p:sp>
          <p:nvSpPr>
            <p:cNvPr id="525347" name="Text Box 35"/>
            <p:cNvSpPr txBox="1">
              <a:spLocks noChangeArrowheads="1"/>
            </p:cNvSpPr>
            <p:nvPr/>
          </p:nvSpPr>
          <p:spPr bwMode="auto">
            <a:xfrm>
              <a:off x="256" y="3924"/>
              <a:ext cx="6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S2</a:t>
              </a:r>
              <a:r>
                <a:rPr lang="zh-CN" altLang="en-US" sz="2400" b="1" i="0" smtClean="0">
                  <a:solidFill>
                    <a:srgbClr val="000000"/>
                  </a:solidFill>
                  <a:ea typeface="宋体" panose="02010600030101010101" pitchFamily="2" charset="-122"/>
                </a:rPr>
                <a:t>：</a:t>
              </a:r>
            </a:p>
          </p:txBody>
        </p:sp>
        <p:sp>
          <p:nvSpPr>
            <p:cNvPr id="525348" name="Line 36"/>
            <p:cNvSpPr>
              <a:spLocks noChangeShapeType="1"/>
            </p:cNvSpPr>
            <p:nvPr/>
          </p:nvSpPr>
          <p:spPr bwMode="auto">
            <a:xfrm>
              <a:off x="2799" y="3933"/>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49" name="Line 37"/>
            <p:cNvSpPr>
              <a:spLocks noChangeShapeType="1"/>
            </p:cNvSpPr>
            <p:nvPr/>
          </p:nvSpPr>
          <p:spPr bwMode="auto">
            <a:xfrm>
              <a:off x="3155" y="3941"/>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50" name="Text Box 38"/>
            <p:cNvSpPr txBox="1">
              <a:spLocks noChangeArrowheads="1"/>
            </p:cNvSpPr>
            <p:nvPr/>
          </p:nvSpPr>
          <p:spPr bwMode="auto">
            <a:xfrm>
              <a:off x="1213" y="3959"/>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i</a:t>
              </a:r>
            </a:p>
          </p:txBody>
        </p:sp>
        <p:sp>
          <p:nvSpPr>
            <p:cNvPr id="525351" name="Text Box 39"/>
            <p:cNvSpPr txBox="1">
              <a:spLocks noChangeArrowheads="1"/>
            </p:cNvSpPr>
            <p:nvPr/>
          </p:nvSpPr>
          <p:spPr bwMode="auto">
            <a:xfrm>
              <a:off x="2860" y="3932"/>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c</a:t>
              </a:r>
            </a:p>
          </p:txBody>
        </p:sp>
        <p:sp>
          <p:nvSpPr>
            <p:cNvPr id="525352" name="Line 40"/>
            <p:cNvSpPr>
              <a:spLocks noChangeShapeType="1"/>
            </p:cNvSpPr>
            <p:nvPr/>
          </p:nvSpPr>
          <p:spPr bwMode="auto">
            <a:xfrm>
              <a:off x="1810" y="3937"/>
              <a:ext cx="0" cy="30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i="0" smtClean="0">
                <a:solidFill>
                  <a:srgbClr val="000000"/>
                </a:solidFill>
                <a:ea typeface="宋体" panose="02010600030101010101" pitchFamily="2" charset="-122"/>
              </a:endParaRPr>
            </a:p>
          </p:txBody>
        </p:sp>
        <p:sp>
          <p:nvSpPr>
            <p:cNvPr id="525353" name="Text Box 41"/>
            <p:cNvSpPr txBox="1">
              <a:spLocks noChangeArrowheads="1"/>
            </p:cNvSpPr>
            <p:nvPr/>
          </p:nvSpPr>
          <p:spPr bwMode="auto">
            <a:xfrm>
              <a:off x="3194" y="3985"/>
              <a:ext cx="60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b="1" i="0" smtClean="0">
                  <a:solidFill>
                    <a:srgbClr val="000000"/>
                  </a:solidFill>
                  <a:ea typeface="宋体" panose="02010600030101010101" pitchFamily="2" charset="-122"/>
                </a:rPr>
                <a:t>X  X  X</a:t>
              </a:r>
            </a:p>
          </p:txBody>
        </p:sp>
        <p:sp>
          <p:nvSpPr>
            <p:cNvPr id="525354" name="Text Box 42"/>
            <p:cNvSpPr txBox="1">
              <a:spLocks noChangeArrowheads="1"/>
            </p:cNvSpPr>
            <p:nvPr/>
          </p:nvSpPr>
          <p:spPr bwMode="auto">
            <a:xfrm>
              <a:off x="2295" y="3936"/>
              <a:ext cx="3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400" b="1" i="0" smtClean="0">
                  <a:solidFill>
                    <a:srgbClr val="000000"/>
                  </a:solidFill>
                  <a:ea typeface="宋体" panose="02010600030101010101" pitchFamily="2" charset="-122"/>
                </a:rPr>
                <a:t>j</a:t>
              </a:r>
            </a:p>
          </p:txBody>
        </p:sp>
        <p:sp>
          <p:nvSpPr>
            <p:cNvPr id="525355" name="Text Box 43"/>
            <p:cNvSpPr txBox="1">
              <a:spLocks noChangeArrowheads="1"/>
            </p:cNvSpPr>
            <p:nvPr/>
          </p:nvSpPr>
          <p:spPr bwMode="auto">
            <a:xfrm>
              <a:off x="781" y="3711"/>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0</a:t>
              </a:r>
            </a:p>
          </p:txBody>
        </p:sp>
        <p:sp>
          <p:nvSpPr>
            <p:cNvPr id="525356" name="Text Box 44"/>
            <p:cNvSpPr txBox="1">
              <a:spLocks noChangeArrowheads="1"/>
            </p:cNvSpPr>
            <p:nvPr/>
          </p:nvSpPr>
          <p:spPr bwMode="auto">
            <a:xfrm>
              <a:off x="1855" y="3718"/>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4</a:t>
              </a:r>
            </a:p>
          </p:txBody>
        </p:sp>
        <p:sp>
          <p:nvSpPr>
            <p:cNvPr id="525357" name="Text Box 45"/>
            <p:cNvSpPr txBox="1">
              <a:spLocks noChangeArrowheads="1"/>
            </p:cNvSpPr>
            <p:nvPr/>
          </p:nvSpPr>
          <p:spPr bwMode="auto">
            <a:xfrm>
              <a:off x="2887" y="3717"/>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000000"/>
                  </a:solidFill>
                  <a:ea typeface="宋体" panose="02010600030101010101" pitchFamily="2" charset="-122"/>
                </a:rPr>
                <a:t>8</a:t>
              </a:r>
            </a:p>
          </p:txBody>
        </p:sp>
      </p:grpSp>
      <p:sp>
        <p:nvSpPr>
          <p:cNvPr id="525358" name="Text Box 46"/>
          <p:cNvSpPr txBox="1">
            <a:spLocks noChangeArrowheads="1"/>
          </p:cNvSpPr>
          <p:nvPr/>
        </p:nvSpPr>
        <p:spPr bwMode="auto">
          <a:xfrm>
            <a:off x="7652338" y="5288365"/>
            <a:ext cx="1204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000" b="1" i="0" smtClean="0">
                <a:solidFill>
                  <a:srgbClr val="CC0000"/>
                </a:solidFill>
                <a:latin typeface="Times New Roman" panose="02020603050405020304" pitchFamily="18" charset="0"/>
                <a:ea typeface="微软雅黑" panose="020B0503020204020204" pitchFamily="34" charset="-122"/>
              </a:rPr>
              <a:t>不能！</a:t>
            </a:r>
          </a:p>
        </p:txBody>
      </p:sp>
      <p:sp>
        <p:nvSpPr>
          <p:cNvPr id="525359" name="Text Box 47"/>
          <p:cNvSpPr txBox="1">
            <a:spLocks noChangeArrowheads="1"/>
          </p:cNvSpPr>
          <p:nvPr/>
        </p:nvSpPr>
        <p:spPr bwMode="auto">
          <a:xfrm>
            <a:off x="6231525" y="5939240"/>
            <a:ext cx="2293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000" b="1" i="0" smtClean="0">
                <a:solidFill>
                  <a:srgbClr val="CC0000"/>
                </a:solidFill>
                <a:latin typeface="微软雅黑" panose="020B0503020204020204" pitchFamily="34" charset="-122"/>
                <a:ea typeface="微软雅黑" panose="020B0503020204020204" pitchFamily="34" charset="-122"/>
              </a:rPr>
              <a:t>也需要</a:t>
            </a:r>
            <a:r>
              <a:rPr lang="en-US" altLang="zh-CN" sz="2000" b="1" i="0" smtClean="0">
                <a:solidFill>
                  <a:srgbClr val="CC0000"/>
                </a:solidFill>
                <a:latin typeface="微软雅黑" panose="020B0503020204020204" pitchFamily="34" charset="-122"/>
                <a:ea typeface="微软雅黑" panose="020B0503020204020204" pitchFamily="34" charset="-122"/>
              </a:rPr>
              <a:t>12</a:t>
            </a:r>
            <a:r>
              <a:rPr lang="zh-CN" altLang="en-US" sz="2000" b="1" i="0" smtClean="0">
                <a:solidFill>
                  <a:srgbClr val="CC0000"/>
                </a:solidFill>
                <a:latin typeface="微软雅黑" panose="020B0503020204020204" pitchFamily="34" charset="-122"/>
                <a:ea typeface="微软雅黑" panose="020B0503020204020204" pitchFamily="34" charset="-122"/>
              </a:rPr>
              <a:t>个字节</a:t>
            </a:r>
          </a:p>
        </p:txBody>
      </p:sp>
      <p:sp>
        <p:nvSpPr>
          <p:cNvPr id="525360" name="Text Box 48"/>
          <p:cNvSpPr txBox="1">
            <a:spLocks noChangeArrowheads="1"/>
          </p:cNvSpPr>
          <p:nvPr/>
        </p:nvSpPr>
        <p:spPr bwMode="auto">
          <a:xfrm>
            <a:off x="6231417" y="2955153"/>
            <a:ext cx="155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000" b="1" i="0" smtClean="0">
                <a:solidFill>
                  <a:srgbClr val="CC0000"/>
                </a:solidFill>
                <a:latin typeface="微软雅黑" panose="020B0503020204020204" pitchFamily="34" charset="-122"/>
                <a:ea typeface="微软雅黑" panose="020B0503020204020204" pitchFamily="34" charset="-122"/>
              </a:rPr>
              <a:t>S2</a:t>
            </a:r>
            <a:r>
              <a:rPr lang="zh-CN" altLang="en-US" sz="2000" b="1" i="0" smtClean="0">
                <a:solidFill>
                  <a:srgbClr val="CC0000"/>
                </a:solidFill>
                <a:latin typeface="微软雅黑" panose="020B0503020204020204" pitchFamily="34" charset="-122"/>
                <a:ea typeface="微软雅黑" panose="020B0503020204020204" pitchFamily="34" charset="-122"/>
              </a:rPr>
              <a:t>比</a:t>
            </a:r>
            <a:r>
              <a:rPr lang="en-US" altLang="zh-CN" sz="2000" b="1" i="0" smtClean="0">
                <a:solidFill>
                  <a:srgbClr val="CC0000"/>
                </a:solidFill>
                <a:latin typeface="微软雅黑" panose="020B0503020204020204" pitchFamily="34" charset="-122"/>
                <a:ea typeface="微软雅黑" panose="020B0503020204020204" pitchFamily="34" charset="-122"/>
              </a:rPr>
              <a:t>S1</a:t>
            </a:r>
            <a:r>
              <a:rPr lang="zh-CN" altLang="en-US" sz="2000" b="1" i="0" smtClean="0">
                <a:solidFill>
                  <a:srgbClr val="CC0000"/>
                </a:solidFill>
                <a:latin typeface="微软雅黑" panose="020B0503020204020204" pitchFamily="34" charset="-122"/>
                <a:ea typeface="微软雅黑" panose="020B0503020204020204" pitchFamily="34" charset="-122"/>
              </a:rPr>
              <a:t>好</a:t>
            </a:r>
          </a:p>
        </p:txBody>
      </p:sp>
    </p:spTree>
    <p:extLst>
      <p:ext uri="{BB962C8B-B14F-4D97-AF65-F5344CB8AC3E}">
        <p14:creationId xmlns:p14="http://schemas.microsoft.com/office/powerpoint/2010/main" val="2035217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5317"/>
                                        </p:tgtEl>
                                        <p:attrNameLst>
                                          <p:attrName>style.visibility</p:attrName>
                                        </p:attrNameLst>
                                      </p:cBhvr>
                                      <p:to>
                                        <p:strVal val="visible"/>
                                      </p:to>
                                    </p:set>
                                    <p:animEffect transition="in" filter="blinds(horizontal)">
                                      <p:cBhvr>
                                        <p:cTn id="7" dur="500"/>
                                        <p:tgtEl>
                                          <p:spTgt spid="525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5318"/>
                                        </p:tgtEl>
                                        <p:attrNameLst>
                                          <p:attrName>style.visibility</p:attrName>
                                        </p:attrNameLst>
                                      </p:cBhvr>
                                      <p:to>
                                        <p:strVal val="visible"/>
                                      </p:to>
                                    </p:set>
                                    <p:animEffect transition="in" filter="blinds(horizontal)">
                                      <p:cBhvr>
                                        <p:cTn id="12" dur="500"/>
                                        <p:tgtEl>
                                          <p:spTgt spid="5253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25331"/>
                                        </p:tgtEl>
                                        <p:attrNameLst>
                                          <p:attrName>style.visibility</p:attrName>
                                        </p:attrNameLst>
                                      </p:cBhvr>
                                      <p:to>
                                        <p:strVal val="visible"/>
                                      </p:to>
                                    </p:set>
                                    <p:animEffect transition="in" filter="blinds(horizontal)">
                                      <p:cBhvr>
                                        <p:cTn id="17" dur="500"/>
                                        <p:tgtEl>
                                          <p:spTgt spid="52533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25342"/>
                                        </p:tgtEl>
                                        <p:attrNameLst>
                                          <p:attrName>style.visibility</p:attrName>
                                        </p:attrNameLst>
                                      </p:cBhvr>
                                      <p:to>
                                        <p:strVal val="visible"/>
                                      </p:to>
                                    </p:set>
                                    <p:animEffect transition="in" filter="blinds(horizontal)">
                                      <p:cBhvr>
                                        <p:cTn id="22" dur="500"/>
                                        <p:tgtEl>
                                          <p:spTgt spid="5253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25343"/>
                                        </p:tgtEl>
                                        <p:attrNameLst>
                                          <p:attrName>style.visibility</p:attrName>
                                        </p:attrNameLst>
                                      </p:cBhvr>
                                      <p:to>
                                        <p:strVal val="visible"/>
                                      </p:to>
                                    </p:set>
                                    <p:animEffect transition="in" filter="blinds(horizontal)">
                                      <p:cBhvr>
                                        <p:cTn id="27" dur="500"/>
                                        <p:tgtEl>
                                          <p:spTgt spid="5253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25360"/>
                                        </p:tgtEl>
                                        <p:attrNameLst>
                                          <p:attrName>style.visibility</p:attrName>
                                        </p:attrNameLst>
                                      </p:cBhvr>
                                      <p:to>
                                        <p:strVal val="visible"/>
                                      </p:to>
                                    </p:set>
                                    <p:animEffect transition="in" filter="blinds(horizontal)">
                                      <p:cBhvr>
                                        <p:cTn id="32" dur="500"/>
                                        <p:tgtEl>
                                          <p:spTgt spid="52536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25344"/>
                                        </p:tgtEl>
                                        <p:attrNameLst>
                                          <p:attrName>style.visibility</p:attrName>
                                        </p:attrNameLst>
                                      </p:cBhvr>
                                      <p:to>
                                        <p:strVal val="visible"/>
                                      </p:to>
                                    </p:set>
                                    <p:animEffect transition="in" filter="blinds(horizontal)">
                                      <p:cBhvr>
                                        <p:cTn id="37" dur="500"/>
                                        <p:tgtEl>
                                          <p:spTgt spid="5253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25358"/>
                                        </p:tgtEl>
                                        <p:attrNameLst>
                                          <p:attrName>style.visibility</p:attrName>
                                        </p:attrNameLst>
                                      </p:cBhvr>
                                      <p:to>
                                        <p:strVal val="visible"/>
                                      </p:to>
                                    </p:set>
                                    <p:animEffect transition="in" filter="blinds(horizontal)">
                                      <p:cBhvr>
                                        <p:cTn id="42" dur="500"/>
                                        <p:tgtEl>
                                          <p:spTgt spid="5253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25345"/>
                                        </p:tgtEl>
                                        <p:attrNameLst>
                                          <p:attrName>style.visibility</p:attrName>
                                        </p:attrNameLst>
                                      </p:cBhvr>
                                      <p:to>
                                        <p:strVal val="visible"/>
                                      </p:to>
                                    </p:set>
                                    <p:animEffect transition="in" filter="blinds(horizontal)">
                                      <p:cBhvr>
                                        <p:cTn id="47" dur="500"/>
                                        <p:tgtEl>
                                          <p:spTgt spid="5253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5359"/>
                                        </p:tgtEl>
                                        <p:attrNameLst>
                                          <p:attrName>style.visibility</p:attrName>
                                        </p:attrNameLst>
                                      </p:cBhvr>
                                      <p:to>
                                        <p:strVal val="visible"/>
                                      </p:to>
                                    </p:set>
                                    <p:animEffect transition="in" filter="blinds(horizontal)">
                                      <p:cBhvr>
                                        <p:cTn id="52" dur="500"/>
                                        <p:tgtEl>
                                          <p:spTgt spid="525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7" grpId="0"/>
      <p:bldP spid="525342" grpId="0"/>
      <p:bldP spid="525343" grpId="0"/>
      <p:bldP spid="525344" grpId="0"/>
      <p:bldP spid="525358" grpId="0"/>
      <p:bldP spid="525359" grpId="0"/>
      <p:bldP spid="525360"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数制和编码</a:t>
            </a:r>
            <a:endParaRPr lang="zh-CN" altLang="en-US" dirty="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整数表示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浮点数表示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非数值数据表示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数据的宽度与存储</a:t>
            </a:r>
            <a:endParaRPr lang="en-US" altLang="zh-CN" dirty="0" smtClean="0">
              <a:effectLst>
                <a:outerShdw blurRad="38100" dist="38100" dir="2700000" algn="tl">
                  <a:srgbClr val="C0C0C0"/>
                </a:outerShdw>
              </a:effectLst>
            </a:endParaRPr>
          </a:p>
          <a:p>
            <a:pPr eaLnBrk="1" hangingPunct="1">
              <a:defRPr/>
            </a:pPr>
            <a:r>
              <a:rPr lang="zh-CN" altLang="en-US" dirty="0" smtClean="0">
                <a:solidFill>
                  <a:srgbClr val="C00000"/>
                </a:solidFill>
                <a:effectLst>
                  <a:outerShdw blurRad="38100" dist="38100" dir="2700000" algn="tl">
                    <a:srgbClr val="C0C0C0"/>
                  </a:outerShdw>
                </a:effectLst>
              </a:rPr>
              <a:t>数据的基本运算</a:t>
            </a:r>
            <a:r>
              <a:rPr lang="en-US" altLang="zh-CN" dirty="0" smtClean="0">
                <a:solidFill>
                  <a:srgbClr val="C00000"/>
                </a:solidFill>
                <a:effectLst>
                  <a:outerShdw blurRad="38100" dist="38100" dir="2700000" algn="tl">
                    <a:srgbClr val="C0C0C0"/>
                  </a:outerShdw>
                </a:effectLst>
              </a:rPr>
              <a:t> </a:t>
            </a:r>
            <a:endParaRPr lang="zh-CN" altLang="en-US" dirty="0">
              <a:solidFill>
                <a:srgbClr val="C00000"/>
              </a:solidFill>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135</a:t>
            </a:fld>
            <a:r>
              <a:rPr lang="en-US" altLang="zh-CN" sz="1400" smtClean="0">
                <a:solidFill>
                  <a:srgbClr val="0D7157"/>
                </a:solidFill>
              </a:rPr>
              <a:t>- </a:t>
            </a:r>
            <a:endParaRPr lang="en-US" altLang="zh-CN" sz="1400" dirty="0">
              <a:solidFill>
                <a:srgbClr val="0D7157"/>
              </a:solidFill>
            </a:endParaRPr>
          </a:p>
        </p:txBody>
      </p:sp>
      <p:pic>
        <p:nvPicPr>
          <p:cNvPr id="5" name="Picture 4" descr="j0233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18941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31971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latin typeface="黑体" panose="02010609060101010101" pitchFamily="49" charset="-122"/>
                <a:cs typeface="Arial" panose="020B0604020202020204" pitchFamily="34" charset="0"/>
              </a:rPr>
              <a:t>数据的运算</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sz="2000" dirty="0" smtClean="0">
                <a:ea typeface="黑体" panose="02010609060101010101" pitchFamily="49" charset="-122"/>
              </a:rPr>
              <a:t>高级语言</a:t>
            </a:r>
            <a:r>
              <a:rPr lang="zh-CN" altLang="en-US" sz="2000" dirty="0">
                <a:ea typeface="黑体" panose="02010609060101010101" pitchFamily="49" charset="-122"/>
              </a:rPr>
              <a:t>程序中涉及的运算（以</a:t>
            </a:r>
            <a:r>
              <a:rPr lang="en-US" altLang="zh-CN" sz="2000" dirty="0">
                <a:ea typeface="黑体" panose="02010609060101010101" pitchFamily="49" charset="-122"/>
              </a:rPr>
              <a:t>C</a:t>
            </a:r>
            <a:r>
              <a:rPr lang="zh-CN" altLang="en-US" sz="2000" dirty="0">
                <a:ea typeface="黑体" panose="02010609060101010101" pitchFamily="49" charset="-122"/>
              </a:rPr>
              <a:t>语言为例）</a:t>
            </a:r>
          </a:p>
          <a:p>
            <a:pPr lvl="1"/>
            <a:r>
              <a:rPr lang="zh-CN" altLang="en-US" dirty="0">
                <a:ea typeface="黑体" panose="02010609060101010101" pitchFamily="49" charset="-122"/>
              </a:rPr>
              <a:t>整数算术运算、浮点数算术运算</a:t>
            </a:r>
          </a:p>
          <a:p>
            <a:pPr lvl="1"/>
            <a:r>
              <a:rPr lang="zh-CN" altLang="en-US" dirty="0">
                <a:ea typeface="黑体" panose="02010609060101010101" pitchFamily="49" charset="-122"/>
              </a:rPr>
              <a:t>按位、逻辑、移位、位扩展和位截断</a:t>
            </a:r>
          </a:p>
          <a:p>
            <a:r>
              <a:rPr lang="zh-CN" altLang="en-US" sz="2000" dirty="0">
                <a:ea typeface="黑体" panose="02010609060101010101" pitchFamily="49" charset="-122"/>
              </a:rPr>
              <a:t>指令集中涉及到的运算</a:t>
            </a:r>
          </a:p>
          <a:p>
            <a:pPr lvl="1"/>
            <a:r>
              <a:rPr lang="zh-CN" altLang="en-US" dirty="0" smtClean="0">
                <a:ea typeface="黑体" panose="02010609060101010101" pitchFamily="49" charset="-122"/>
              </a:rPr>
              <a:t>定点数</a:t>
            </a:r>
            <a:r>
              <a:rPr lang="zh-CN" altLang="en-US" dirty="0">
                <a:ea typeface="黑体" panose="02010609060101010101" pitchFamily="49" charset="-122"/>
              </a:rPr>
              <a:t>运算</a:t>
            </a:r>
          </a:p>
          <a:p>
            <a:pPr lvl="2"/>
            <a:r>
              <a:rPr lang="zh-CN" altLang="en-US" dirty="0">
                <a:ea typeface="黑体" panose="02010609060101010101" pitchFamily="49" charset="-122"/>
              </a:rPr>
              <a:t>算术运算</a:t>
            </a:r>
          </a:p>
          <a:p>
            <a:pPr lvl="3">
              <a:lnSpc>
                <a:spcPct val="110000"/>
              </a:lnSpc>
              <a:buFontTx/>
              <a:buChar char="•"/>
            </a:pPr>
            <a:r>
              <a:rPr lang="zh-CN" altLang="en-US" sz="2000" dirty="0" smtClean="0">
                <a:solidFill>
                  <a:srgbClr val="006600"/>
                </a:solidFill>
                <a:ea typeface="黑体" panose="02010609060101010101" pitchFamily="49" charset="-122"/>
              </a:rPr>
              <a:t>带符号数</a:t>
            </a:r>
            <a:r>
              <a:rPr lang="zh-CN" altLang="en-US" sz="2000" dirty="0">
                <a:solidFill>
                  <a:srgbClr val="006600"/>
                </a:solidFill>
                <a:ea typeface="黑体" panose="02010609060101010101" pitchFamily="49" charset="-122"/>
              </a:rPr>
              <a:t>运算：</a:t>
            </a:r>
            <a:r>
              <a:rPr lang="zh-CN" altLang="en-US" sz="2000" dirty="0">
                <a:solidFill>
                  <a:srgbClr val="CC0000"/>
                </a:solidFill>
                <a:ea typeface="黑体" panose="02010609060101010101" pitchFamily="49" charset="-122"/>
              </a:rPr>
              <a:t>取负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符号扩展 </a:t>
            </a:r>
            <a:r>
              <a:rPr lang="en-US" altLang="zh-CN" sz="2000" dirty="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加</a:t>
            </a:r>
            <a:r>
              <a:rPr lang="en-US" altLang="zh-CN" sz="2000" dirty="0" smtClean="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减 </a:t>
            </a:r>
            <a:r>
              <a:rPr lang="zh-CN" altLang="en-US" sz="2000" dirty="0" smtClean="0">
                <a:solidFill>
                  <a:srgbClr val="CC0000"/>
                </a:solidFill>
                <a:ea typeface="黑体" panose="02010609060101010101" pitchFamily="49" charset="-122"/>
              </a:rPr>
              <a:t>乘 除 </a:t>
            </a:r>
            <a:r>
              <a:rPr lang="en-US" altLang="zh-CN" sz="2000" dirty="0" smtClean="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算术移位</a:t>
            </a:r>
          </a:p>
          <a:p>
            <a:pPr lvl="3">
              <a:lnSpc>
                <a:spcPct val="110000"/>
              </a:lnSpc>
              <a:buFontTx/>
              <a:buChar char="•"/>
            </a:pPr>
            <a:r>
              <a:rPr lang="zh-CN" altLang="en-US" sz="2000" dirty="0">
                <a:solidFill>
                  <a:srgbClr val="006600"/>
                </a:solidFill>
                <a:ea typeface="黑体" panose="02010609060101010101" pitchFamily="49" charset="-122"/>
              </a:rPr>
              <a:t>无</a:t>
            </a:r>
            <a:r>
              <a:rPr lang="zh-CN" altLang="en-US" sz="2000" dirty="0" smtClean="0">
                <a:solidFill>
                  <a:srgbClr val="006600"/>
                </a:solidFill>
                <a:ea typeface="黑体" panose="02010609060101010101" pitchFamily="49" charset="-122"/>
              </a:rPr>
              <a:t>符号数</a:t>
            </a:r>
            <a:r>
              <a:rPr lang="zh-CN" altLang="en-US" sz="2000" dirty="0">
                <a:solidFill>
                  <a:srgbClr val="006600"/>
                </a:solidFill>
                <a:ea typeface="黑体" panose="02010609060101010101" pitchFamily="49" charset="-122"/>
              </a:rPr>
              <a:t>运算：</a:t>
            </a:r>
            <a:r>
              <a:rPr lang="en-US" altLang="zh-CN" sz="2000" dirty="0">
                <a:solidFill>
                  <a:srgbClr val="CC0000"/>
                </a:solidFill>
                <a:ea typeface="黑体" panose="02010609060101010101" pitchFamily="49" charset="-122"/>
              </a:rPr>
              <a:t>0</a:t>
            </a:r>
            <a:r>
              <a:rPr lang="zh-CN" altLang="en-US" sz="2000" dirty="0">
                <a:solidFill>
                  <a:srgbClr val="CC0000"/>
                </a:solidFill>
                <a:ea typeface="黑体" panose="02010609060101010101" pitchFamily="49" charset="-122"/>
              </a:rPr>
              <a:t>扩展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加 </a:t>
            </a: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减</a:t>
            </a: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乘</a:t>
            </a:r>
            <a:r>
              <a:rPr lang="en-US" altLang="zh-CN" sz="2000" dirty="0" smtClean="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除 </a:t>
            </a:r>
          </a:p>
          <a:p>
            <a:pPr lvl="2"/>
            <a:r>
              <a:rPr lang="zh-CN" altLang="en-US" dirty="0">
                <a:ea typeface="黑体" panose="02010609060101010101" pitchFamily="49" charset="-122"/>
              </a:rPr>
              <a:t>逻辑运算</a:t>
            </a:r>
          </a:p>
          <a:p>
            <a:pPr lvl="3">
              <a:lnSpc>
                <a:spcPct val="110000"/>
              </a:lnSpc>
              <a:buFontTx/>
              <a:buChar char="•"/>
            </a:pPr>
            <a:r>
              <a:rPr lang="zh-CN" altLang="en-US" sz="2000" dirty="0">
                <a:solidFill>
                  <a:srgbClr val="006600"/>
                </a:solidFill>
                <a:ea typeface="黑体" panose="02010609060101010101" pitchFamily="49" charset="-122"/>
              </a:rPr>
              <a:t>逻辑操作：</a:t>
            </a:r>
            <a:r>
              <a:rPr lang="zh-CN" altLang="en-US" sz="2000" dirty="0">
                <a:solidFill>
                  <a:srgbClr val="CC0000"/>
                </a:solidFill>
                <a:ea typeface="黑体" panose="02010609060101010101" pitchFamily="49" charset="-122"/>
              </a:rPr>
              <a:t>与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或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非 </a:t>
            </a:r>
            <a:r>
              <a:rPr lang="en-US" altLang="zh-CN" sz="2000" dirty="0">
                <a:solidFill>
                  <a:srgbClr val="CC0000"/>
                </a:solidFill>
                <a:ea typeface="黑体" panose="02010609060101010101" pitchFamily="49" charset="-122"/>
              </a:rPr>
              <a:t>/ …</a:t>
            </a:r>
            <a:endParaRPr lang="zh-CN" altLang="en-US" sz="2000" dirty="0">
              <a:solidFill>
                <a:srgbClr val="CC0000"/>
              </a:solidFill>
              <a:ea typeface="黑体" panose="02010609060101010101" pitchFamily="49" charset="-122"/>
            </a:endParaRPr>
          </a:p>
          <a:p>
            <a:pPr lvl="3">
              <a:lnSpc>
                <a:spcPct val="110000"/>
              </a:lnSpc>
              <a:buFontTx/>
              <a:buChar char="•"/>
            </a:pPr>
            <a:r>
              <a:rPr lang="zh-CN" altLang="en-US" sz="2000" dirty="0">
                <a:solidFill>
                  <a:srgbClr val="006600"/>
                </a:solidFill>
                <a:ea typeface="黑体" panose="02010609060101010101" pitchFamily="49" charset="-122"/>
              </a:rPr>
              <a:t>移位操作：</a:t>
            </a:r>
            <a:r>
              <a:rPr lang="zh-CN" altLang="en-US" sz="2000" dirty="0">
                <a:solidFill>
                  <a:srgbClr val="CC0000"/>
                </a:solidFill>
                <a:ea typeface="黑体" panose="02010609060101010101" pitchFamily="49" charset="-122"/>
              </a:rPr>
              <a:t>逻辑左移 </a:t>
            </a:r>
            <a:r>
              <a:rPr lang="en-US" altLang="zh-CN" sz="2000" dirty="0">
                <a:solidFill>
                  <a:srgbClr val="CC0000"/>
                </a:solidFill>
                <a:ea typeface="黑体" panose="02010609060101010101" pitchFamily="49" charset="-122"/>
              </a:rPr>
              <a:t>/ </a:t>
            </a:r>
            <a:r>
              <a:rPr lang="zh-CN" altLang="en-US" sz="2000" dirty="0">
                <a:solidFill>
                  <a:srgbClr val="CC0000"/>
                </a:solidFill>
                <a:ea typeface="黑体" panose="02010609060101010101" pitchFamily="49" charset="-122"/>
              </a:rPr>
              <a:t>逻辑右移</a:t>
            </a:r>
          </a:p>
          <a:p>
            <a:pPr lvl="1"/>
            <a:r>
              <a:rPr lang="zh-CN" altLang="en-US" dirty="0" smtClean="0">
                <a:ea typeface="黑体" panose="02010609060101010101" pitchFamily="49" charset="-122"/>
              </a:rPr>
              <a:t>浮点数</a:t>
            </a:r>
            <a:r>
              <a:rPr lang="zh-CN" altLang="en-US" dirty="0">
                <a:ea typeface="黑体" panose="02010609060101010101" pitchFamily="49" charset="-122"/>
              </a:rPr>
              <a:t>运算：</a:t>
            </a:r>
            <a:r>
              <a:rPr lang="zh-CN" altLang="en-US" dirty="0" smtClean="0">
                <a:ea typeface="黑体" panose="02010609060101010101" pitchFamily="49" charset="-122"/>
              </a:rPr>
              <a:t>加减乘除</a:t>
            </a:r>
            <a:endParaRPr lang="zh-CN" altLang="en-US" dirty="0">
              <a:solidFill>
                <a:srgbClr val="CC0000"/>
              </a:solidFill>
              <a:ea typeface="黑体" panose="02010609060101010101" pitchFamily="49" charset="-122"/>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136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1673457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idx="4294967295"/>
          </p:nvPr>
        </p:nvSpPr>
        <p:spPr>
          <a:xfrm>
            <a:off x="431800" y="139700"/>
            <a:ext cx="8229600" cy="544513"/>
          </a:xfrm>
        </p:spPr>
        <p:txBody>
          <a:bodyPr/>
          <a:lstStyle/>
          <a:p>
            <a:r>
              <a:rPr lang="en-US" altLang="zh-CN" sz="3200" smtClean="0"/>
              <a:t>C</a:t>
            </a:r>
            <a:r>
              <a:rPr lang="zh-CN" altLang="en-US" sz="3200" smtClean="0"/>
              <a:t>语言程序中涉及的运算</a:t>
            </a:r>
          </a:p>
        </p:txBody>
      </p:sp>
      <p:sp>
        <p:nvSpPr>
          <p:cNvPr id="393219" name="Rectangle 3"/>
          <p:cNvSpPr>
            <a:spLocks noGrp="1" noChangeArrowheads="1"/>
          </p:cNvSpPr>
          <p:nvPr>
            <p:ph type="body" idx="4294967295"/>
          </p:nvPr>
        </p:nvSpPr>
        <p:spPr>
          <a:xfrm>
            <a:off x="254000" y="831850"/>
            <a:ext cx="8940800" cy="5659438"/>
          </a:xfrm>
        </p:spPr>
        <p:txBody>
          <a:bodyPr lIns="63500" tIns="25400" rIns="63500" bIns="25400">
            <a:spAutoFit/>
          </a:bodyPr>
          <a:lstStyle/>
          <a:p>
            <a:pPr marL="203200" indent="-203200">
              <a:lnSpc>
                <a:spcPct val="100000"/>
              </a:lnSpc>
              <a:spcBef>
                <a:spcPct val="15000"/>
              </a:spcBef>
              <a:defRPr/>
            </a:pPr>
            <a:r>
              <a:rPr lang="zh-CN" altLang="en-US" dirty="0" smtClean="0">
                <a:ea typeface="黑体" pitchFamily="49" charset="-122"/>
              </a:rPr>
              <a:t>算术运算（最基本的运算）</a:t>
            </a:r>
          </a:p>
          <a:p>
            <a:pPr marL="685800" lvl="1" indent="-190500">
              <a:lnSpc>
                <a:spcPct val="100000"/>
              </a:lnSpc>
              <a:spcBef>
                <a:spcPct val="15000"/>
              </a:spcBef>
              <a:defRPr/>
            </a:pPr>
            <a:r>
              <a:rPr lang="zh-CN" altLang="en-US" sz="2400" dirty="0" smtClean="0">
                <a:ea typeface="黑体" pitchFamily="49" charset="-122"/>
              </a:rPr>
              <a:t>无符号数、带符号整数、浮点数的</a:t>
            </a:r>
            <a:r>
              <a:rPr lang="en-US" altLang="zh-CN" sz="2400" dirty="0" smtClean="0">
                <a:ea typeface="黑体" pitchFamily="49" charset="-122"/>
              </a:rPr>
              <a:t>+</a:t>
            </a:r>
            <a:r>
              <a:rPr lang="zh-CN" altLang="en-US" sz="2400" dirty="0" smtClean="0">
                <a:ea typeface="黑体" pitchFamily="49" charset="-122"/>
              </a:rPr>
              <a:t>、</a:t>
            </a:r>
            <a:r>
              <a:rPr lang="en-US" altLang="zh-CN" sz="2400" dirty="0" smtClean="0">
                <a:ea typeface="黑体" pitchFamily="49" charset="-122"/>
              </a:rPr>
              <a:t>-</a:t>
            </a:r>
            <a:r>
              <a:rPr lang="zh-CN" altLang="en-US" sz="2400" dirty="0" smtClean="0">
                <a:ea typeface="黑体" pitchFamily="49" charset="-122"/>
              </a:rPr>
              <a:t>、*、</a:t>
            </a:r>
            <a:r>
              <a:rPr lang="en-US" altLang="zh-CN" sz="2400" dirty="0" smtClean="0">
                <a:ea typeface="黑体" pitchFamily="49" charset="-122"/>
              </a:rPr>
              <a:t>/ </a:t>
            </a:r>
            <a:r>
              <a:rPr lang="zh-CN" altLang="en-US" sz="2400" dirty="0" smtClean="0">
                <a:ea typeface="黑体" pitchFamily="49" charset="-122"/>
              </a:rPr>
              <a:t>运算等</a:t>
            </a:r>
          </a:p>
          <a:p>
            <a:pPr marL="203200" indent="-203200">
              <a:lnSpc>
                <a:spcPct val="100000"/>
              </a:lnSpc>
              <a:spcBef>
                <a:spcPct val="15000"/>
              </a:spcBef>
              <a:defRPr/>
            </a:pPr>
            <a:r>
              <a:rPr lang="zh-CN" altLang="en-US" dirty="0" smtClean="0">
                <a:ea typeface="黑体" pitchFamily="49" charset="-122"/>
              </a:rPr>
              <a:t>按位运算</a:t>
            </a:r>
          </a:p>
          <a:p>
            <a:pPr marL="685800" lvl="1" indent="-190500">
              <a:lnSpc>
                <a:spcPct val="100000"/>
              </a:lnSpc>
              <a:spcBef>
                <a:spcPct val="15000"/>
              </a:spcBef>
              <a:defRPr/>
            </a:pPr>
            <a:r>
              <a:rPr lang="zh-CN" altLang="en-US" sz="2400" dirty="0" smtClean="0">
                <a:ea typeface="黑体" pitchFamily="49" charset="-122"/>
              </a:rPr>
              <a:t>用途</a:t>
            </a:r>
          </a:p>
          <a:p>
            <a:pPr marL="1257300" lvl="2" indent="-342900">
              <a:lnSpc>
                <a:spcPct val="100000"/>
              </a:lnSpc>
              <a:spcBef>
                <a:spcPct val="15000"/>
              </a:spcBef>
              <a:defRPr/>
            </a:pPr>
            <a:r>
              <a:rPr lang="zh-CN" altLang="en-US" sz="2200" dirty="0" smtClean="0">
                <a:ea typeface="黑体" pitchFamily="49" charset="-122"/>
              </a:rPr>
              <a:t>对</a:t>
            </a:r>
            <a:r>
              <a:rPr lang="zh-CN" altLang="en-US" sz="2200" dirty="0" smtClean="0">
                <a:solidFill>
                  <a:srgbClr val="FF0066"/>
                </a:solidFill>
                <a:ea typeface="黑体" pitchFamily="49" charset="-122"/>
              </a:rPr>
              <a:t>位串</a:t>
            </a:r>
            <a:r>
              <a:rPr lang="zh-CN" altLang="en-US" sz="2200" dirty="0" smtClean="0">
                <a:ea typeface="黑体" pitchFamily="49" charset="-122"/>
              </a:rPr>
              <a:t>实现“掩码”（</a:t>
            </a:r>
            <a:r>
              <a:rPr lang="en-US" altLang="zh-CN" sz="2200" dirty="0" smtClean="0">
                <a:ea typeface="黑体" pitchFamily="49" charset="-122"/>
              </a:rPr>
              <a:t>mask</a:t>
            </a:r>
            <a:r>
              <a:rPr lang="zh-CN" altLang="en-US" sz="2200" dirty="0" smtClean="0">
                <a:ea typeface="黑体" pitchFamily="49" charset="-122"/>
              </a:rPr>
              <a:t>）操作或相应的其他处理</a:t>
            </a:r>
          </a:p>
          <a:p>
            <a:pPr marL="1257300" lvl="2" indent="-342900">
              <a:lnSpc>
                <a:spcPct val="100000"/>
              </a:lnSpc>
              <a:spcBef>
                <a:spcPct val="15000"/>
              </a:spcBef>
              <a:buFontTx/>
              <a:buNone/>
              <a:defRPr/>
            </a:pPr>
            <a:r>
              <a:rPr lang="zh-CN" altLang="en-US" sz="2200" dirty="0" smtClean="0">
                <a:ea typeface="黑体" pitchFamily="49" charset="-122"/>
              </a:rPr>
              <a:t>（主要用于对</a:t>
            </a:r>
            <a:r>
              <a:rPr lang="zh-CN" altLang="en-US" sz="2200" dirty="0" smtClean="0">
                <a:solidFill>
                  <a:srgbClr val="FF0066"/>
                </a:solidFill>
                <a:ea typeface="黑体" pitchFamily="49" charset="-122"/>
              </a:rPr>
              <a:t>多媒体数据或状态</a:t>
            </a:r>
            <a:r>
              <a:rPr lang="en-US" altLang="zh-CN" sz="2200" dirty="0" smtClean="0">
                <a:solidFill>
                  <a:srgbClr val="FF0066"/>
                </a:solidFill>
                <a:ea typeface="黑体" pitchFamily="49" charset="-122"/>
              </a:rPr>
              <a:t>/</a:t>
            </a:r>
            <a:r>
              <a:rPr lang="zh-CN" altLang="en-US" sz="2200" dirty="0" smtClean="0">
                <a:solidFill>
                  <a:srgbClr val="FF0066"/>
                </a:solidFill>
                <a:ea typeface="黑体" pitchFamily="49" charset="-122"/>
              </a:rPr>
              <a:t>控制信息</a:t>
            </a:r>
            <a:r>
              <a:rPr lang="zh-CN" altLang="en-US" sz="2200" dirty="0" smtClean="0">
                <a:ea typeface="黑体" pitchFamily="49" charset="-122"/>
              </a:rPr>
              <a:t>进行处理）</a:t>
            </a:r>
          </a:p>
          <a:p>
            <a:pPr marL="685800" lvl="1" indent="-190500">
              <a:lnSpc>
                <a:spcPct val="100000"/>
              </a:lnSpc>
              <a:spcBef>
                <a:spcPct val="15000"/>
              </a:spcBef>
              <a:defRPr/>
            </a:pPr>
            <a:r>
              <a:rPr lang="zh-CN" altLang="en-US" sz="2400" dirty="0" smtClean="0">
                <a:ea typeface="黑体" pitchFamily="49" charset="-122"/>
              </a:rPr>
              <a:t>操作</a:t>
            </a:r>
          </a:p>
          <a:p>
            <a:pPr marL="1257300" lvl="2" indent="-342900">
              <a:lnSpc>
                <a:spcPct val="100000"/>
              </a:lnSpc>
              <a:spcBef>
                <a:spcPct val="15000"/>
              </a:spcBef>
              <a:defRPr/>
            </a:pPr>
            <a:r>
              <a:rPr lang="zh-CN" altLang="en-US" sz="2200" dirty="0" smtClean="0">
                <a:ea typeface="黑体" pitchFamily="49" charset="-122"/>
              </a:rPr>
              <a:t>按位或：“</a:t>
            </a:r>
            <a:r>
              <a:rPr lang="en-US" altLang="zh-CN" sz="2200" dirty="0" smtClean="0">
                <a:ea typeface="黑体" pitchFamily="49" charset="-122"/>
              </a:rPr>
              <a:t>|” </a:t>
            </a:r>
          </a:p>
          <a:p>
            <a:pPr marL="1257300" lvl="2" indent="-342900">
              <a:lnSpc>
                <a:spcPct val="100000"/>
              </a:lnSpc>
              <a:spcBef>
                <a:spcPct val="15000"/>
              </a:spcBef>
              <a:defRPr/>
            </a:pPr>
            <a:r>
              <a:rPr lang="zh-CN" altLang="en-US" sz="2200" dirty="0" smtClean="0">
                <a:ea typeface="黑体" pitchFamily="49" charset="-122"/>
              </a:rPr>
              <a:t>按位与：“</a:t>
            </a:r>
            <a:r>
              <a:rPr lang="en-US" altLang="zh-CN" sz="2200" dirty="0" smtClean="0">
                <a:ea typeface="黑体" pitchFamily="49" charset="-122"/>
              </a:rPr>
              <a:t>&amp;”</a:t>
            </a:r>
            <a:endParaRPr lang="zh-CN" altLang="en-US" sz="2200" dirty="0" smtClean="0">
              <a:ea typeface="黑体" pitchFamily="49" charset="-122"/>
            </a:endParaRPr>
          </a:p>
          <a:p>
            <a:pPr marL="1257300" lvl="2" indent="-342900">
              <a:lnSpc>
                <a:spcPct val="100000"/>
              </a:lnSpc>
              <a:spcBef>
                <a:spcPct val="15000"/>
              </a:spcBef>
              <a:defRPr/>
            </a:pPr>
            <a:r>
              <a:rPr lang="zh-CN" altLang="en-US" sz="2200" dirty="0" smtClean="0">
                <a:ea typeface="黑体" pitchFamily="49" charset="-122"/>
              </a:rPr>
              <a:t>按位取反：“</a:t>
            </a:r>
            <a:r>
              <a:rPr lang="en-US" altLang="zh-CN" sz="2200" dirty="0" smtClean="0">
                <a:ea typeface="黑体" pitchFamily="49" charset="-122"/>
              </a:rPr>
              <a:t>~”</a:t>
            </a:r>
          </a:p>
          <a:p>
            <a:pPr marL="1257300" lvl="2" indent="-342900">
              <a:lnSpc>
                <a:spcPct val="100000"/>
              </a:lnSpc>
              <a:spcBef>
                <a:spcPct val="15000"/>
              </a:spcBef>
              <a:defRPr/>
            </a:pPr>
            <a:r>
              <a:rPr lang="zh-CN" altLang="en-US" sz="2200" dirty="0" smtClean="0">
                <a:ea typeface="黑体" pitchFamily="49" charset="-122"/>
              </a:rPr>
              <a:t>按位异或：“</a:t>
            </a:r>
            <a:r>
              <a:rPr lang="en-US" altLang="zh-CN" sz="2200" dirty="0" smtClean="0">
                <a:ea typeface="黑体" pitchFamily="49" charset="-122"/>
              </a:rPr>
              <a:t>^”</a:t>
            </a:r>
            <a:endParaRPr lang="en-US" altLang="zh-CN" dirty="0" smtClean="0">
              <a:ea typeface="黑体" pitchFamily="49" charset="-122"/>
            </a:endParaRPr>
          </a:p>
          <a:p>
            <a:pPr marL="457200">
              <a:lnSpc>
                <a:spcPct val="100000"/>
              </a:lnSpc>
              <a:spcBef>
                <a:spcPct val="15000"/>
              </a:spcBef>
              <a:defRPr/>
            </a:pPr>
            <a:r>
              <a:rPr lang="zh-CN" altLang="en-US" dirty="0" smtClean="0">
                <a:solidFill>
                  <a:srgbClr val="CC0000"/>
                </a:solidFill>
                <a:ea typeface="黑体" pitchFamily="49" charset="-122"/>
              </a:rPr>
              <a:t>例：如何从</a:t>
            </a:r>
            <a:r>
              <a:rPr lang="en-US" altLang="zh-CN" dirty="0" smtClean="0">
                <a:solidFill>
                  <a:srgbClr val="CC0000"/>
                </a:solidFill>
                <a:ea typeface="黑体" pitchFamily="49" charset="-122"/>
              </a:rPr>
              <a:t>16</a:t>
            </a:r>
            <a:r>
              <a:rPr lang="zh-CN" altLang="en-US" dirty="0" smtClean="0">
                <a:solidFill>
                  <a:srgbClr val="CC0000"/>
                </a:solidFill>
                <a:ea typeface="黑体" pitchFamily="49" charset="-122"/>
              </a:rPr>
              <a:t>位采样数据</a:t>
            </a:r>
            <a:r>
              <a:rPr lang="en-US" altLang="zh-CN" dirty="0" smtClean="0">
                <a:solidFill>
                  <a:srgbClr val="CC0000"/>
                </a:solidFill>
                <a:ea typeface="黑体" pitchFamily="49" charset="-122"/>
              </a:rPr>
              <a:t>y</a:t>
            </a:r>
            <a:r>
              <a:rPr lang="zh-CN" altLang="en-US" dirty="0" smtClean="0">
                <a:solidFill>
                  <a:srgbClr val="CC0000"/>
                </a:solidFill>
                <a:ea typeface="黑体" pitchFamily="49" charset="-122"/>
              </a:rPr>
              <a:t>中提取高位字节，并使低字节为</a:t>
            </a:r>
            <a:r>
              <a:rPr lang="en-US" altLang="zh-CN" dirty="0" smtClean="0">
                <a:solidFill>
                  <a:srgbClr val="CC0000"/>
                </a:solidFill>
                <a:ea typeface="黑体" pitchFamily="49" charset="-122"/>
              </a:rPr>
              <a:t>0</a:t>
            </a:r>
            <a:r>
              <a:rPr lang="zh-CN" altLang="en-US" dirty="0" smtClean="0">
                <a:solidFill>
                  <a:srgbClr val="CC0000"/>
                </a:solidFill>
                <a:ea typeface="黑体" pitchFamily="49" charset="-122"/>
              </a:rPr>
              <a:t>？</a:t>
            </a:r>
          </a:p>
          <a:p>
            <a:pPr marL="1257300" lvl="2" indent="-342900">
              <a:lnSpc>
                <a:spcPct val="100000"/>
              </a:lnSpc>
              <a:spcBef>
                <a:spcPct val="15000"/>
              </a:spcBef>
              <a:buFontTx/>
              <a:buNone/>
              <a:defRPr/>
            </a:pPr>
            <a:r>
              <a:rPr lang="zh-CN" altLang="en-US" sz="2200" dirty="0" smtClean="0">
                <a:ea typeface="黑体" pitchFamily="49" charset="-122"/>
              </a:rPr>
              <a:t>可用“</a:t>
            </a:r>
            <a:r>
              <a:rPr lang="en-US" altLang="zh-CN" sz="2200" dirty="0" smtClean="0">
                <a:ea typeface="黑体" pitchFamily="49" charset="-122"/>
              </a:rPr>
              <a:t>&amp;”</a:t>
            </a:r>
            <a:r>
              <a:rPr lang="zh-CN" altLang="en-US" sz="2200" dirty="0" smtClean="0">
                <a:ea typeface="黑体" pitchFamily="49" charset="-122"/>
              </a:rPr>
              <a:t>实现“掩码”操作：</a:t>
            </a:r>
            <a:r>
              <a:rPr lang="en-US" altLang="zh-CN" sz="2200" dirty="0" smtClean="0">
                <a:ea typeface="黑体" pitchFamily="49" charset="-122"/>
              </a:rPr>
              <a:t>y &amp; 0xFF00</a:t>
            </a:r>
            <a:endParaRPr lang="zh-CN" altLang="en-US" sz="2200" dirty="0" smtClean="0">
              <a:ea typeface="黑体" pitchFamily="49" charset="-122"/>
            </a:endParaRPr>
          </a:p>
          <a:p>
            <a:pPr marL="1257300" lvl="2" indent="-342900">
              <a:lnSpc>
                <a:spcPct val="100000"/>
              </a:lnSpc>
              <a:spcBef>
                <a:spcPct val="15000"/>
              </a:spcBef>
              <a:buFontTx/>
              <a:buNone/>
              <a:defRPr/>
            </a:pPr>
            <a:r>
              <a:rPr lang="zh-CN" altLang="en-US" sz="2200" dirty="0" smtClean="0">
                <a:ea typeface="黑体" pitchFamily="49" charset="-122"/>
              </a:rPr>
              <a:t>例如，当</a:t>
            </a:r>
            <a:r>
              <a:rPr lang="en-US" altLang="zh-CN" sz="2200" dirty="0" smtClean="0">
                <a:ea typeface="黑体" pitchFamily="49" charset="-122"/>
              </a:rPr>
              <a:t>y=0x2C0B</a:t>
            </a:r>
            <a:r>
              <a:rPr lang="zh-CN" altLang="en-US" sz="2200" dirty="0" smtClean="0">
                <a:ea typeface="黑体" pitchFamily="49" charset="-122"/>
              </a:rPr>
              <a:t>时，得到结果为：</a:t>
            </a:r>
            <a:r>
              <a:rPr lang="en-US" altLang="zh-CN" sz="2200" dirty="0" smtClean="0">
                <a:ea typeface="黑体" pitchFamily="49" charset="-122"/>
              </a:rPr>
              <a:t>0x2C00</a:t>
            </a:r>
          </a:p>
        </p:txBody>
      </p:sp>
      <p:sp>
        <p:nvSpPr>
          <p:cNvPr id="14848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D1FD9D-96BA-40F3-A010-68E8697DC21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7030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3219">
                                            <p:txEl>
                                              <p:pRg st="1" end="1"/>
                                            </p:txEl>
                                          </p:spTgt>
                                        </p:tgtEl>
                                        <p:attrNameLst>
                                          <p:attrName>style.visibility</p:attrName>
                                        </p:attrNameLst>
                                      </p:cBhvr>
                                      <p:to>
                                        <p:strVal val="visible"/>
                                      </p:to>
                                    </p:set>
                                    <p:animEffect transition="in" filter="blinds(horizontal)">
                                      <p:cBhvr>
                                        <p:cTn id="7" dur="500"/>
                                        <p:tgtEl>
                                          <p:spTgt spid="3932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19">
                                            <p:txEl>
                                              <p:pRg st="4" end="4"/>
                                            </p:txEl>
                                          </p:spTgt>
                                        </p:tgtEl>
                                        <p:attrNameLst>
                                          <p:attrName>style.visibility</p:attrName>
                                        </p:attrNameLst>
                                      </p:cBhvr>
                                      <p:to>
                                        <p:strVal val="visible"/>
                                      </p:to>
                                    </p:set>
                                    <p:animEffect transition="in" filter="blinds(horizontal)">
                                      <p:cBhvr>
                                        <p:cTn id="12" dur="500"/>
                                        <p:tgtEl>
                                          <p:spTgt spid="393219">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93219">
                                            <p:txEl>
                                              <p:pRg st="5" end="5"/>
                                            </p:txEl>
                                          </p:spTgt>
                                        </p:tgtEl>
                                        <p:attrNameLst>
                                          <p:attrName>style.visibility</p:attrName>
                                        </p:attrNameLst>
                                      </p:cBhvr>
                                      <p:to>
                                        <p:strVal val="visible"/>
                                      </p:to>
                                    </p:set>
                                    <p:animEffect transition="in" filter="blinds(horizontal)">
                                      <p:cBhvr>
                                        <p:cTn id="15" dur="500"/>
                                        <p:tgtEl>
                                          <p:spTgt spid="393219">
                                            <p:txEl>
                                              <p:pRg st="5" end="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93219">
                                            <p:txEl>
                                              <p:pRg st="7" end="7"/>
                                            </p:txEl>
                                          </p:spTgt>
                                        </p:tgtEl>
                                        <p:attrNameLst>
                                          <p:attrName>style.visibility</p:attrName>
                                        </p:attrNameLst>
                                      </p:cBhvr>
                                      <p:to>
                                        <p:strVal val="visible"/>
                                      </p:to>
                                    </p:set>
                                    <p:animEffect transition="in" filter="blinds(horizontal)">
                                      <p:cBhvr>
                                        <p:cTn id="20" dur="500"/>
                                        <p:tgtEl>
                                          <p:spTgt spid="393219">
                                            <p:txEl>
                                              <p:pRg st="7" end="7"/>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93219">
                                            <p:txEl>
                                              <p:pRg st="8" end="8"/>
                                            </p:txEl>
                                          </p:spTgt>
                                        </p:tgtEl>
                                        <p:attrNameLst>
                                          <p:attrName>style.visibility</p:attrName>
                                        </p:attrNameLst>
                                      </p:cBhvr>
                                      <p:to>
                                        <p:strVal val="visible"/>
                                      </p:to>
                                    </p:set>
                                    <p:animEffect transition="in" filter="blinds(horizontal)">
                                      <p:cBhvr>
                                        <p:cTn id="23" dur="500"/>
                                        <p:tgtEl>
                                          <p:spTgt spid="393219">
                                            <p:txEl>
                                              <p:pRg st="8" end="8"/>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93219">
                                            <p:txEl>
                                              <p:pRg st="9" end="9"/>
                                            </p:txEl>
                                          </p:spTgt>
                                        </p:tgtEl>
                                        <p:attrNameLst>
                                          <p:attrName>style.visibility</p:attrName>
                                        </p:attrNameLst>
                                      </p:cBhvr>
                                      <p:to>
                                        <p:strVal val="visible"/>
                                      </p:to>
                                    </p:set>
                                    <p:animEffect transition="in" filter="blinds(horizontal)">
                                      <p:cBhvr>
                                        <p:cTn id="26" dur="500"/>
                                        <p:tgtEl>
                                          <p:spTgt spid="393219">
                                            <p:txEl>
                                              <p:pRg st="9" end="9"/>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93219">
                                            <p:txEl>
                                              <p:pRg st="10" end="10"/>
                                            </p:txEl>
                                          </p:spTgt>
                                        </p:tgtEl>
                                        <p:attrNameLst>
                                          <p:attrName>style.visibility</p:attrName>
                                        </p:attrNameLst>
                                      </p:cBhvr>
                                      <p:to>
                                        <p:strVal val="visible"/>
                                      </p:to>
                                    </p:set>
                                    <p:animEffect transition="in" filter="blinds(horizontal)">
                                      <p:cBhvr>
                                        <p:cTn id="29" dur="500"/>
                                        <p:tgtEl>
                                          <p:spTgt spid="393219">
                                            <p:txEl>
                                              <p:pRg st="10" end="1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93219">
                                            <p:txEl>
                                              <p:pRg st="11" end="11"/>
                                            </p:txEl>
                                          </p:spTgt>
                                        </p:tgtEl>
                                        <p:attrNameLst>
                                          <p:attrName>style.visibility</p:attrName>
                                        </p:attrNameLst>
                                      </p:cBhvr>
                                      <p:to>
                                        <p:strVal val="visible"/>
                                      </p:to>
                                    </p:set>
                                    <p:animEffect transition="in" filter="blinds(horizontal)">
                                      <p:cBhvr>
                                        <p:cTn id="32" dur="500"/>
                                        <p:tgtEl>
                                          <p:spTgt spid="393219">
                                            <p:txEl>
                                              <p:pRg st="11" end="1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93219">
                                            <p:txEl>
                                              <p:pRg st="12" end="12"/>
                                            </p:txEl>
                                          </p:spTgt>
                                        </p:tgtEl>
                                        <p:attrNameLst>
                                          <p:attrName>style.visibility</p:attrName>
                                        </p:attrNameLst>
                                      </p:cBhvr>
                                      <p:to>
                                        <p:strVal val="visible"/>
                                      </p:to>
                                    </p:set>
                                    <p:animEffect transition="in" filter="blinds(horizontal)">
                                      <p:cBhvr>
                                        <p:cTn id="37" dur="500"/>
                                        <p:tgtEl>
                                          <p:spTgt spid="393219">
                                            <p:txEl>
                                              <p:pRg st="12" end="12"/>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393219">
                                            <p:txEl>
                                              <p:pRg st="13" end="13"/>
                                            </p:txEl>
                                          </p:spTgt>
                                        </p:tgtEl>
                                        <p:attrNameLst>
                                          <p:attrName>style.visibility</p:attrName>
                                        </p:attrNameLst>
                                      </p:cBhvr>
                                      <p:to>
                                        <p:strVal val="visible"/>
                                      </p:to>
                                    </p:set>
                                    <p:animEffect transition="in" filter="blinds(horizontal)">
                                      <p:cBhvr>
                                        <p:cTn id="40" dur="500"/>
                                        <p:tgtEl>
                                          <p:spTgt spid="39321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idx="4294967295"/>
          </p:nvPr>
        </p:nvSpPr>
        <p:spPr>
          <a:xfrm>
            <a:off x="522288" y="139700"/>
            <a:ext cx="8229600" cy="544513"/>
          </a:xfrm>
        </p:spPr>
        <p:txBody>
          <a:bodyPr/>
          <a:lstStyle/>
          <a:p>
            <a:r>
              <a:rPr lang="en-US" altLang="zh-CN" sz="3200" smtClean="0"/>
              <a:t>C</a:t>
            </a:r>
            <a:r>
              <a:rPr lang="zh-CN" altLang="en-US" sz="3200" smtClean="0"/>
              <a:t>语言程序中涉及的运算</a:t>
            </a:r>
          </a:p>
        </p:txBody>
      </p:sp>
      <p:sp>
        <p:nvSpPr>
          <p:cNvPr id="394243" name="Rectangle 3"/>
          <p:cNvSpPr>
            <a:spLocks noGrp="1" noChangeArrowheads="1"/>
          </p:cNvSpPr>
          <p:nvPr>
            <p:ph type="body" idx="4294967295"/>
          </p:nvPr>
        </p:nvSpPr>
        <p:spPr>
          <a:xfrm>
            <a:off x="349250" y="784225"/>
            <a:ext cx="8191500" cy="5407025"/>
          </a:xfrm>
        </p:spPr>
        <p:txBody>
          <a:bodyPr lIns="63500" tIns="25400" rIns="63500" bIns="25400">
            <a:spAutoFit/>
          </a:bodyPr>
          <a:lstStyle/>
          <a:p>
            <a:pPr marL="203200" indent="-203200">
              <a:lnSpc>
                <a:spcPct val="100000"/>
              </a:lnSpc>
            </a:pPr>
            <a:r>
              <a:rPr lang="zh-CN" altLang="en-US" smtClean="0">
                <a:ea typeface="黑体" panose="02010609060101010101" pitchFamily="49" charset="-122"/>
              </a:rPr>
              <a:t>逻辑运算</a:t>
            </a:r>
          </a:p>
          <a:p>
            <a:pPr marL="685800" lvl="1" indent="-190500">
              <a:lnSpc>
                <a:spcPct val="100000"/>
              </a:lnSpc>
            </a:pPr>
            <a:r>
              <a:rPr lang="zh-CN" altLang="en-US" sz="2400" smtClean="0">
                <a:ea typeface="黑体" panose="02010609060101010101" pitchFamily="49" charset="-122"/>
              </a:rPr>
              <a:t>用途</a:t>
            </a:r>
          </a:p>
          <a:p>
            <a:pPr marL="1257300" lvl="2" indent="-342900">
              <a:lnSpc>
                <a:spcPct val="100000"/>
              </a:lnSpc>
            </a:pPr>
            <a:r>
              <a:rPr lang="zh-CN" altLang="en-US" sz="2200" smtClean="0">
                <a:ea typeface="黑体" panose="02010609060101010101" pitchFamily="49" charset="-122"/>
              </a:rPr>
              <a:t>用于关系表达式的运算</a:t>
            </a:r>
          </a:p>
          <a:p>
            <a:pPr marL="1257300" lvl="2" indent="-342900">
              <a:lnSpc>
                <a:spcPct val="100000"/>
              </a:lnSpc>
              <a:buFontTx/>
              <a:buNone/>
            </a:pPr>
            <a:r>
              <a:rPr lang="zh-CN" altLang="en-US" sz="2200" smtClean="0">
                <a:ea typeface="黑体" panose="02010609060101010101" pitchFamily="49" charset="-122"/>
              </a:rPr>
              <a:t>例如，</a:t>
            </a:r>
            <a:r>
              <a:rPr lang="en-US" altLang="zh-CN" sz="2200" smtClean="0">
                <a:ea typeface="黑体" panose="02010609060101010101" pitchFamily="49" charset="-122"/>
              </a:rPr>
              <a:t>if </a:t>
            </a:r>
            <a:r>
              <a:rPr lang="zh-CN" altLang="en-US" sz="2200" smtClean="0">
                <a:ea typeface="黑体" panose="02010609060101010101" pitchFamily="49" charset="-122"/>
              </a:rPr>
              <a:t>（</a:t>
            </a:r>
            <a:r>
              <a:rPr lang="en-US" altLang="zh-CN" sz="2200" smtClean="0">
                <a:ea typeface="黑体" panose="02010609060101010101" pitchFamily="49" charset="-122"/>
              </a:rPr>
              <a:t>x&gt;y and i&lt;100</a:t>
            </a:r>
            <a:r>
              <a:rPr lang="zh-CN" altLang="en-US" sz="2200" smtClean="0">
                <a:ea typeface="黑体" panose="02010609060101010101" pitchFamily="49" charset="-122"/>
              </a:rPr>
              <a:t>）</a:t>
            </a:r>
            <a:r>
              <a:rPr lang="en-US" altLang="zh-CN" sz="2200" smtClean="0">
                <a:ea typeface="黑体" panose="02010609060101010101" pitchFamily="49" charset="-122"/>
              </a:rPr>
              <a:t>then ……</a:t>
            </a:r>
            <a:r>
              <a:rPr lang="zh-CN" altLang="en-US" sz="2200" smtClean="0">
                <a:ea typeface="黑体" panose="02010609060101010101" pitchFamily="49" charset="-122"/>
              </a:rPr>
              <a:t>中的“</a:t>
            </a:r>
            <a:r>
              <a:rPr lang="en-US" altLang="zh-CN" sz="2200" smtClean="0">
                <a:ea typeface="黑体" panose="02010609060101010101" pitchFamily="49" charset="-122"/>
              </a:rPr>
              <a:t>and”</a:t>
            </a:r>
            <a:r>
              <a:rPr lang="zh-CN" altLang="en-US" sz="2200" smtClean="0">
                <a:ea typeface="黑体" panose="02010609060101010101" pitchFamily="49" charset="-122"/>
              </a:rPr>
              <a:t>运算</a:t>
            </a:r>
          </a:p>
          <a:p>
            <a:pPr marL="685800" lvl="1" indent="-190500">
              <a:lnSpc>
                <a:spcPct val="100000"/>
              </a:lnSpc>
            </a:pPr>
            <a:r>
              <a:rPr lang="zh-CN" altLang="en-US" sz="2400" smtClean="0">
                <a:ea typeface="黑体" panose="02010609060101010101" pitchFamily="49" charset="-122"/>
              </a:rPr>
              <a:t>操作</a:t>
            </a:r>
          </a:p>
          <a:p>
            <a:pPr marL="1257300" lvl="2" indent="-342900">
              <a:lnSpc>
                <a:spcPct val="100000"/>
              </a:lnSpc>
            </a:pPr>
            <a:r>
              <a:rPr lang="zh-CN" altLang="en-US" sz="2200" smtClean="0">
                <a:ea typeface="黑体" panose="02010609060101010101" pitchFamily="49" charset="-122"/>
              </a:rPr>
              <a:t>“</a:t>
            </a:r>
            <a:r>
              <a:rPr lang="en-US" altLang="zh-CN" sz="2200" smtClean="0">
                <a:ea typeface="黑体" panose="02010609060101010101" pitchFamily="49" charset="-122"/>
              </a:rPr>
              <a:t>‖”</a:t>
            </a:r>
            <a:r>
              <a:rPr lang="zh-CN" altLang="en-US" sz="2200" smtClean="0">
                <a:ea typeface="黑体" panose="02010609060101010101" pitchFamily="49" charset="-122"/>
              </a:rPr>
              <a:t>表示“</a:t>
            </a:r>
            <a:r>
              <a:rPr lang="en-US" altLang="zh-CN" sz="2200" smtClean="0">
                <a:ea typeface="黑体" panose="02010609060101010101" pitchFamily="49" charset="-122"/>
              </a:rPr>
              <a:t>OR”</a:t>
            </a:r>
            <a:r>
              <a:rPr lang="zh-CN" altLang="en-US" sz="2200" smtClean="0">
                <a:ea typeface="黑体" panose="02010609060101010101" pitchFamily="49" charset="-122"/>
              </a:rPr>
              <a:t>运算</a:t>
            </a:r>
          </a:p>
          <a:p>
            <a:pPr marL="1257300" lvl="2" indent="-342900">
              <a:lnSpc>
                <a:spcPct val="100000"/>
              </a:lnSpc>
            </a:pPr>
            <a:r>
              <a:rPr lang="zh-CN" altLang="en-US" sz="2200" smtClean="0">
                <a:ea typeface="黑体" panose="02010609060101010101" pitchFamily="49" charset="-122"/>
              </a:rPr>
              <a:t>“</a:t>
            </a:r>
            <a:r>
              <a:rPr lang="en-US" altLang="zh-CN" sz="2200" smtClean="0">
                <a:ea typeface="黑体" panose="02010609060101010101" pitchFamily="49" charset="-122"/>
              </a:rPr>
              <a:t>&amp;&amp;”</a:t>
            </a:r>
            <a:r>
              <a:rPr lang="zh-CN" altLang="en-US" sz="2200" smtClean="0">
                <a:ea typeface="黑体" panose="02010609060101010101" pitchFamily="49" charset="-122"/>
              </a:rPr>
              <a:t>表示“</a:t>
            </a:r>
            <a:r>
              <a:rPr lang="en-US" altLang="zh-CN" sz="2200" smtClean="0">
                <a:ea typeface="黑体" panose="02010609060101010101" pitchFamily="49" charset="-122"/>
              </a:rPr>
              <a:t>AND”</a:t>
            </a:r>
            <a:r>
              <a:rPr lang="zh-CN" altLang="en-US" sz="2200" smtClean="0">
                <a:ea typeface="黑体" panose="02010609060101010101" pitchFamily="49" charset="-122"/>
              </a:rPr>
              <a:t>运算</a:t>
            </a:r>
          </a:p>
          <a:p>
            <a:pPr marL="1257300" lvl="2" indent="-342900">
              <a:lnSpc>
                <a:spcPct val="100000"/>
              </a:lnSpc>
              <a:buFontTx/>
              <a:buNone/>
            </a:pPr>
            <a:r>
              <a:rPr lang="en-US" altLang="zh-CN" sz="2200" smtClean="0">
                <a:ea typeface="黑体" panose="02010609060101010101" pitchFamily="49" charset="-122"/>
              </a:rPr>
              <a:t>       </a:t>
            </a:r>
            <a:r>
              <a:rPr lang="zh-CN" altLang="en-US" sz="2200" smtClean="0">
                <a:ea typeface="黑体" panose="02010609060101010101" pitchFamily="49" charset="-122"/>
              </a:rPr>
              <a:t>例如， </a:t>
            </a:r>
            <a:r>
              <a:rPr lang="en-US" altLang="zh-CN" sz="2200" smtClean="0">
                <a:ea typeface="黑体" panose="02010609060101010101" pitchFamily="49" charset="-122"/>
              </a:rPr>
              <a:t>if ((x&gt;y) &amp;&amp; (i&lt;100)) then ……</a:t>
            </a:r>
            <a:endParaRPr lang="zh-CN" altLang="en-US" sz="2200" smtClean="0">
              <a:ea typeface="黑体" panose="02010609060101010101" pitchFamily="49" charset="-122"/>
            </a:endParaRPr>
          </a:p>
          <a:p>
            <a:pPr marL="1257300" lvl="2" indent="-342900">
              <a:lnSpc>
                <a:spcPct val="100000"/>
              </a:lnSpc>
            </a:pPr>
            <a:r>
              <a:rPr lang="zh-CN" altLang="en-US" sz="2200" smtClean="0">
                <a:ea typeface="黑体" panose="02010609060101010101" pitchFamily="49" charset="-122"/>
              </a:rPr>
              <a:t>“</a:t>
            </a:r>
            <a:r>
              <a:rPr lang="en-US" altLang="zh-CN" sz="2200" smtClean="0">
                <a:ea typeface="黑体" panose="02010609060101010101" pitchFamily="49" charset="-122"/>
              </a:rPr>
              <a:t>!”</a:t>
            </a:r>
            <a:r>
              <a:rPr lang="zh-CN" altLang="en-US" sz="2200" smtClean="0">
                <a:ea typeface="黑体" panose="02010609060101010101" pitchFamily="49" charset="-122"/>
              </a:rPr>
              <a:t>表示“</a:t>
            </a:r>
            <a:r>
              <a:rPr lang="en-US" altLang="zh-CN" sz="2200" smtClean="0">
                <a:ea typeface="黑体" panose="02010609060101010101" pitchFamily="49" charset="-122"/>
              </a:rPr>
              <a:t>NOT”</a:t>
            </a:r>
            <a:r>
              <a:rPr lang="zh-CN" altLang="en-US" sz="2200" smtClean="0">
                <a:ea typeface="黑体" panose="02010609060101010101" pitchFamily="49" charset="-122"/>
              </a:rPr>
              <a:t>运算 </a:t>
            </a:r>
          </a:p>
          <a:p>
            <a:pPr marL="685800" lvl="1" indent="-190500">
              <a:lnSpc>
                <a:spcPct val="100000"/>
              </a:lnSpc>
            </a:pPr>
            <a:r>
              <a:rPr lang="zh-CN" altLang="en-US" sz="2400" smtClean="0">
                <a:ea typeface="黑体" panose="02010609060101010101" pitchFamily="49" charset="-122"/>
              </a:rPr>
              <a:t>与按位运算的差别</a:t>
            </a:r>
          </a:p>
          <a:p>
            <a:pPr marL="1257300" lvl="2" indent="-342900">
              <a:lnSpc>
                <a:spcPct val="100000"/>
              </a:lnSpc>
            </a:pPr>
            <a:r>
              <a:rPr lang="zh-CN" altLang="en-US" sz="2200" smtClean="0">
                <a:ea typeface="黑体" panose="02010609060101010101" pitchFamily="49" charset="-122"/>
              </a:rPr>
              <a:t>符号表示不同：</a:t>
            </a:r>
            <a:r>
              <a:rPr lang="en-US" altLang="zh-CN" sz="2200" smtClean="0">
                <a:solidFill>
                  <a:srgbClr val="009900"/>
                </a:solidFill>
                <a:ea typeface="黑体" panose="02010609060101010101" pitchFamily="49" charset="-122"/>
              </a:rPr>
              <a:t>&amp; </a:t>
            </a:r>
            <a:r>
              <a:rPr lang="en-US" altLang="zh-CN" sz="2200" smtClean="0">
                <a:solidFill>
                  <a:srgbClr val="009900"/>
                </a:solidFill>
                <a:ea typeface="黑体" panose="02010609060101010101" pitchFamily="49" charset="-122"/>
                <a:cs typeface="Times New Roman" panose="02020603050405020304" pitchFamily="18" charset="0"/>
              </a:rPr>
              <a:t>~ </a:t>
            </a:r>
            <a:r>
              <a:rPr lang="en-US" altLang="zh-CN" sz="2200" smtClean="0">
                <a:solidFill>
                  <a:srgbClr val="009900"/>
                </a:solidFill>
                <a:ea typeface="黑体" panose="02010609060101010101" pitchFamily="49" charset="-122"/>
              </a:rPr>
              <a:t>&amp;&amp; </a:t>
            </a:r>
            <a:r>
              <a:rPr lang="zh-CN" altLang="en-US" sz="2200" smtClean="0">
                <a:solidFill>
                  <a:srgbClr val="009900"/>
                </a:solidFill>
                <a:ea typeface="黑体" panose="02010609060101010101" pitchFamily="49" charset="-122"/>
              </a:rPr>
              <a:t>；</a:t>
            </a:r>
            <a:r>
              <a:rPr lang="en-US" altLang="zh-CN" sz="2200" smtClean="0">
                <a:solidFill>
                  <a:srgbClr val="009900"/>
                </a:solidFill>
                <a:ea typeface="黑体" panose="02010609060101010101" pitchFamily="49" charset="-122"/>
              </a:rPr>
              <a:t>| ~ ‖</a:t>
            </a:r>
            <a:r>
              <a:rPr lang="zh-CN" altLang="en-US" sz="2200" smtClean="0">
                <a:solidFill>
                  <a:srgbClr val="009900"/>
                </a:solidFill>
                <a:ea typeface="黑体" panose="02010609060101010101" pitchFamily="49" charset="-122"/>
              </a:rPr>
              <a:t>； </a:t>
            </a:r>
            <a:r>
              <a:rPr lang="en-US" altLang="zh-CN" sz="2200" smtClean="0">
                <a:solidFill>
                  <a:srgbClr val="009900"/>
                </a:solidFill>
                <a:ea typeface="黑体" panose="02010609060101010101" pitchFamily="49" charset="-122"/>
              </a:rPr>
              <a:t>……</a:t>
            </a:r>
          </a:p>
          <a:p>
            <a:pPr marL="1257300" lvl="2" indent="-342900">
              <a:lnSpc>
                <a:spcPct val="100000"/>
              </a:lnSpc>
            </a:pPr>
            <a:r>
              <a:rPr lang="zh-CN" altLang="en-US" sz="2200" smtClean="0">
                <a:ea typeface="黑体" panose="02010609060101010101" pitchFamily="49" charset="-122"/>
              </a:rPr>
              <a:t>运算过程不同：</a:t>
            </a:r>
            <a:r>
              <a:rPr lang="zh-CN" altLang="en-US" sz="2200" smtClean="0">
                <a:solidFill>
                  <a:srgbClr val="009900"/>
                </a:solidFill>
                <a:ea typeface="黑体" panose="02010609060101010101" pitchFamily="49" charset="-122"/>
              </a:rPr>
              <a:t>按位 </a:t>
            </a:r>
            <a:r>
              <a:rPr lang="en-US" altLang="zh-CN" sz="2200" smtClean="0">
                <a:solidFill>
                  <a:srgbClr val="009900"/>
                </a:solidFill>
                <a:ea typeface="黑体" panose="02010609060101010101" pitchFamily="49" charset="-122"/>
              </a:rPr>
              <a:t>~ </a:t>
            </a:r>
            <a:r>
              <a:rPr lang="zh-CN" altLang="en-US" sz="2200" smtClean="0">
                <a:solidFill>
                  <a:srgbClr val="009900"/>
                </a:solidFill>
                <a:ea typeface="黑体" panose="02010609060101010101" pitchFamily="49" charset="-122"/>
              </a:rPr>
              <a:t>整体</a:t>
            </a:r>
          </a:p>
          <a:p>
            <a:pPr marL="1257300" lvl="2" indent="-342900">
              <a:lnSpc>
                <a:spcPct val="100000"/>
              </a:lnSpc>
            </a:pPr>
            <a:r>
              <a:rPr lang="zh-CN" altLang="en-US" sz="2200" smtClean="0">
                <a:ea typeface="黑体" panose="02010609060101010101" pitchFamily="49" charset="-122"/>
              </a:rPr>
              <a:t>结果类型不同：</a:t>
            </a:r>
            <a:r>
              <a:rPr lang="zh-CN" altLang="en-US" sz="2200" smtClean="0">
                <a:solidFill>
                  <a:srgbClr val="009900"/>
                </a:solidFill>
                <a:ea typeface="黑体" panose="02010609060101010101" pitchFamily="49" charset="-122"/>
              </a:rPr>
              <a:t>位串 </a:t>
            </a:r>
            <a:r>
              <a:rPr lang="en-US" altLang="zh-CN" sz="2200" smtClean="0">
                <a:solidFill>
                  <a:srgbClr val="009900"/>
                </a:solidFill>
                <a:ea typeface="黑体" panose="02010609060101010101" pitchFamily="49" charset="-122"/>
              </a:rPr>
              <a:t>~ </a:t>
            </a:r>
            <a:r>
              <a:rPr lang="zh-CN" altLang="en-US" sz="2200" smtClean="0">
                <a:solidFill>
                  <a:srgbClr val="009900"/>
                </a:solidFill>
                <a:ea typeface="黑体" panose="02010609060101010101" pitchFamily="49" charset="-122"/>
              </a:rPr>
              <a:t>逻辑值</a:t>
            </a:r>
            <a:endParaRPr lang="en-US" altLang="zh-CN" sz="2200" smtClean="0">
              <a:solidFill>
                <a:srgbClr val="009900"/>
              </a:solidFill>
              <a:ea typeface="黑体" panose="02010609060101010101" pitchFamily="49" charset="-122"/>
            </a:endParaRPr>
          </a:p>
        </p:txBody>
      </p:sp>
      <p:sp>
        <p:nvSpPr>
          <p:cNvPr id="1495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DFDB11-16F9-4447-80C3-63B2C9BD651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69556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4243">
                                            <p:txEl>
                                              <p:pRg st="2" end="2"/>
                                            </p:txEl>
                                          </p:spTgt>
                                        </p:tgtEl>
                                        <p:attrNameLst>
                                          <p:attrName>style.visibility</p:attrName>
                                        </p:attrNameLst>
                                      </p:cBhvr>
                                      <p:to>
                                        <p:strVal val="visible"/>
                                      </p:to>
                                    </p:set>
                                    <p:animEffect transition="in" filter="blinds(horizontal)">
                                      <p:cBhvr>
                                        <p:cTn id="7" dur="500"/>
                                        <p:tgtEl>
                                          <p:spTgt spid="39424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94243">
                                            <p:txEl>
                                              <p:pRg st="3" end="3"/>
                                            </p:txEl>
                                          </p:spTgt>
                                        </p:tgtEl>
                                        <p:attrNameLst>
                                          <p:attrName>style.visibility</p:attrName>
                                        </p:attrNameLst>
                                      </p:cBhvr>
                                      <p:to>
                                        <p:strVal val="visible"/>
                                      </p:to>
                                    </p:set>
                                    <p:animEffect transition="in" filter="blinds(horizontal)">
                                      <p:cBhvr>
                                        <p:cTn id="10" dur="500"/>
                                        <p:tgtEl>
                                          <p:spTgt spid="394243">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94243">
                                            <p:txEl>
                                              <p:pRg st="5" end="5"/>
                                            </p:txEl>
                                          </p:spTgt>
                                        </p:tgtEl>
                                        <p:attrNameLst>
                                          <p:attrName>style.visibility</p:attrName>
                                        </p:attrNameLst>
                                      </p:cBhvr>
                                      <p:to>
                                        <p:strVal val="visible"/>
                                      </p:to>
                                    </p:set>
                                    <p:animEffect transition="in" filter="blinds(horizontal)">
                                      <p:cBhvr>
                                        <p:cTn id="15" dur="500"/>
                                        <p:tgtEl>
                                          <p:spTgt spid="394243">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94243">
                                            <p:txEl>
                                              <p:pRg st="6" end="6"/>
                                            </p:txEl>
                                          </p:spTgt>
                                        </p:tgtEl>
                                        <p:attrNameLst>
                                          <p:attrName>style.visibility</p:attrName>
                                        </p:attrNameLst>
                                      </p:cBhvr>
                                      <p:to>
                                        <p:strVal val="visible"/>
                                      </p:to>
                                    </p:set>
                                    <p:animEffect transition="in" filter="blinds(horizontal)">
                                      <p:cBhvr>
                                        <p:cTn id="18" dur="500"/>
                                        <p:tgtEl>
                                          <p:spTgt spid="394243">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94243">
                                            <p:txEl>
                                              <p:pRg st="7" end="7"/>
                                            </p:txEl>
                                          </p:spTgt>
                                        </p:tgtEl>
                                        <p:attrNameLst>
                                          <p:attrName>style.visibility</p:attrName>
                                        </p:attrNameLst>
                                      </p:cBhvr>
                                      <p:to>
                                        <p:strVal val="visible"/>
                                      </p:to>
                                    </p:set>
                                    <p:animEffect transition="in" filter="blinds(horizontal)">
                                      <p:cBhvr>
                                        <p:cTn id="21" dur="500"/>
                                        <p:tgtEl>
                                          <p:spTgt spid="394243">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94243">
                                            <p:txEl>
                                              <p:pRg st="8" end="8"/>
                                            </p:txEl>
                                          </p:spTgt>
                                        </p:tgtEl>
                                        <p:attrNameLst>
                                          <p:attrName>style.visibility</p:attrName>
                                        </p:attrNameLst>
                                      </p:cBhvr>
                                      <p:to>
                                        <p:strVal val="visible"/>
                                      </p:to>
                                    </p:set>
                                    <p:animEffect transition="in" filter="blinds(horizontal)">
                                      <p:cBhvr>
                                        <p:cTn id="24" dur="500"/>
                                        <p:tgtEl>
                                          <p:spTgt spid="394243">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394243">
                                            <p:txEl>
                                              <p:pRg st="10" end="10"/>
                                            </p:txEl>
                                          </p:spTgt>
                                        </p:tgtEl>
                                        <p:attrNameLst>
                                          <p:attrName>style.visibility</p:attrName>
                                        </p:attrNameLst>
                                      </p:cBhvr>
                                      <p:to>
                                        <p:strVal val="visible"/>
                                      </p:to>
                                    </p:set>
                                    <p:animEffect transition="in" filter="blinds(horizontal)">
                                      <p:cBhvr>
                                        <p:cTn id="29" dur="500"/>
                                        <p:tgtEl>
                                          <p:spTgt spid="394243">
                                            <p:txEl>
                                              <p:pRg st="10" end="10"/>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94243">
                                            <p:txEl>
                                              <p:pRg st="11" end="11"/>
                                            </p:txEl>
                                          </p:spTgt>
                                        </p:tgtEl>
                                        <p:attrNameLst>
                                          <p:attrName>style.visibility</p:attrName>
                                        </p:attrNameLst>
                                      </p:cBhvr>
                                      <p:to>
                                        <p:strVal val="visible"/>
                                      </p:to>
                                    </p:set>
                                    <p:animEffect transition="in" filter="blinds(horizontal)">
                                      <p:cBhvr>
                                        <p:cTn id="32" dur="500"/>
                                        <p:tgtEl>
                                          <p:spTgt spid="394243">
                                            <p:txEl>
                                              <p:pRg st="11" end="1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94243">
                                            <p:txEl>
                                              <p:pRg st="12" end="12"/>
                                            </p:txEl>
                                          </p:spTgt>
                                        </p:tgtEl>
                                        <p:attrNameLst>
                                          <p:attrName>style.visibility</p:attrName>
                                        </p:attrNameLst>
                                      </p:cBhvr>
                                      <p:to>
                                        <p:strVal val="visible"/>
                                      </p:to>
                                    </p:set>
                                    <p:animEffect transition="in" filter="blinds(horizontal)">
                                      <p:cBhvr>
                                        <p:cTn id="35" dur="500"/>
                                        <p:tgtEl>
                                          <p:spTgt spid="3942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idx="4294967295"/>
          </p:nvPr>
        </p:nvSpPr>
        <p:spPr>
          <a:xfrm>
            <a:off x="457200" y="139700"/>
            <a:ext cx="8229600" cy="544513"/>
          </a:xfrm>
        </p:spPr>
        <p:txBody>
          <a:bodyPr/>
          <a:lstStyle/>
          <a:p>
            <a:r>
              <a:rPr lang="en-US" altLang="zh-CN" sz="3200" smtClean="0"/>
              <a:t>C</a:t>
            </a:r>
            <a:r>
              <a:rPr lang="zh-CN" altLang="en-US" sz="3200" smtClean="0"/>
              <a:t>语言程序中涉及的运算</a:t>
            </a:r>
          </a:p>
        </p:txBody>
      </p:sp>
      <p:sp>
        <p:nvSpPr>
          <p:cNvPr id="395267" name="Rectangle 3"/>
          <p:cNvSpPr>
            <a:spLocks noGrp="1" noChangeArrowheads="1"/>
          </p:cNvSpPr>
          <p:nvPr>
            <p:ph type="body" idx="4294967295"/>
          </p:nvPr>
        </p:nvSpPr>
        <p:spPr>
          <a:xfrm>
            <a:off x="192088" y="1131888"/>
            <a:ext cx="8745537" cy="5572125"/>
          </a:xfrm>
        </p:spPr>
        <p:txBody>
          <a:bodyPr lIns="63500" tIns="25400" rIns="63500" bIns="25400">
            <a:spAutoFit/>
          </a:bodyPr>
          <a:lstStyle/>
          <a:p>
            <a:pPr marL="203200" indent="-203200">
              <a:lnSpc>
                <a:spcPct val="100000"/>
              </a:lnSpc>
              <a:spcBef>
                <a:spcPct val="10000"/>
              </a:spcBef>
            </a:pPr>
            <a:r>
              <a:rPr lang="zh-CN" altLang="en-US" dirty="0" smtClean="0">
                <a:ea typeface="黑体" panose="02010609060101010101" pitchFamily="49" charset="-122"/>
              </a:rPr>
              <a:t>移位运算</a:t>
            </a:r>
          </a:p>
          <a:p>
            <a:pPr marL="685800" lvl="1" indent="-190500">
              <a:lnSpc>
                <a:spcPct val="100000"/>
              </a:lnSpc>
              <a:spcBef>
                <a:spcPct val="10000"/>
              </a:spcBef>
            </a:pPr>
            <a:r>
              <a:rPr lang="zh-CN" altLang="en-US" sz="2400" dirty="0" smtClean="0">
                <a:ea typeface="黑体" panose="02010609060101010101" pitchFamily="49" charset="-122"/>
              </a:rPr>
              <a:t>用途</a:t>
            </a:r>
          </a:p>
          <a:p>
            <a:pPr marL="1257300" lvl="2" indent="-342900">
              <a:lnSpc>
                <a:spcPct val="100000"/>
              </a:lnSpc>
              <a:spcBef>
                <a:spcPct val="10000"/>
              </a:spcBef>
            </a:pPr>
            <a:r>
              <a:rPr lang="zh-CN" altLang="en-US" sz="2000" dirty="0" smtClean="0">
                <a:ea typeface="黑体" panose="02010609060101010101" pitchFamily="49" charset="-122"/>
              </a:rPr>
              <a:t>提取部分信息</a:t>
            </a:r>
          </a:p>
          <a:p>
            <a:pPr marL="1257300" lvl="2" indent="-342900">
              <a:lnSpc>
                <a:spcPct val="100000"/>
              </a:lnSpc>
              <a:spcBef>
                <a:spcPct val="10000"/>
              </a:spcBef>
            </a:pPr>
            <a:r>
              <a:rPr lang="zh-CN" altLang="en-US" sz="2000" dirty="0" smtClean="0">
                <a:solidFill>
                  <a:srgbClr val="C00000"/>
                </a:solidFill>
                <a:ea typeface="黑体" panose="02010609060101010101" pitchFamily="49" charset="-122"/>
              </a:rPr>
              <a:t>扩大或缩小数值的</a:t>
            </a:r>
            <a:r>
              <a:rPr lang="en-US" altLang="zh-CN" sz="2000" dirty="0" smtClean="0">
                <a:solidFill>
                  <a:srgbClr val="C00000"/>
                </a:solidFill>
                <a:ea typeface="黑体" panose="02010609060101010101" pitchFamily="49" charset="-122"/>
              </a:rPr>
              <a:t>2</a:t>
            </a:r>
            <a:r>
              <a:rPr lang="zh-CN" altLang="en-US" sz="2000" dirty="0" smtClean="0">
                <a:solidFill>
                  <a:srgbClr val="C00000"/>
                </a:solidFill>
                <a:ea typeface="黑体" panose="02010609060101010101" pitchFamily="49" charset="-122"/>
              </a:rPr>
              <a:t>、</a:t>
            </a:r>
            <a:r>
              <a:rPr lang="en-US" altLang="zh-CN" sz="2000" dirty="0" smtClean="0">
                <a:solidFill>
                  <a:srgbClr val="C00000"/>
                </a:solidFill>
                <a:ea typeface="黑体" panose="02010609060101010101" pitchFamily="49" charset="-122"/>
              </a:rPr>
              <a:t>4</a:t>
            </a:r>
            <a:r>
              <a:rPr lang="zh-CN" altLang="en-US" sz="2000" dirty="0" smtClean="0">
                <a:solidFill>
                  <a:srgbClr val="C00000"/>
                </a:solidFill>
                <a:ea typeface="黑体" panose="02010609060101010101" pitchFamily="49" charset="-122"/>
              </a:rPr>
              <a:t>、</a:t>
            </a:r>
            <a:r>
              <a:rPr lang="en-US" altLang="zh-CN" sz="2000" dirty="0" smtClean="0">
                <a:solidFill>
                  <a:srgbClr val="C00000"/>
                </a:solidFill>
                <a:ea typeface="黑体" panose="02010609060101010101" pitchFamily="49" charset="-122"/>
              </a:rPr>
              <a:t>8…</a:t>
            </a:r>
            <a:r>
              <a:rPr lang="zh-CN" altLang="en-US" sz="2000" dirty="0" smtClean="0">
                <a:solidFill>
                  <a:srgbClr val="C00000"/>
                </a:solidFill>
                <a:ea typeface="黑体" panose="02010609060101010101" pitchFamily="49" charset="-122"/>
              </a:rPr>
              <a:t>倍</a:t>
            </a:r>
          </a:p>
          <a:p>
            <a:pPr marL="685800" lvl="1" indent="-190500">
              <a:lnSpc>
                <a:spcPct val="100000"/>
              </a:lnSpc>
              <a:spcBef>
                <a:spcPct val="10000"/>
              </a:spcBef>
            </a:pPr>
            <a:r>
              <a:rPr lang="zh-CN" altLang="en-US" sz="2400" dirty="0" smtClean="0">
                <a:ea typeface="黑体" panose="02010609060101010101" pitchFamily="49" charset="-122"/>
              </a:rPr>
              <a:t>操作</a:t>
            </a:r>
          </a:p>
          <a:p>
            <a:pPr marL="1257300" lvl="2" indent="-342900">
              <a:lnSpc>
                <a:spcPct val="100000"/>
              </a:lnSpc>
              <a:spcBef>
                <a:spcPct val="10000"/>
              </a:spcBef>
            </a:pPr>
            <a:r>
              <a:rPr lang="zh-CN" altLang="en-US" sz="2000" dirty="0" smtClean="0">
                <a:ea typeface="黑体" panose="02010609060101010101" pitchFamily="49" charset="-122"/>
              </a:rPr>
              <a:t>左移</a:t>
            </a:r>
            <a:r>
              <a:rPr lang="en-US" altLang="zh-CN" sz="2000" dirty="0" smtClean="0">
                <a:ea typeface="黑体" panose="02010609060101010101" pitchFamily="49" charset="-122"/>
              </a:rPr>
              <a:t>:</a:t>
            </a:r>
            <a:r>
              <a:rPr lang="zh-CN" altLang="en-US" sz="2000" dirty="0" smtClean="0">
                <a:ea typeface="黑体" panose="02010609060101010101" pitchFamily="49" charset="-122"/>
              </a:rPr>
              <a:t>：</a:t>
            </a:r>
            <a:r>
              <a:rPr lang="en-US" altLang="zh-CN" sz="2000" dirty="0" smtClean="0">
                <a:ea typeface="黑体" panose="02010609060101010101" pitchFamily="49" charset="-122"/>
              </a:rPr>
              <a:t>x&lt;&lt;k;   </a:t>
            </a:r>
            <a:r>
              <a:rPr lang="zh-CN" altLang="en-US" sz="2000" dirty="0" smtClean="0">
                <a:ea typeface="黑体" panose="02010609060101010101" pitchFamily="49" charset="-122"/>
              </a:rPr>
              <a:t>右移： </a:t>
            </a:r>
            <a:r>
              <a:rPr lang="en-US" altLang="zh-CN" sz="2000" dirty="0" smtClean="0">
                <a:ea typeface="黑体" panose="02010609060101010101" pitchFamily="49" charset="-122"/>
              </a:rPr>
              <a:t>x&gt;&gt;k</a:t>
            </a:r>
          </a:p>
          <a:p>
            <a:pPr marL="1257300" lvl="2" indent="-342900">
              <a:lnSpc>
                <a:spcPct val="100000"/>
              </a:lnSpc>
              <a:spcBef>
                <a:spcPct val="10000"/>
              </a:spcBef>
            </a:pPr>
            <a:r>
              <a:rPr lang="en-US" altLang="zh-CN" sz="2000" dirty="0" smtClean="0">
                <a:ea typeface="黑体" panose="02010609060101010101" pitchFamily="49" charset="-122"/>
              </a:rPr>
              <a:t>C</a:t>
            </a:r>
            <a:r>
              <a:rPr lang="zh-CN" altLang="en-US" sz="2000" dirty="0" smtClean="0">
                <a:ea typeface="黑体" panose="02010609060101010101" pitchFamily="49" charset="-122"/>
              </a:rPr>
              <a:t>不区分是逻辑移位还是算术移位，指令如何处理？</a:t>
            </a:r>
            <a:endParaRPr lang="en-US" altLang="zh-CN" sz="2000" dirty="0" smtClean="0">
              <a:ea typeface="黑体" panose="02010609060101010101" pitchFamily="49" charset="-122"/>
            </a:endParaRPr>
          </a:p>
          <a:p>
            <a:pPr marL="1257300" lvl="2" indent="-342900">
              <a:lnSpc>
                <a:spcPct val="100000"/>
              </a:lnSpc>
              <a:spcBef>
                <a:spcPct val="10000"/>
              </a:spcBef>
            </a:pPr>
            <a:r>
              <a:rPr lang="zh-CN" altLang="en-US" sz="2000" dirty="0" smtClean="0">
                <a:solidFill>
                  <a:srgbClr val="CC0000"/>
                </a:solidFill>
                <a:ea typeface="黑体" panose="02010609060101010101" pitchFamily="49" charset="-122"/>
              </a:rPr>
              <a:t>由</a:t>
            </a:r>
            <a:r>
              <a:rPr lang="en-US" altLang="zh-CN" sz="2000" dirty="0" smtClean="0">
                <a:solidFill>
                  <a:srgbClr val="CC0000"/>
                </a:solidFill>
                <a:ea typeface="黑体" panose="02010609060101010101" pitchFamily="49" charset="-122"/>
              </a:rPr>
              <a:t>x</a:t>
            </a:r>
            <a:r>
              <a:rPr lang="zh-CN" altLang="en-US" sz="2000" dirty="0" smtClean="0">
                <a:solidFill>
                  <a:srgbClr val="CC0000"/>
                </a:solidFill>
                <a:ea typeface="黑体" panose="02010609060101010101" pitchFamily="49" charset="-122"/>
              </a:rPr>
              <a:t>的类型确定</a:t>
            </a:r>
          </a:p>
          <a:p>
            <a:pPr marL="1257300" lvl="2" indent="-342900">
              <a:lnSpc>
                <a:spcPct val="100000"/>
              </a:lnSpc>
              <a:spcBef>
                <a:spcPct val="10000"/>
              </a:spcBef>
            </a:pPr>
            <a:r>
              <a:rPr lang="zh-CN" altLang="en-US" sz="2000" dirty="0" smtClean="0">
                <a:ea typeface="黑体" panose="02010609060101010101" pitchFamily="49" charset="-122"/>
              </a:rPr>
              <a:t>无符号数：逻辑左移、逻辑右移</a:t>
            </a:r>
            <a:endParaRPr lang="en-US" altLang="zh-CN" sz="2000" dirty="0" smtClean="0">
              <a:ea typeface="黑体" panose="02010609060101010101" pitchFamily="49" charset="-122"/>
            </a:endParaRPr>
          </a:p>
          <a:p>
            <a:pPr marL="1257300" lvl="2" indent="-342900">
              <a:lnSpc>
                <a:spcPct val="100000"/>
              </a:lnSpc>
              <a:spcBef>
                <a:spcPct val="10000"/>
              </a:spcBef>
              <a:buFontTx/>
              <a:buNone/>
            </a:pP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高（低）位移出，低（高）位补</a:t>
            </a:r>
            <a:r>
              <a:rPr lang="en-US" altLang="zh-CN" sz="2000" dirty="0" smtClean="0">
                <a:solidFill>
                  <a:srgbClr val="CC0000"/>
                </a:solidFill>
                <a:ea typeface="黑体" panose="02010609060101010101" pitchFamily="49" charset="-122"/>
              </a:rPr>
              <a:t>0</a:t>
            </a:r>
            <a:r>
              <a:rPr lang="zh-CN" altLang="en-US" sz="2000" dirty="0" smtClean="0">
                <a:solidFill>
                  <a:srgbClr val="CC0000"/>
                </a:solidFill>
                <a:ea typeface="黑体" panose="02010609060101010101" pitchFamily="49" charset="-122"/>
              </a:rPr>
              <a:t>，可能溢出（有效数据丢失）！</a:t>
            </a:r>
            <a:r>
              <a:rPr lang="zh-CN" altLang="en-US" sz="2000" dirty="0" smtClean="0">
                <a:solidFill>
                  <a:schemeClr val="accent2"/>
                </a:solidFill>
                <a:ea typeface="黑体" panose="02010609060101010101" pitchFamily="49" charset="-122"/>
              </a:rPr>
              <a:t>问题：何时可能发生溢出？如何判断溢出？</a:t>
            </a:r>
            <a:endParaRPr lang="en-US" altLang="zh-CN" sz="2000" dirty="0" smtClean="0">
              <a:solidFill>
                <a:schemeClr val="accent2"/>
              </a:solidFill>
              <a:ea typeface="黑体" panose="02010609060101010101" pitchFamily="49" charset="-122"/>
            </a:endParaRPr>
          </a:p>
          <a:p>
            <a:pPr marL="1257300" lvl="2" indent="-342900">
              <a:lnSpc>
                <a:spcPct val="100000"/>
              </a:lnSpc>
              <a:spcBef>
                <a:spcPct val="10000"/>
              </a:spcBef>
              <a:buFontTx/>
              <a:buNone/>
            </a:pPr>
            <a:r>
              <a:rPr lang="zh-CN" altLang="en-US" sz="2000" dirty="0" smtClean="0">
                <a:solidFill>
                  <a:srgbClr val="009900"/>
                </a:solidFill>
                <a:ea typeface="黑体" panose="02010609060101010101" pitchFamily="49" charset="-122"/>
              </a:rPr>
              <a:t>     若高位移出的是</a:t>
            </a:r>
            <a:r>
              <a:rPr lang="en-US" altLang="zh-CN" sz="2000" dirty="0" smtClean="0">
                <a:solidFill>
                  <a:srgbClr val="009900"/>
                </a:solidFill>
                <a:ea typeface="黑体" panose="02010609060101010101" pitchFamily="49" charset="-122"/>
              </a:rPr>
              <a:t>1</a:t>
            </a:r>
            <a:r>
              <a:rPr lang="zh-CN" altLang="en-US" sz="2000" dirty="0" smtClean="0">
                <a:solidFill>
                  <a:srgbClr val="009900"/>
                </a:solidFill>
                <a:ea typeface="黑体" panose="02010609060101010101" pitchFamily="49" charset="-122"/>
              </a:rPr>
              <a:t>，则左移时发生溢出</a:t>
            </a:r>
          </a:p>
          <a:p>
            <a:pPr marL="1257300" lvl="2" indent="-342900">
              <a:lnSpc>
                <a:spcPct val="100000"/>
              </a:lnSpc>
              <a:spcBef>
                <a:spcPct val="10000"/>
              </a:spcBef>
            </a:pPr>
            <a:r>
              <a:rPr lang="zh-CN" altLang="en-US" sz="2000" dirty="0" smtClean="0">
                <a:ea typeface="黑体" panose="02010609060101010101" pitchFamily="49" charset="-122"/>
              </a:rPr>
              <a:t>带符号整数：算术左移、算术右移</a:t>
            </a:r>
            <a:endParaRPr lang="en-US" altLang="zh-CN" sz="2000" dirty="0" smtClean="0">
              <a:ea typeface="黑体" panose="02010609060101010101" pitchFamily="49" charset="-122"/>
            </a:endParaRPr>
          </a:p>
          <a:p>
            <a:pPr marL="1257300" lvl="2" indent="-342900">
              <a:lnSpc>
                <a:spcPct val="100000"/>
              </a:lnSpc>
              <a:spcBef>
                <a:spcPct val="10000"/>
              </a:spcBef>
              <a:buFontTx/>
              <a:buNone/>
            </a:pPr>
            <a:r>
              <a:rPr lang="en-US" altLang="zh-CN" sz="2000" dirty="0" smtClean="0">
                <a:solidFill>
                  <a:srgbClr val="CC0000"/>
                </a:solidFill>
                <a:ea typeface="黑体" panose="02010609060101010101" pitchFamily="49" charset="-122"/>
              </a:rPr>
              <a:t>     </a:t>
            </a:r>
            <a:r>
              <a:rPr lang="zh-CN" altLang="en-US" sz="2000" dirty="0" smtClean="0">
                <a:solidFill>
                  <a:srgbClr val="CC0000"/>
                </a:solidFill>
                <a:ea typeface="黑体" panose="02010609060101010101" pitchFamily="49" charset="-122"/>
              </a:rPr>
              <a:t>左移：高位移出，低位补</a:t>
            </a:r>
            <a:r>
              <a:rPr lang="en-US" altLang="zh-CN" sz="2000" dirty="0" smtClean="0">
                <a:solidFill>
                  <a:srgbClr val="CC0000"/>
                </a:solidFill>
                <a:ea typeface="黑体" panose="02010609060101010101" pitchFamily="49" charset="-122"/>
              </a:rPr>
              <a:t>0</a:t>
            </a:r>
            <a:r>
              <a:rPr lang="zh-CN" altLang="en-US" sz="2000" dirty="0" smtClean="0">
                <a:solidFill>
                  <a:srgbClr val="CC0000"/>
                </a:solidFill>
                <a:ea typeface="黑体" panose="02010609060101010101" pitchFamily="49" charset="-122"/>
              </a:rPr>
              <a:t>。可能溢出！</a:t>
            </a:r>
          </a:p>
          <a:p>
            <a:pPr marL="1257300" lvl="2" indent="-342900">
              <a:lnSpc>
                <a:spcPct val="100000"/>
              </a:lnSpc>
              <a:spcBef>
                <a:spcPct val="10000"/>
              </a:spcBef>
              <a:buFontTx/>
              <a:buNone/>
            </a:pPr>
            <a:r>
              <a:rPr lang="zh-CN" altLang="en-US" sz="2000" dirty="0" smtClean="0">
                <a:solidFill>
                  <a:srgbClr val="CC0000"/>
                </a:solidFill>
                <a:ea typeface="黑体" panose="02010609060101010101" pitchFamily="49" charset="-122"/>
              </a:rPr>
              <a:t>     </a:t>
            </a:r>
            <a:r>
              <a:rPr lang="zh-CN" altLang="en-US" sz="2000" dirty="0" smtClean="0">
                <a:solidFill>
                  <a:schemeClr val="accent2"/>
                </a:solidFill>
                <a:ea typeface="黑体" panose="02010609060101010101" pitchFamily="49" charset="-122"/>
              </a:rPr>
              <a:t>溢出判断：</a:t>
            </a:r>
            <a:r>
              <a:rPr lang="zh-CN" altLang="en-US" sz="2000" dirty="0" smtClean="0">
                <a:solidFill>
                  <a:srgbClr val="009900"/>
                </a:solidFill>
                <a:ea typeface="黑体" panose="02010609060101010101" pitchFamily="49" charset="-122"/>
              </a:rPr>
              <a:t>若移出的位不等于新的符号位，则溢出。</a:t>
            </a:r>
            <a:endParaRPr lang="en-US" altLang="zh-CN" sz="2000" dirty="0" smtClean="0">
              <a:solidFill>
                <a:srgbClr val="009900"/>
              </a:solidFill>
              <a:ea typeface="黑体" panose="02010609060101010101" pitchFamily="49" charset="-122"/>
            </a:endParaRPr>
          </a:p>
          <a:p>
            <a:pPr marL="1257300" lvl="2" indent="-342900">
              <a:lnSpc>
                <a:spcPct val="100000"/>
              </a:lnSpc>
              <a:spcBef>
                <a:spcPct val="10000"/>
              </a:spcBef>
              <a:buFontTx/>
              <a:buNone/>
            </a:pPr>
            <a:r>
              <a:rPr lang="en-US" altLang="zh-CN" sz="2000" dirty="0" smtClean="0">
                <a:solidFill>
                  <a:srgbClr val="009900"/>
                </a:solidFill>
                <a:ea typeface="黑体" panose="02010609060101010101" pitchFamily="49" charset="-122"/>
              </a:rPr>
              <a:t>     </a:t>
            </a:r>
            <a:r>
              <a:rPr lang="zh-CN" altLang="en-US" sz="2000" dirty="0" smtClean="0">
                <a:solidFill>
                  <a:srgbClr val="CC0000"/>
                </a:solidFill>
                <a:ea typeface="黑体" panose="02010609060101010101" pitchFamily="49" charset="-122"/>
              </a:rPr>
              <a:t>右移：低位移出，高位补符，可能发生有效数据丢失。</a:t>
            </a:r>
          </a:p>
        </p:txBody>
      </p:sp>
      <p:sp>
        <p:nvSpPr>
          <p:cNvPr id="5" name="矩形 4"/>
          <p:cNvSpPr>
            <a:spLocks noChangeArrowheads="1"/>
          </p:cNvSpPr>
          <p:nvPr/>
        </p:nvSpPr>
        <p:spPr bwMode="auto">
          <a:xfrm>
            <a:off x="3194050" y="735013"/>
            <a:ext cx="57721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rPr>
              <a:t>如何从</a:t>
            </a:r>
            <a:r>
              <a:rPr kumimoji="0" lang="en-US" altLang="zh-CN"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rPr>
              <a:t>16</a:t>
            </a:r>
            <a:r>
              <a:rPr kumimoji="0" lang="zh-CN" altLang="en-US"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rPr>
              <a:t>位数据</a:t>
            </a:r>
            <a:r>
              <a:rPr kumimoji="0" lang="en-US" altLang="zh-CN"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rPr>
              <a:t>中提取高位字节？</a:t>
            </a:r>
            <a:endParaRPr kumimoji="0" lang="en-US" altLang="zh-CN"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9900"/>
                </a:solidFill>
                <a:effectLst/>
                <a:uLnTx/>
                <a:uFillTx/>
                <a:latin typeface="Arial" panose="020B0604020202020204" pitchFamily="34" charset="0"/>
                <a:ea typeface="黑体" panose="02010609060101010101" pitchFamily="49" charset="-122"/>
                <a:cs typeface="+mn-cs"/>
              </a:rPr>
              <a:t>(y&gt;&gt;8) </a:t>
            </a:r>
            <a:r>
              <a:rPr kumimoji="0" lang="zh-CN" altLang="en-US" sz="2400" b="1" i="0" u="none" strike="noStrike" kern="1200" cap="none" spc="0" normalizeH="0" baseline="0" noProof="0" smtClean="0">
                <a:ln>
                  <a:noFill/>
                </a:ln>
                <a:solidFill>
                  <a:srgbClr val="009900"/>
                </a:solidFill>
                <a:effectLst/>
                <a:uLnTx/>
                <a:uFillTx/>
                <a:latin typeface="Arial" panose="020B0604020202020204" pitchFamily="34" charset="0"/>
                <a:ea typeface="黑体" panose="02010609060101010101" pitchFamily="49" charset="-122"/>
                <a:cs typeface="+mn-cs"/>
              </a:rPr>
              <a:t>送</a:t>
            </a:r>
            <a:r>
              <a:rPr kumimoji="0" lang="en-US" altLang="zh-CN" sz="2400" b="1" i="0" u="none" strike="noStrike" kern="1200" cap="none" spc="0" normalizeH="0" baseline="0" noProof="0" smtClean="0">
                <a:ln>
                  <a:noFill/>
                </a:ln>
                <a:solidFill>
                  <a:srgbClr val="009900"/>
                </a:solidFill>
                <a:effectLst/>
                <a:uLnTx/>
                <a:uFillTx/>
                <a:latin typeface="Arial" panose="020B0604020202020204" pitchFamily="34" charset="0"/>
                <a:ea typeface="黑体" panose="02010609060101010101" pitchFamily="49" charset="-122"/>
                <a:cs typeface="+mn-cs"/>
              </a:rPr>
              <a:t>8</a:t>
            </a:r>
            <a:r>
              <a:rPr kumimoji="0" lang="zh-CN" altLang="en-US" sz="2400" b="1" i="0" u="none" strike="noStrike" kern="1200" cap="none" spc="0" normalizeH="0" baseline="0" noProof="0" smtClean="0">
                <a:ln>
                  <a:noFill/>
                </a:ln>
                <a:solidFill>
                  <a:srgbClr val="009900"/>
                </a:solidFill>
                <a:effectLst/>
                <a:uLnTx/>
                <a:uFillTx/>
                <a:latin typeface="Arial" panose="020B0604020202020204" pitchFamily="34" charset="0"/>
                <a:ea typeface="黑体" panose="02010609060101010101" pitchFamily="49" charset="-122"/>
                <a:cs typeface="+mn-cs"/>
              </a:rPr>
              <a:t>位寄存器</a:t>
            </a:r>
            <a:endParaRPr kumimoji="0" lang="zh-CN" altLang="en-US" sz="2200" b="1" i="0" u="none" strike="noStrike" kern="1200" cap="none" spc="0" normalizeH="0" baseline="0" noProof="0" smtClean="0">
              <a:ln>
                <a:noFill/>
              </a:ln>
              <a:solidFill>
                <a:srgbClr val="0099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某字长为</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8</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的机器中，</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x</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y</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和</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z</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都是</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8</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位带符号整数，已知</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x=-81</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，则</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y=x/2=</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a:t>
            </a:r>
            <a:r>
              <a:rPr kumimoji="0" lang="en-US" altLang="zh-CN"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z=2x=</a:t>
            </a:r>
            <a:r>
              <a:rPr kumimoji="0" lang="zh-CN" altLang="en-US" sz="2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a:t>
            </a:r>
          </a:p>
        </p:txBody>
      </p:sp>
      <p:sp>
        <p:nvSpPr>
          <p:cNvPr id="529413" name="Text Box 5"/>
          <p:cNvSpPr txBox="1">
            <a:spLocks noChangeArrowheads="1"/>
          </p:cNvSpPr>
          <p:nvPr/>
        </p:nvSpPr>
        <p:spPr bwMode="auto">
          <a:xfrm>
            <a:off x="5921375" y="2124075"/>
            <a:ext cx="2990850" cy="400050"/>
          </a:xfrm>
          <a:prstGeom prst="rect">
            <a:avLst/>
          </a:prstGeom>
          <a:noFill/>
          <a:ln w="12700">
            <a:noFill/>
            <a:miter lim="800000"/>
            <a:headEnd/>
            <a:tailEnd/>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移位！</a:t>
            </a:r>
            <a:r>
              <a:rPr kumimoji="0" lang="en-US" altLang="zh-CN"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y=</a:t>
            </a:r>
            <a:r>
              <a:rPr kumimoji="0" lang="en-US" altLang="zh-CN" sz="20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宋体"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40</a:t>
            </a:r>
            <a:r>
              <a:rPr kumimoji="0" lang="zh-CN" altLang="en-US"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 </a:t>
            </a:r>
            <a:r>
              <a:rPr kumimoji="0" lang="en-US" altLang="zh-CN"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z=</a:t>
            </a:r>
            <a:r>
              <a:rPr kumimoji="0" lang="en-US" altLang="zh-CN" sz="2000" b="1" i="0" u="none" strike="noStrike" kern="1200" cap="none" spc="0" normalizeH="0" baseline="0" noProof="0" dirty="0">
                <a:ln>
                  <a:noFill/>
                </a:ln>
                <a:solidFill>
                  <a:srgbClr val="CC3300"/>
                </a:solidFill>
                <a:effectLst>
                  <a:outerShdw blurRad="38100" dist="38100" dir="2700000" algn="tl">
                    <a:srgbClr val="C0C0C0"/>
                  </a:outerShdw>
                </a:effectLst>
                <a:uLnTx/>
                <a:uFillTx/>
                <a:latin typeface="宋体" pitchFamily="2" charset="-122"/>
                <a:ea typeface="宋体" panose="02010600030101010101" pitchFamily="2" charset="-122"/>
                <a:cs typeface="+mn-cs"/>
              </a:rPr>
              <a:t>-</a:t>
            </a:r>
            <a:r>
              <a:rPr kumimoji="0" lang="en-US" altLang="zh-CN" sz="2000" b="1" i="0" u="none" strike="noStrike" kern="1200" cap="none" spc="0" normalizeH="0" baseline="0" noProof="0" dirty="0">
                <a:ln>
                  <a:noFill/>
                </a:ln>
                <a:solidFill>
                  <a:srgbClr val="CC3300"/>
                </a:solidFill>
                <a:effectLst/>
                <a:uLnTx/>
                <a:uFillTx/>
                <a:latin typeface="Arial" panose="020B0604020202020204" pitchFamily="34" charset="0"/>
                <a:ea typeface="黑体" pitchFamily="49" charset="-122"/>
                <a:cs typeface="+mn-cs"/>
              </a:rPr>
              <a:t>162?</a:t>
            </a:r>
          </a:p>
        </p:txBody>
      </p:sp>
      <p:sp>
        <p:nvSpPr>
          <p:cNvPr id="1515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189B0-7BEC-4901-91B3-0995B14E1C3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0079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29413">
                                            <p:txEl>
                                              <p:pRg st="0" end="0"/>
                                            </p:txEl>
                                          </p:spTgt>
                                        </p:tgtEl>
                                        <p:attrNameLst>
                                          <p:attrName>style.visibility</p:attrName>
                                        </p:attrNameLst>
                                      </p:cBhvr>
                                      <p:to>
                                        <p:strVal val="visible"/>
                                      </p:to>
                                    </p:set>
                                    <p:animEffect transition="in" filter="blinds(horizontal)">
                                      <p:cBhvr>
                                        <p:cTn id="22" dur="500"/>
                                        <p:tgtEl>
                                          <p:spTgt spid="52941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95267">
                                            <p:txEl>
                                              <p:pRg st="2" end="2"/>
                                            </p:txEl>
                                          </p:spTgt>
                                        </p:tgtEl>
                                        <p:attrNameLst>
                                          <p:attrName>style.visibility</p:attrName>
                                        </p:attrNameLst>
                                      </p:cBhvr>
                                      <p:to>
                                        <p:strVal val="visible"/>
                                      </p:to>
                                    </p:set>
                                    <p:animEffect transition="in" filter="blinds(horizontal)">
                                      <p:cBhvr>
                                        <p:cTn id="27" dur="500"/>
                                        <p:tgtEl>
                                          <p:spTgt spid="395267">
                                            <p:txEl>
                                              <p:pRg st="2" end="2"/>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95267">
                                            <p:txEl>
                                              <p:pRg st="3" end="3"/>
                                            </p:txEl>
                                          </p:spTgt>
                                        </p:tgtEl>
                                        <p:attrNameLst>
                                          <p:attrName>style.visibility</p:attrName>
                                        </p:attrNameLst>
                                      </p:cBhvr>
                                      <p:to>
                                        <p:strVal val="visible"/>
                                      </p:to>
                                    </p:set>
                                    <p:animEffect transition="in" filter="blinds(horizontal)">
                                      <p:cBhvr>
                                        <p:cTn id="30" dur="500"/>
                                        <p:tgtEl>
                                          <p:spTgt spid="395267">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95267">
                                            <p:txEl>
                                              <p:pRg st="5" end="5"/>
                                            </p:txEl>
                                          </p:spTgt>
                                        </p:tgtEl>
                                        <p:attrNameLst>
                                          <p:attrName>style.visibility</p:attrName>
                                        </p:attrNameLst>
                                      </p:cBhvr>
                                      <p:to>
                                        <p:strVal val="visible"/>
                                      </p:to>
                                    </p:set>
                                    <p:animEffect transition="in" filter="blinds(horizontal)">
                                      <p:cBhvr>
                                        <p:cTn id="35" dur="500"/>
                                        <p:tgtEl>
                                          <p:spTgt spid="395267">
                                            <p:txEl>
                                              <p:pRg st="5" end="5"/>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395267">
                                            <p:txEl>
                                              <p:pRg st="6" end="6"/>
                                            </p:txEl>
                                          </p:spTgt>
                                        </p:tgtEl>
                                        <p:attrNameLst>
                                          <p:attrName>style.visibility</p:attrName>
                                        </p:attrNameLst>
                                      </p:cBhvr>
                                      <p:to>
                                        <p:strVal val="visible"/>
                                      </p:to>
                                    </p:set>
                                    <p:animEffect transition="in" filter="blinds(horizontal)">
                                      <p:cBhvr>
                                        <p:cTn id="40" dur="500"/>
                                        <p:tgtEl>
                                          <p:spTgt spid="395267">
                                            <p:txEl>
                                              <p:pRg st="6" end="6"/>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395267">
                                            <p:txEl>
                                              <p:pRg st="7" end="7"/>
                                            </p:txEl>
                                          </p:spTgt>
                                        </p:tgtEl>
                                        <p:attrNameLst>
                                          <p:attrName>style.visibility</p:attrName>
                                        </p:attrNameLst>
                                      </p:cBhvr>
                                      <p:to>
                                        <p:strVal val="visible"/>
                                      </p:to>
                                    </p:set>
                                    <p:animEffect transition="in" filter="blinds(horizontal)">
                                      <p:cBhvr>
                                        <p:cTn id="45" dur="500"/>
                                        <p:tgtEl>
                                          <p:spTgt spid="395267">
                                            <p:txEl>
                                              <p:pRg st="7" end="7"/>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395267">
                                            <p:txEl>
                                              <p:pRg st="8" end="8"/>
                                            </p:txEl>
                                          </p:spTgt>
                                        </p:tgtEl>
                                        <p:attrNameLst>
                                          <p:attrName>style.visibility</p:attrName>
                                        </p:attrNameLst>
                                      </p:cBhvr>
                                      <p:to>
                                        <p:strVal val="visible"/>
                                      </p:to>
                                    </p:set>
                                    <p:animEffect transition="in" filter="blinds(horizontal)">
                                      <p:cBhvr>
                                        <p:cTn id="50" dur="500"/>
                                        <p:tgtEl>
                                          <p:spTgt spid="395267">
                                            <p:txEl>
                                              <p:pRg st="8" end="8"/>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395267">
                                            <p:txEl>
                                              <p:pRg st="9" end="9"/>
                                            </p:txEl>
                                          </p:spTgt>
                                        </p:tgtEl>
                                        <p:attrNameLst>
                                          <p:attrName>style.visibility</p:attrName>
                                        </p:attrNameLst>
                                      </p:cBhvr>
                                      <p:to>
                                        <p:strVal val="visible"/>
                                      </p:to>
                                    </p:set>
                                    <p:animEffect transition="in" filter="blinds(horizontal)">
                                      <p:cBhvr>
                                        <p:cTn id="55" dur="500"/>
                                        <p:tgtEl>
                                          <p:spTgt spid="395267">
                                            <p:txEl>
                                              <p:pRg st="9" end="9"/>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395267">
                                            <p:txEl>
                                              <p:pRg st="10" end="10"/>
                                            </p:txEl>
                                          </p:spTgt>
                                        </p:tgtEl>
                                        <p:attrNameLst>
                                          <p:attrName>style.visibility</p:attrName>
                                        </p:attrNameLst>
                                      </p:cBhvr>
                                      <p:to>
                                        <p:strVal val="visible"/>
                                      </p:to>
                                    </p:set>
                                    <p:animEffect transition="in" filter="blinds(horizontal)">
                                      <p:cBhvr>
                                        <p:cTn id="60" dur="500"/>
                                        <p:tgtEl>
                                          <p:spTgt spid="395267">
                                            <p:txEl>
                                              <p:pRg st="10" end="1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395267">
                                            <p:txEl>
                                              <p:pRg st="11" end="11"/>
                                            </p:txEl>
                                          </p:spTgt>
                                        </p:tgtEl>
                                        <p:attrNameLst>
                                          <p:attrName>style.visibility</p:attrName>
                                        </p:attrNameLst>
                                      </p:cBhvr>
                                      <p:to>
                                        <p:strVal val="visible"/>
                                      </p:to>
                                    </p:set>
                                    <p:animEffect transition="in" filter="blinds(horizontal)">
                                      <p:cBhvr>
                                        <p:cTn id="65" dur="500"/>
                                        <p:tgtEl>
                                          <p:spTgt spid="395267">
                                            <p:txEl>
                                              <p:pRg st="11" end="11"/>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395267">
                                            <p:txEl>
                                              <p:pRg st="12" end="12"/>
                                            </p:txEl>
                                          </p:spTgt>
                                        </p:tgtEl>
                                        <p:attrNameLst>
                                          <p:attrName>style.visibility</p:attrName>
                                        </p:attrNameLst>
                                      </p:cBhvr>
                                      <p:to>
                                        <p:strVal val="visible"/>
                                      </p:to>
                                    </p:set>
                                    <p:animEffect transition="in" filter="blinds(horizontal)">
                                      <p:cBhvr>
                                        <p:cTn id="70" dur="500"/>
                                        <p:tgtEl>
                                          <p:spTgt spid="395267">
                                            <p:txEl>
                                              <p:pRg st="12" end="12"/>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395267">
                                            <p:txEl>
                                              <p:pRg st="13" end="13"/>
                                            </p:txEl>
                                          </p:spTgt>
                                        </p:tgtEl>
                                        <p:attrNameLst>
                                          <p:attrName>style.visibility</p:attrName>
                                        </p:attrNameLst>
                                      </p:cBhvr>
                                      <p:to>
                                        <p:strVal val="visible"/>
                                      </p:to>
                                    </p:set>
                                    <p:animEffect transition="in" filter="blinds(horizontal)">
                                      <p:cBhvr>
                                        <p:cTn id="75" dur="500"/>
                                        <p:tgtEl>
                                          <p:spTgt spid="395267">
                                            <p:txEl>
                                              <p:pRg st="13" end="13"/>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395267">
                                            <p:txEl>
                                              <p:pRg st="14" end="14"/>
                                            </p:txEl>
                                          </p:spTgt>
                                        </p:tgtEl>
                                        <p:attrNameLst>
                                          <p:attrName>style.visibility</p:attrName>
                                        </p:attrNameLst>
                                      </p:cBhvr>
                                      <p:to>
                                        <p:strVal val="visible"/>
                                      </p:to>
                                    </p:set>
                                    <p:animEffect transition="in" filter="blinds(horizontal)">
                                      <p:cBhvr>
                                        <p:cTn id="80" dur="500"/>
                                        <p:tgtEl>
                                          <p:spTgt spid="39526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latin typeface="宋体" panose="02010600030101010101" pitchFamily="2" charset="-122"/>
              </a:rPr>
              <a:t>十进制转</a:t>
            </a:r>
            <a:r>
              <a:rPr lang="zh-CN" altLang="zh-CN" dirty="0" smtClean="0">
                <a:solidFill>
                  <a:srgbClr val="FF0000"/>
                </a:solidFill>
                <a:latin typeface="宋体" panose="02010600030101010101" pitchFamily="2" charset="-122"/>
              </a:rPr>
              <a:t>二进制</a:t>
            </a:r>
            <a:r>
              <a:rPr lang="en-US" altLang="zh-CN" dirty="0" smtClean="0">
                <a:solidFill>
                  <a:srgbClr val="FF0000"/>
                </a:solidFill>
                <a:latin typeface="宋体" panose="02010600030101010101" pitchFamily="2" charset="-122"/>
              </a:rPr>
              <a:t>   </a:t>
            </a:r>
            <a:r>
              <a:rPr lang="zh-CN" altLang="en-US" dirty="0" smtClean="0">
                <a:solidFill>
                  <a:srgbClr val="FF0000"/>
                </a:solidFill>
                <a:latin typeface="宋体" panose="02010600030101010101" pitchFamily="2" charset="-122"/>
              </a:rPr>
              <a:t>除</a:t>
            </a:r>
            <a:r>
              <a:rPr lang="en-US" altLang="zh-CN" dirty="0" smtClean="0">
                <a:solidFill>
                  <a:srgbClr val="FF0000"/>
                </a:solidFill>
                <a:latin typeface="宋体" panose="02010600030101010101" pitchFamily="2" charset="-122"/>
              </a:rPr>
              <a:t>2</a:t>
            </a:r>
            <a:r>
              <a:rPr lang="zh-CN" altLang="en-US" dirty="0" smtClean="0">
                <a:solidFill>
                  <a:srgbClr val="FF0000"/>
                </a:solidFill>
                <a:latin typeface="宋体" panose="02010600030101010101" pitchFamily="2" charset="-122"/>
              </a:rPr>
              <a:t>取余法   降幂法</a:t>
            </a:r>
            <a:r>
              <a:rPr lang="en-US" altLang="zh-CN" dirty="0" smtClean="0">
                <a:solidFill>
                  <a:srgbClr val="FF0000"/>
                </a:solidFill>
                <a:latin typeface="宋体" panose="02010600030101010101" pitchFamily="2" charset="-122"/>
              </a:rPr>
              <a:t>(</a:t>
            </a:r>
            <a:r>
              <a:rPr lang="zh-CN" altLang="en-US" dirty="0" smtClean="0">
                <a:solidFill>
                  <a:srgbClr val="FF0000"/>
                </a:solidFill>
                <a:latin typeface="宋体" panose="02010600030101010101" pitchFamily="2" charset="-122"/>
              </a:rPr>
              <a:t>推荐</a:t>
            </a:r>
            <a:r>
              <a:rPr lang="en-US" altLang="zh-CN" dirty="0" smtClean="0">
                <a:solidFill>
                  <a:srgbClr val="FF0000"/>
                </a:solidFill>
                <a:latin typeface="宋体" panose="02010600030101010101" pitchFamily="2" charset="-122"/>
              </a:rPr>
              <a:t>)</a:t>
            </a:r>
            <a:endParaRPr lang="zh-CN" altLang="en-US" dirty="0">
              <a:solidFill>
                <a:srgbClr val="FF0000"/>
              </a:solidFill>
            </a:endParaRPr>
          </a:p>
        </p:txBody>
      </p:sp>
      <p:sp>
        <p:nvSpPr>
          <p:cNvPr id="3" name="内容占位符 2"/>
          <p:cNvSpPr>
            <a:spLocks noGrp="1"/>
          </p:cNvSpPr>
          <p:nvPr>
            <p:ph idx="1"/>
          </p:nvPr>
        </p:nvSpPr>
        <p:spPr>
          <a:xfrm>
            <a:off x="822796" y="1366069"/>
            <a:ext cx="8218488" cy="4464248"/>
          </a:xfrm>
        </p:spPr>
        <p:txBody>
          <a:bodyPr/>
          <a:lstStyle/>
          <a:p>
            <a:r>
              <a:rPr lang="zh-CN" altLang="en-US" dirty="0"/>
              <a:t>整数部分除</a:t>
            </a:r>
            <a:r>
              <a:rPr lang="en-US" altLang="zh-CN" dirty="0"/>
              <a:t>2</a:t>
            </a:r>
            <a:r>
              <a:rPr lang="zh-CN" altLang="en-US" dirty="0"/>
              <a:t>取余  </a:t>
            </a:r>
            <a:r>
              <a:rPr lang="zh-CN" altLang="en-US" dirty="0" smtClean="0"/>
              <a:t>                  </a:t>
            </a:r>
            <a:r>
              <a:rPr lang="zh-CN" altLang="en-US" dirty="0"/>
              <a:t>小数部分乘</a:t>
            </a:r>
            <a:r>
              <a:rPr lang="en-US" altLang="zh-CN" dirty="0"/>
              <a:t>2</a:t>
            </a:r>
            <a:r>
              <a:rPr lang="zh-CN" altLang="en-US" dirty="0"/>
              <a:t>取整</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14</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1063625" y="2191668"/>
            <a:ext cx="1387475" cy="492125"/>
            <a:chOff x="0" y="0"/>
            <a:chExt cx="874" cy="310"/>
          </a:xfrm>
        </p:grpSpPr>
        <p:sp>
          <p:nvSpPr>
            <p:cNvPr id="6" name="Text Box 6"/>
            <p:cNvSpPr txBox="1">
              <a:spLocks noChangeArrowheads="1"/>
            </p:cNvSpPr>
            <p:nvPr/>
          </p:nvSpPr>
          <p:spPr bwMode="auto">
            <a:xfrm>
              <a:off x="0" y="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 </a:t>
              </a:r>
            </a:p>
          </p:txBody>
        </p:sp>
        <p:sp>
          <p:nvSpPr>
            <p:cNvPr id="7" name="Line 7"/>
            <p:cNvSpPr>
              <a:spLocks noChangeShapeType="1"/>
            </p:cNvSpPr>
            <p:nvPr/>
          </p:nvSpPr>
          <p:spPr bwMode="auto">
            <a:xfrm>
              <a:off x="240" y="70"/>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8" name="Line 8"/>
            <p:cNvSpPr>
              <a:spLocks noChangeShapeType="1"/>
            </p:cNvSpPr>
            <p:nvPr/>
          </p:nvSpPr>
          <p:spPr bwMode="auto">
            <a:xfrm>
              <a:off x="240" y="31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9" name="Line 9"/>
            <p:cNvSpPr>
              <a:spLocks noChangeShapeType="1"/>
            </p:cNvSpPr>
            <p:nvPr/>
          </p:nvSpPr>
          <p:spPr bwMode="auto">
            <a:xfrm>
              <a:off x="240" y="310"/>
              <a:ext cx="6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0" name="Text Box 10"/>
            <p:cNvSpPr txBox="1">
              <a:spLocks noChangeArrowheads="1"/>
            </p:cNvSpPr>
            <p:nvPr/>
          </p:nvSpPr>
          <p:spPr bwMode="auto">
            <a:xfrm>
              <a:off x="240" y="0"/>
              <a:ext cx="6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1  1</a:t>
              </a:r>
            </a:p>
          </p:txBody>
        </p:sp>
      </p:grpSp>
      <p:grpSp>
        <p:nvGrpSpPr>
          <p:cNvPr id="11" name="Group 11"/>
          <p:cNvGrpSpPr>
            <a:grpSpLocks/>
          </p:cNvGrpSpPr>
          <p:nvPr/>
        </p:nvGrpSpPr>
        <p:grpSpPr bwMode="auto">
          <a:xfrm>
            <a:off x="1200150" y="2704430"/>
            <a:ext cx="1235075" cy="457200"/>
            <a:chOff x="0" y="0"/>
            <a:chExt cx="778" cy="288"/>
          </a:xfrm>
        </p:grpSpPr>
        <p:sp>
          <p:nvSpPr>
            <p:cNvPr id="12" name="Line 12"/>
            <p:cNvSpPr>
              <a:spLocks noChangeShapeType="1"/>
            </p:cNvSpPr>
            <p:nvPr/>
          </p:nvSpPr>
          <p:spPr bwMode="auto">
            <a:xfrm>
              <a:off x="202" y="83"/>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3" name="Line 13"/>
            <p:cNvSpPr>
              <a:spLocks noChangeShapeType="1"/>
            </p:cNvSpPr>
            <p:nvPr/>
          </p:nvSpPr>
          <p:spPr bwMode="auto">
            <a:xfrm>
              <a:off x="202" y="275"/>
              <a:ext cx="57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4" name="Text Box 14"/>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grpSp>
        <p:nvGrpSpPr>
          <p:cNvPr id="15" name="Group 15"/>
          <p:cNvGrpSpPr>
            <a:grpSpLocks/>
          </p:cNvGrpSpPr>
          <p:nvPr/>
        </p:nvGrpSpPr>
        <p:grpSpPr bwMode="auto">
          <a:xfrm>
            <a:off x="1292225" y="3196555"/>
            <a:ext cx="1143000" cy="477838"/>
            <a:chOff x="0" y="0"/>
            <a:chExt cx="720" cy="301"/>
          </a:xfrm>
        </p:grpSpPr>
        <p:sp>
          <p:nvSpPr>
            <p:cNvPr id="16" name="Line 16"/>
            <p:cNvSpPr>
              <a:spLocks noChangeShapeType="1"/>
            </p:cNvSpPr>
            <p:nvPr/>
          </p:nvSpPr>
          <p:spPr bwMode="auto">
            <a:xfrm>
              <a:off x="192" y="6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7" name="Line 17"/>
            <p:cNvSpPr>
              <a:spLocks noChangeShapeType="1"/>
            </p:cNvSpPr>
            <p:nvPr/>
          </p:nvSpPr>
          <p:spPr bwMode="auto">
            <a:xfrm>
              <a:off x="192" y="301"/>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18" name="Text Box 18"/>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grpSp>
        <p:nvGrpSpPr>
          <p:cNvPr id="19" name="Group 19"/>
          <p:cNvGrpSpPr>
            <a:grpSpLocks/>
          </p:cNvGrpSpPr>
          <p:nvPr/>
        </p:nvGrpSpPr>
        <p:grpSpPr bwMode="auto">
          <a:xfrm>
            <a:off x="1368425" y="3653755"/>
            <a:ext cx="1066800" cy="477838"/>
            <a:chOff x="0" y="0"/>
            <a:chExt cx="672" cy="301"/>
          </a:xfrm>
        </p:grpSpPr>
        <p:sp>
          <p:nvSpPr>
            <p:cNvPr id="20" name="Line 20"/>
            <p:cNvSpPr>
              <a:spLocks noChangeShapeType="1"/>
            </p:cNvSpPr>
            <p:nvPr/>
          </p:nvSpPr>
          <p:spPr bwMode="auto">
            <a:xfrm>
              <a:off x="240" y="61"/>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1" name="Line 21"/>
            <p:cNvSpPr>
              <a:spLocks noChangeShapeType="1"/>
            </p:cNvSpPr>
            <p:nvPr/>
          </p:nvSpPr>
          <p:spPr bwMode="auto">
            <a:xfrm>
              <a:off x="240" y="301"/>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2" name="Text Box 22"/>
            <p:cNvSpPr txBox="1">
              <a:spLocks noChangeArrowheads="1"/>
            </p:cNvSpPr>
            <p:nvPr/>
          </p:nvSpPr>
          <p:spPr bwMode="auto">
            <a:xfrm>
              <a:off x="0"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grpSp>
      <p:sp>
        <p:nvSpPr>
          <p:cNvPr id="23" name="Text Box 23"/>
          <p:cNvSpPr txBox="1">
            <a:spLocks noChangeArrowheads="1"/>
          </p:cNvSpPr>
          <p:nvPr/>
        </p:nvSpPr>
        <p:spPr bwMode="auto">
          <a:xfrm>
            <a:off x="2054225" y="26631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5</a:t>
            </a:r>
          </a:p>
        </p:txBody>
      </p:sp>
      <p:sp>
        <p:nvSpPr>
          <p:cNvPr id="24" name="Text Box 24"/>
          <p:cNvSpPr txBox="1">
            <a:spLocks noChangeArrowheads="1"/>
          </p:cNvSpPr>
          <p:nvPr/>
        </p:nvSpPr>
        <p:spPr bwMode="auto">
          <a:xfrm>
            <a:off x="2054225" y="31965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2</a:t>
            </a:r>
          </a:p>
        </p:txBody>
      </p:sp>
      <p:sp>
        <p:nvSpPr>
          <p:cNvPr id="25" name="Text Box 25"/>
          <p:cNvSpPr txBox="1">
            <a:spLocks noChangeArrowheads="1"/>
          </p:cNvSpPr>
          <p:nvPr/>
        </p:nvSpPr>
        <p:spPr bwMode="auto">
          <a:xfrm>
            <a:off x="2038350" y="361883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1</a:t>
            </a:r>
          </a:p>
        </p:txBody>
      </p:sp>
      <p:sp>
        <p:nvSpPr>
          <p:cNvPr id="26" name="Text Box 26"/>
          <p:cNvSpPr txBox="1">
            <a:spLocks noChangeArrowheads="1"/>
          </p:cNvSpPr>
          <p:nvPr/>
        </p:nvSpPr>
        <p:spPr bwMode="auto">
          <a:xfrm>
            <a:off x="2038350" y="407603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0</a:t>
            </a:r>
          </a:p>
        </p:txBody>
      </p:sp>
      <p:grpSp>
        <p:nvGrpSpPr>
          <p:cNvPr id="27" name="Group 27"/>
          <p:cNvGrpSpPr>
            <a:grpSpLocks/>
          </p:cNvGrpSpPr>
          <p:nvPr/>
        </p:nvGrpSpPr>
        <p:grpSpPr bwMode="auto">
          <a:xfrm>
            <a:off x="2511425" y="2205955"/>
            <a:ext cx="1184275" cy="466725"/>
            <a:chOff x="0" y="0"/>
            <a:chExt cx="746" cy="294"/>
          </a:xfrm>
        </p:grpSpPr>
        <p:sp>
          <p:nvSpPr>
            <p:cNvPr id="28" name="Line 28"/>
            <p:cNvSpPr>
              <a:spLocks noChangeShapeType="1"/>
            </p:cNvSpPr>
            <p:nvPr/>
          </p:nvSpPr>
          <p:spPr bwMode="auto">
            <a:xfrm>
              <a:off x="0" y="157"/>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29" name="Text Box 29"/>
            <p:cNvSpPr txBox="1">
              <a:spLocks noChangeArrowheads="1"/>
            </p:cNvSpPr>
            <p:nvPr/>
          </p:nvSpPr>
          <p:spPr bwMode="auto">
            <a:xfrm>
              <a:off x="528" y="0"/>
              <a:ext cx="218" cy="294"/>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1</a:t>
              </a:r>
            </a:p>
          </p:txBody>
        </p:sp>
      </p:grpSp>
      <p:grpSp>
        <p:nvGrpSpPr>
          <p:cNvPr id="30" name="Group 30"/>
          <p:cNvGrpSpPr>
            <a:grpSpLocks/>
          </p:cNvGrpSpPr>
          <p:nvPr/>
        </p:nvGrpSpPr>
        <p:grpSpPr bwMode="auto">
          <a:xfrm>
            <a:off x="2511425" y="2739355"/>
            <a:ext cx="1174750" cy="457200"/>
            <a:chOff x="0" y="0"/>
            <a:chExt cx="740" cy="288"/>
          </a:xfrm>
        </p:grpSpPr>
        <p:sp>
          <p:nvSpPr>
            <p:cNvPr id="31" name="Line 31"/>
            <p:cNvSpPr>
              <a:spLocks noChangeShapeType="1"/>
            </p:cNvSpPr>
            <p:nvPr/>
          </p:nvSpPr>
          <p:spPr bwMode="auto">
            <a:xfrm>
              <a:off x="0" y="157"/>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2" name="Text Box 32"/>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grpSp>
      <p:grpSp>
        <p:nvGrpSpPr>
          <p:cNvPr id="33" name="Group 33"/>
          <p:cNvGrpSpPr>
            <a:grpSpLocks/>
          </p:cNvGrpSpPr>
          <p:nvPr/>
        </p:nvGrpSpPr>
        <p:grpSpPr bwMode="auto">
          <a:xfrm>
            <a:off x="2511425" y="3120355"/>
            <a:ext cx="1174750" cy="457200"/>
            <a:chOff x="0" y="0"/>
            <a:chExt cx="740" cy="288"/>
          </a:xfrm>
        </p:grpSpPr>
        <p:sp>
          <p:nvSpPr>
            <p:cNvPr id="34" name="Line 34"/>
            <p:cNvSpPr>
              <a:spLocks noChangeShapeType="1"/>
            </p:cNvSpPr>
            <p:nvPr/>
          </p:nvSpPr>
          <p:spPr bwMode="auto">
            <a:xfrm>
              <a:off x="0" y="205"/>
              <a:ext cx="432"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5" name="Text Box 35"/>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0</a:t>
              </a:r>
            </a:p>
          </p:txBody>
        </p:sp>
      </p:grpSp>
      <p:grpSp>
        <p:nvGrpSpPr>
          <p:cNvPr id="36" name="Group 36"/>
          <p:cNvGrpSpPr>
            <a:grpSpLocks/>
          </p:cNvGrpSpPr>
          <p:nvPr/>
        </p:nvGrpSpPr>
        <p:grpSpPr bwMode="auto">
          <a:xfrm>
            <a:off x="2511425" y="3577555"/>
            <a:ext cx="1174750" cy="457200"/>
            <a:chOff x="0" y="0"/>
            <a:chExt cx="740" cy="288"/>
          </a:xfrm>
        </p:grpSpPr>
        <p:sp>
          <p:nvSpPr>
            <p:cNvPr id="37" name="Line 37"/>
            <p:cNvSpPr>
              <a:spLocks noChangeShapeType="1"/>
            </p:cNvSpPr>
            <p:nvPr/>
          </p:nvSpPr>
          <p:spPr bwMode="auto">
            <a:xfrm>
              <a:off x="0" y="205"/>
              <a:ext cx="48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38" name="Text Box 38"/>
            <p:cNvSpPr txBox="1">
              <a:spLocks noChangeArrowheads="1"/>
            </p:cNvSpPr>
            <p:nvPr/>
          </p:nvSpPr>
          <p:spPr bwMode="auto">
            <a:xfrm>
              <a:off x="528" y="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solidFill>
                    <a:schemeClr val="accent2"/>
                  </a:solidFill>
                  <a:latin typeface="宋体" panose="02010600030101010101" pitchFamily="2" charset="-122"/>
                  <a:ea typeface="宋体" panose="02010600030101010101" pitchFamily="2" charset="-122"/>
                </a:rPr>
                <a:t>1</a:t>
              </a:r>
            </a:p>
          </p:txBody>
        </p:sp>
      </p:grpSp>
      <p:sp>
        <p:nvSpPr>
          <p:cNvPr id="39" name="Line 39"/>
          <p:cNvSpPr>
            <a:spLocks noChangeShapeType="1"/>
          </p:cNvSpPr>
          <p:nvPr/>
        </p:nvSpPr>
        <p:spPr bwMode="auto">
          <a:xfrm>
            <a:off x="5407025" y="2683793"/>
            <a:ext cx="1905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0" name="Line 40"/>
          <p:cNvSpPr>
            <a:spLocks noChangeShapeType="1"/>
          </p:cNvSpPr>
          <p:nvPr/>
        </p:nvSpPr>
        <p:spPr bwMode="auto">
          <a:xfrm>
            <a:off x="5407025" y="3140993"/>
            <a:ext cx="1905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1" name="Line 41"/>
          <p:cNvSpPr>
            <a:spLocks noChangeShapeType="1"/>
          </p:cNvSpPr>
          <p:nvPr/>
        </p:nvSpPr>
        <p:spPr bwMode="auto">
          <a:xfrm>
            <a:off x="5407025" y="3572718"/>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i="0"/>
          </a:p>
        </p:txBody>
      </p:sp>
      <p:sp>
        <p:nvSpPr>
          <p:cNvPr id="42" name="Text Box 42"/>
          <p:cNvSpPr txBox="1">
            <a:spLocks noChangeArrowheads="1"/>
          </p:cNvSpPr>
          <p:nvPr/>
        </p:nvSpPr>
        <p:spPr bwMode="auto">
          <a:xfrm>
            <a:off x="5848350" y="2171030"/>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a:latin typeface="宋体" panose="02010600030101010101" pitchFamily="2" charset="-122"/>
                <a:ea typeface="宋体" panose="02010600030101010101" pitchFamily="2" charset="-122"/>
              </a:rPr>
              <a:t>0.625 * 2</a:t>
            </a:r>
          </a:p>
        </p:txBody>
      </p:sp>
      <p:sp>
        <p:nvSpPr>
          <p:cNvPr id="43" name="Text Box 43"/>
          <p:cNvSpPr txBox="1">
            <a:spLocks noChangeArrowheads="1"/>
          </p:cNvSpPr>
          <p:nvPr/>
        </p:nvSpPr>
        <p:spPr bwMode="auto">
          <a:xfrm>
            <a:off x="5009767" y="266315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sp>
        <p:nvSpPr>
          <p:cNvPr id="44" name="Text Box 44"/>
          <p:cNvSpPr txBox="1">
            <a:spLocks noChangeArrowheads="1"/>
          </p:cNvSpPr>
          <p:nvPr/>
        </p:nvSpPr>
        <p:spPr bwMode="auto">
          <a:xfrm>
            <a:off x="5848350" y="2635634"/>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0.25 </a:t>
            </a:r>
            <a:r>
              <a:rPr lang="en-US" altLang="zh-CN" sz="2400" i="0" dirty="0" smtClean="0">
                <a:latin typeface="宋体" panose="02010600030101010101" pitchFamily="2" charset="-122"/>
                <a:ea typeface="宋体" panose="02010600030101010101" pitchFamily="2" charset="-122"/>
              </a:rPr>
              <a:t> * </a:t>
            </a:r>
            <a:r>
              <a:rPr lang="en-US" altLang="zh-CN" sz="2400" i="0" dirty="0">
                <a:latin typeface="宋体" panose="02010600030101010101" pitchFamily="2" charset="-122"/>
                <a:ea typeface="宋体" panose="02010600030101010101" pitchFamily="2" charset="-122"/>
              </a:rPr>
              <a:t>2</a:t>
            </a:r>
          </a:p>
        </p:txBody>
      </p:sp>
      <p:sp>
        <p:nvSpPr>
          <p:cNvPr id="45" name="Text Box 45"/>
          <p:cNvSpPr txBox="1">
            <a:spLocks noChangeArrowheads="1"/>
          </p:cNvSpPr>
          <p:nvPr/>
        </p:nvSpPr>
        <p:spPr bwMode="auto">
          <a:xfrm>
            <a:off x="4932040" y="3140993"/>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0</a:t>
            </a:r>
          </a:p>
        </p:txBody>
      </p:sp>
      <p:sp>
        <p:nvSpPr>
          <p:cNvPr id="46" name="Text Box 46"/>
          <p:cNvSpPr txBox="1">
            <a:spLocks noChangeArrowheads="1"/>
          </p:cNvSpPr>
          <p:nvPr/>
        </p:nvSpPr>
        <p:spPr bwMode="auto">
          <a:xfrm>
            <a:off x="5855434" y="3120355"/>
            <a:ext cx="15696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0.5  </a:t>
            </a:r>
            <a:r>
              <a:rPr lang="en-US" altLang="zh-CN" sz="2400" i="0" dirty="0" smtClean="0">
                <a:latin typeface="宋体" panose="02010600030101010101" pitchFamily="2" charset="-122"/>
                <a:ea typeface="宋体" panose="02010600030101010101" pitchFamily="2" charset="-122"/>
              </a:rPr>
              <a:t> </a:t>
            </a:r>
            <a:r>
              <a:rPr lang="en-US" altLang="zh-CN" sz="2400" i="0" dirty="0">
                <a:latin typeface="宋体" panose="02010600030101010101" pitchFamily="2" charset="-122"/>
                <a:ea typeface="宋体" panose="02010600030101010101" pitchFamily="2" charset="-122"/>
              </a:rPr>
              <a:t>* 2</a:t>
            </a:r>
          </a:p>
        </p:txBody>
      </p:sp>
      <p:sp>
        <p:nvSpPr>
          <p:cNvPr id="47" name="Text Box 47"/>
          <p:cNvSpPr txBox="1">
            <a:spLocks noChangeArrowheads="1"/>
          </p:cNvSpPr>
          <p:nvPr/>
        </p:nvSpPr>
        <p:spPr bwMode="auto">
          <a:xfrm>
            <a:off x="4936947" y="3572718"/>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solidFill>
                  <a:schemeClr val="accent2"/>
                </a:solidFill>
                <a:latin typeface="宋体" panose="02010600030101010101" pitchFamily="2" charset="-122"/>
                <a:ea typeface="宋体" panose="02010600030101010101" pitchFamily="2" charset="-122"/>
              </a:rPr>
              <a:t>1</a:t>
            </a:r>
          </a:p>
        </p:txBody>
      </p:sp>
      <p:sp>
        <p:nvSpPr>
          <p:cNvPr id="48" name="Text Box 48"/>
          <p:cNvSpPr txBox="1">
            <a:spLocks noChangeArrowheads="1"/>
          </p:cNvSpPr>
          <p:nvPr/>
        </p:nvSpPr>
        <p:spPr bwMode="auto">
          <a:xfrm>
            <a:off x="5727030" y="357991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400" i="0" dirty="0">
                <a:latin typeface="宋体" panose="02010600030101010101" pitchFamily="2" charset="-122"/>
                <a:ea typeface="宋体" panose="02010600030101010101" pitchFamily="2" charset="-122"/>
              </a:rPr>
              <a:t> 0.0   </a:t>
            </a:r>
          </a:p>
        </p:txBody>
      </p:sp>
      <p:sp>
        <p:nvSpPr>
          <p:cNvPr id="49" name="Text Box 49"/>
          <p:cNvSpPr txBox="1">
            <a:spLocks noChangeArrowheads="1"/>
          </p:cNvSpPr>
          <p:nvPr/>
        </p:nvSpPr>
        <p:spPr bwMode="auto">
          <a:xfrm>
            <a:off x="1311704" y="4684277"/>
            <a:ext cx="2644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2000" i="0" dirty="0">
                <a:solidFill>
                  <a:schemeClr val="accent2"/>
                </a:solidFill>
                <a:latin typeface="微软雅黑" panose="020B0503020204020204" pitchFamily="34" charset="-122"/>
                <a:ea typeface="微软雅黑" panose="020B0503020204020204" pitchFamily="34" charset="-122"/>
              </a:rPr>
              <a:t>除尽为止 </a:t>
            </a:r>
            <a:r>
              <a:rPr lang="en-US" altLang="zh-CN" sz="2000" i="0" dirty="0">
                <a:solidFill>
                  <a:schemeClr val="accent2"/>
                </a:solidFill>
                <a:latin typeface="微软雅黑" panose="020B0503020204020204" pitchFamily="34" charset="-122"/>
                <a:ea typeface="微软雅黑" panose="020B0503020204020204" pitchFamily="34" charset="-122"/>
              </a:rPr>
              <a:t>1011</a:t>
            </a:r>
          </a:p>
        </p:txBody>
      </p:sp>
      <p:sp>
        <p:nvSpPr>
          <p:cNvPr id="50" name="Line 50"/>
          <p:cNvSpPr>
            <a:spLocks noChangeShapeType="1"/>
          </p:cNvSpPr>
          <p:nvPr/>
        </p:nvSpPr>
        <p:spPr bwMode="auto">
          <a:xfrm>
            <a:off x="4283968" y="1515318"/>
            <a:ext cx="0" cy="36418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Text Box 51"/>
          <p:cNvSpPr txBox="1">
            <a:spLocks noChangeArrowheads="1"/>
          </p:cNvSpPr>
          <p:nvPr/>
        </p:nvSpPr>
        <p:spPr bwMode="auto">
          <a:xfrm>
            <a:off x="3654425" y="2226593"/>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低</a:t>
            </a:r>
          </a:p>
        </p:txBody>
      </p:sp>
      <p:sp>
        <p:nvSpPr>
          <p:cNvPr id="52" name="Text Box 52"/>
          <p:cNvSpPr txBox="1">
            <a:spLocks noChangeArrowheads="1"/>
          </p:cNvSpPr>
          <p:nvPr/>
        </p:nvSpPr>
        <p:spPr bwMode="auto">
          <a:xfrm>
            <a:off x="3654425" y="3674393"/>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高</a:t>
            </a:r>
          </a:p>
        </p:txBody>
      </p:sp>
      <p:sp>
        <p:nvSpPr>
          <p:cNvPr id="53" name="Line 53"/>
          <p:cNvSpPr>
            <a:spLocks noChangeShapeType="1"/>
          </p:cNvSpPr>
          <p:nvPr/>
        </p:nvSpPr>
        <p:spPr bwMode="auto">
          <a:xfrm>
            <a:off x="3883025" y="2607593"/>
            <a:ext cx="0" cy="99060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grpSp>
        <p:nvGrpSpPr>
          <p:cNvPr id="54" name="Group 54"/>
          <p:cNvGrpSpPr>
            <a:grpSpLocks/>
          </p:cNvGrpSpPr>
          <p:nvPr/>
        </p:nvGrpSpPr>
        <p:grpSpPr bwMode="auto">
          <a:xfrm>
            <a:off x="4547144" y="2593161"/>
            <a:ext cx="533400" cy="1509712"/>
            <a:chOff x="0" y="0"/>
            <a:chExt cx="336" cy="951"/>
          </a:xfrm>
        </p:grpSpPr>
        <p:sp>
          <p:nvSpPr>
            <p:cNvPr id="55" name="Text Box 55"/>
            <p:cNvSpPr txBox="1">
              <a:spLocks noChangeArrowheads="1"/>
            </p:cNvSpPr>
            <p:nvPr/>
          </p:nvSpPr>
          <p:spPr bwMode="auto">
            <a:xfrm>
              <a:off x="0" y="0"/>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dirty="0">
                  <a:solidFill>
                    <a:schemeClr val="accent2"/>
                  </a:solidFill>
                  <a:latin typeface="宋体" panose="02010600030101010101" pitchFamily="2" charset="-122"/>
                  <a:ea typeface="宋体" panose="02010600030101010101" pitchFamily="2" charset="-122"/>
                </a:rPr>
                <a:t>高</a:t>
              </a:r>
            </a:p>
          </p:txBody>
        </p:sp>
        <p:sp>
          <p:nvSpPr>
            <p:cNvPr id="56" name="Text Box 56"/>
            <p:cNvSpPr txBox="1">
              <a:spLocks noChangeArrowheads="1"/>
            </p:cNvSpPr>
            <p:nvPr/>
          </p:nvSpPr>
          <p:spPr bwMode="auto">
            <a:xfrm>
              <a:off x="0" y="720"/>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1800" i="0">
                  <a:solidFill>
                    <a:schemeClr val="accent2"/>
                  </a:solidFill>
                  <a:latin typeface="宋体" panose="02010600030101010101" pitchFamily="2" charset="-122"/>
                  <a:ea typeface="宋体" panose="02010600030101010101" pitchFamily="2" charset="-122"/>
                </a:rPr>
                <a:t>低</a:t>
              </a:r>
            </a:p>
          </p:txBody>
        </p:sp>
        <p:sp>
          <p:nvSpPr>
            <p:cNvPr id="57" name="Line 57"/>
            <p:cNvSpPr>
              <a:spLocks noChangeShapeType="1"/>
            </p:cNvSpPr>
            <p:nvPr/>
          </p:nvSpPr>
          <p:spPr bwMode="auto">
            <a:xfrm flipV="1">
              <a:off x="144" y="240"/>
              <a:ext cx="0" cy="432"/>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i="0"/>
            </a:p>
          </p:txBody>
        </p:sp>
      </p:grpSp>
      <p:sp>
        <p:nvSpPr>
          <p:cNvPr id="58" name="Text Box 58"/>
          <p:cNvSpPr txBox="1">
            <a:spLocks noChangeArrowheads="1"/>
          </p:cNvSpPr>
          <p:nvPr/>
        </p:nvSpPr>
        <p:spPr bwMode="auto">
          <a:xfrm>
            <a:off x="4185486" y="4679281"/>
            <a:ext cx="4319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zh-CN" altLang="en-US" sz="2000" i="0" dirty="0">
                <a:solidFill>
                  <a:schemeClr val="accent2"/>
                </a:solidFill>
                <a:latin typeface="微软雅黑" panose="020B0503020204020204" pitchFamily="34" charset="-122"/>
                <a:ea typeface="微软雅黑" panose="020B0503020204020204" pitchFamily="34" charset="-122"/>
              </a:rPr>
              <a:t>求得位数满足要求为止</a:t>
            </a:r>
          </a:p>
        </p:txBody>
      </p:sp>
    </p:spTree>
    <p:extLst>
      <p:ext uri="{BB962C8B-B14F-4D97-AF65-F5344CB8AC3E}">
        <p14:creationId xmlns:p14="http://schemas.microsoft.com/office/powerpoint/2010/main" val="394125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amond(in)">
                                      <p:cBhvr>
                                        <p:cTn id="19" dur="20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checkerboard(across)">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checkerboard(across)">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ppt_x"/>
                                          </p:val>
                                        </p:tav>
                                        <p:tav tm="100000">
                                          <p:val>
                                            <p:strVal val="#ppt_x"/>
                                          </p:val>
                                        </p:tav>
                                      </p:tavLst>
                                    </p:anim>
                                    <p:anim calcmode="lin" valueType="num">
                                      <p:cBhvr additive="base">
                                        <p:cTn id="4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checkerboard(across)">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checkerboard(across)">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checkerboard(across)">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500" fill="hold"/>
                                        <p:tgtEl>
                                          <p:spTgt spid="53"/>
                                        </p:tgtEl>
                                        <p:attrNameLst>
                                          <p:attrName>ppt_x</p:attrName>
                                        </p:attrNameLst>
                                      </p:cBhvr>
                                      <p:tavLst>
                                        <p:tav tm="0">
                                          <p:val>
                                            <p:strVal val="#ppt_x"/>
                                          </p:val>
                                        </p:tav>
                                        <p:tav tm="100000">
                                          <p:val>
                                            <p:strVal val="#ppt_x"/>
                                          </p:val>
                                        </p:tav>
                                      </p:tavLst>
                                    </p:anim>
                                    <p:anim calcmode="lin" valueType="num">
                                      <p:cBhvr additive="base">
                                        <p:cTn id="76" dur="500" fill="hold"/>
                                        <p:tgtEl>
                                          <p:spTgt spid="53"/>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additive="base">
                                        <p:cTn id="85" dur="500" fill="hold"/>
                                        <p:tgtEl>
                                          <p:spTgt spid="49"/>
                                        </p:tgtEl>
                                        <p:attrNameLst>
                                          <p:attrName>ppt_x</p:attrName>
                                        </p:attrNameLst>
                                      </p:cBhvr>
                                      <p:tavLst>
                                        <p:tav tm="0">
                                          <p:val>
                                            <p:strVal val="#ppt_x"/>
                                          </p:val>
                                        </p:tav>
                                        <p:tav tm="100000">
                                          <p:val>
                                            <p:strVal val="#ppt_x"/>
                                          </p:val>
                                        </p:tav>
                                      </p:tavLst>
                                    </p:anim>
                                    <p:anim calcmode="lin" valueType="num">
                                      <p:cBhvr additive="base">
                                        <p:cTn id="8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8" presetClass="entr" presetSubtype="16"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diamond(in)">
                                      <p:cBhvr>
                                        <p:cTn id="91" dur="20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fill="hold"/>
                                        <p:tgtEl>
                                          <p:spTgt spid="39"/>
                                        </p:tgtEl>
                                        <p:attrNameLst>
                                          <p:attrName>ppt_x</p:attrName>
                                        </p:attrNameLst>
                                      </p:cBhvr>
                                      <p:tavLst>
                                        <p:tav tm="0">
                                          <p:val>
                                            <p:strVal val="#ppt_x"/>
                                          </p:val>
                                        </p:tav>
                                        <p:tav tm="100000">
                                          <p:val>
                                            <p:strVal val="#ppt_x"/>
                                          </p:val>
                                        </p:tav>
                                      </p:tavLst>
                                    </p:anim>
                                    <p:anim calcmode="lin" valueType="num">
                                      <p:cBhvr additive="base">
                                        <p:cTn id="9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8" presetClass="entr" presetSubtype="16" fill="hold" grpId="0" nodeType="click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diamond(in)">
                                      <p:cBhvr>
                                        <p:cTn id="102" dur="20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10"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checkerboard(across)">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8" presetClass="entr" presetSubtype="16"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diamond(in)">
                                      <p:cBhvr>
                                        <p:cTn id="112" dur="20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fill="hold"/>
                                        <p:tgtEl>
                                          <p:spTgt spid="46"/>
                                        </p:tgtEl>
                                        <p:attrNameLst>
                                          <p:attrName>ppt_x</p:attrName>
                                        </p:attrNameLst>
                                      </p:cBhvr>
                                      <p:tavLst>
                                        <p:tav tm="0">
                                          <p:val>
                                            <p:strVal val="#ppt_x"/>
                                          </p:val>
                                        </p:tav>
                                        <p:tav tm="100000">
                                          <p:val>
                                            <p:strVal val="#ppt_x"/>
                                          </p:val>
                                        </p:tav>
                                      </p:tavLst>
                                    </p:anim>
                                    <p:anim calcmode="lin" valueType="num">
                                      <p:cBhvr additive="base">
                                        <p:cTn id="11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additive="base">
                                        <p:cTn id="129" dur="500" fill="hold"/>
                                        <p:tgtEl>
                                          <p:spTgt spid="41"/>
                                        </p:tgtEl>
                                        <p:attrNameLst>
                                          <p:attrName>ppt_x</p:attrName>
                                        </p:attrNameLst>
                                      </p:cBhvr>
                                      <p:tavLst>
                                        <p:tav tm="0">
                                          <p:val>
                                            <p:strVal val="#ppt_x"/>
                                          </p:val>
                                        </p:tav>
                                        <p:tav tm="100000">
                                          <p:val>
                                            <p:strVal val="#ppt_x"/>
                                          </p:val>
                                        </p:tav>
                                      </p:tavLst>
                                    </p:anim>
                                    <p:anim calcmode="lin" valueType="num">
                                      <p:cBhvr additive="base">
                                        <p:cTn id="13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500" fill="hold"/>
                                        <p:tgtEl>
                                          <p:spTgt spid="47"/>
                                        </p:tgtEl>
                                        <p:attrNameLst>
                                          <p:attrName>ppt_x</p:attrName>
                                        </p:attrNameLst>
                                      </p:cBhvr>
                                      <p:tavLst>
                                        <p:tav tm="0">
                                          <p:val>
                                            <p:strVal val="#ppt_x"/>
                                          </p:val>
                                        </p:tav>
                                        <p:tav tm="100000">
                                          <p:val>
                                            <p:strVal val="#ppt_x"/>
                                          </p:val>
                                        </p:tav>
                                      </p:tavLst>
                                    </p:anim>
                                    <p:anim calcmode="lin" valueType="num">
                                      <p:cBhvr additive="base">
                                        <p:cTn id="13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fill="hold"/>
                                        <p:tgtEl>
                                          <p:spTgt spid="48"/>
                                        </p:tgtEl>
                                        <p:attrNameLst>
                                          <p:attrName>ppt_x</p:attrName>
                                        </p:attrNameLst>
                                      </p:cBhvr>
                                      <p:tavLst>
                                        <p:tav tm="0">
                                          <p:val>
                                            <p:strVal val="#ppt_x"/>
                                          </p:val>
                                        </p:tav>
                                        <p:tav tm="100000">
                                          <p:val>
                                            <p:strVal val="#ppt_x"/>
                                          </p:val>
                                        </p:tav>
                                      </p:tavLst>
                                    </p:anim>
                                    <p:anim calcmode="lin" valueType="num">
                                      <p:cBhvr additive="base">
                                        <p:cTn id="14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 calcmode="lin" valueType="num">
                                      <p:cBhvr additive="base">
                                        <p:cTn id="147" dur="500" fill="hold"/>
                                        <p:tgtEl>
                                          <p:spTgt spid="54"/>
                                        </p:tgtEl>
                                        <p:attrNameLst>
                                          <p:attrName>ppt_x</p:attrName>
                                        </p:attrNameLst>
                                      </p:cBhvr>
                                      <p:tavLst>
                                        <p:tav tm="0">
                                          <p:val>
                                            <p:strVal val="#ppt_x"/>
                                          </p:val>
                                        </p:tav>
                                        <p:tav tm="100000">
                                          <p:val>
                                            <p:strVal val="#ppt_x"/>
                                          </p:val>
                                        </p:tav>
                                      </p:tavLst>
                                    </p:anim>
                                    <p:anim calcmode="lin" valueType="num">
                                      <p:cBhvr additive="base">
                                        <p:cTn id="14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wipe(left)">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utoUpdateAnimBg="0"/>
      <p:bldP spid="25" grpId="0" autoUpdateAnimBg="0"/>
      <p:bldP spid="26" grpId="0" autoUpdateAnimBg="0"/>
      <p:bldP spid="39" grpId="0" animBg="1"/>
      <p:bldP spid="40" grpId="0" animBg="1"/>
      <p:bldP spid="41" grpId="0" animBg="1"/>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1" grpId="0" autoUpdateAnimBg="0"/>
      <p:bldP spid="52" grpId="0" autoUpdateAnimBg="0"/>
      <p:bldP spid="53" grpId="0" animBg="1"/>
      <p:bldP spid="58"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idx="4294967295"/>
          </p:nvPr>
        </p:nvSpPr>
        <p:spPr>
          <a:xfrm>
            <a:off x="-762000" y="139700"/>
            <a:ext cx="8229600" cy="544513"/>
          </a:xfrm>
        </p:spPr>
        <p:txBody>
          <a:bodyPr/>
          <a:lstStyle/>
          <a:p>
            <a:r>
              <a:rPr lang="en-US" altLang="zh-CN" sz="3200" smtClean="0"/>
              <a:t>C</a:t>
            </a:r>
            <a:r>
              <a:rPr lang="zh-CN" altLang="en-US" sz="3200" smtClean="0"/>
              <a:t>语言程序中涉及的运算</a:t>
            </a:r>
          </a:p>
        </p:txBody>
      </p:sp>
      <p:sp>
        <p:nvSpPr>
          <p:cNvPr id="396291" name="Rectangle 3"/>
          <p:cNvSpPr>
            <a:spLocks noGrp="1" noChangeArrowheads="1"/>
          </p:cNvSpPr>
          <p:nvPr>
            <p:ph type="body" idx="4294967295"/>
          </p:nvPr>
        </p:nvSpPr>
        <p:spPr>
          <a:xfrm>
            <a:off x="0" y="736600"/>
            <a:ext cx="5813425" cy="5673725"/>
          </a:xfrm>
        </p:spPr>
        <p:txBody>
          <a:bodyPr lIns="63500" tIns="25400" rIns="63500" bIns="25400">
            <a:spAutoFit/>
          </a:bodyPr>
          <a:lstStyle/>
          <a:p>
            <a:pPr marL="203200" indent="-203200">
              <a:lnSpc>
                <a:spcPct val="100000"/>
              </a:lnSpc>
              <a:spcBef>
                <a:spcPct val="5000"/>
              </a:spcBef>
            </a:pPr>
            <a:r>
              <a:rPr lang="zh-CN" altLang="en-US" smtClean="0">
                <a:ea typeface="黑体" panose="02010609060101010101" pitchFamily="49" charset="-122"/>
              </a:rPr>
              <a:t>位扩展和位截断运算</a:t>
            </a:r>
          </a:p>
          <a:p>
            <a:pPr marL="685800" lvl="1" indent="-190500">
              <a:lnSpc>
                <a:spcPct val="100000"/>
              </a:lnSpc>
              <a:spcBef>
                <a:spcPct val="5000"/>
              </a:spcBef>
            </a:pPr>
            <a:r>
              <a:rPr lang="zh-CN" altLang="en-US" sz="2400" smtClean="0">
                <a:ea typeface="黑体" panose="02010609060101010101" pitchFamily="49" charset="-122"/>
              </a:rPr>
              <a:t>用途</a:t>
            </a:r>
          </a:p>
          <a:p>
            <a:pPr marL="1257300" lvl="2" indent="-342900">
              <a:lnSpc>
                <a:spcPct val="100000"/>
              </a:lnSpc>
              <a:spcBef>
                <a:spcPct val="5000"/>
              </a:spcBef>
            </a:pPr>
            <a:r>
              <a:rPr lang="zh-CN" altLang="en-US" sz="2000" smtClean="0">
                <a:ea typeface="黑体" panose="02010609060101010101" pitchFamily="49" charset="-122"/>
              </a:rPr>
              <a:t>类型转换时可能需要数据扩展或截断</a:t>
            </a:r>
          </a:p>
          <a:p>
            <a:pPr marL="685800" lvl="1" indent="-190500">
              <a:lnSpc>
                <a:spcPct val="100000"/>
              </a:lnSpc>
              <a:spcBef>
                <a:spcPct val="5000"/>
              </a:spcBef>
            </a:pPr>
            <a:r>
              <a:rPr lang="zh-CN" altLang="en-US" sz="2400" smtClean="0">
                <a:ea typeface="黑体" panose="02010609060101010101" pitchFamily="49" charset="-122"/>
              </a:rPr>
              <a:t>操作</a:t>
            </a:r>
          </a:p>
          <a:p>
            <a:pPr marL="1257300" lvl="2" indent="-342900">
              <a:lnSpc>
                <a:spcPct val="100000"/>
              </a:lnSpc>
              <a:spcBef>
                <a:spcPct val="5000"/>
              </a:spcBef>
            </a:pPr>
            <a:r>
              <a:rPr lang="zh-CN" altLang="en-US" sz="2000" smtClean="0">
                <a:ea typeface="黑体" panose="02010609060101010101" pitchFamily="49" charset="-122"/>
              </a:rPr>
              <a:t>没有专门操作运算符，根据类型转换前后数据长短确定是扩展还是截断</a:t>
            </a:r>
          </a:p>
          <a:p>
            <a:pPr marL="1257300" lvl="2" indent="-342900">
              <a:lnSpc>
                <a:spcPct val="100000"/>
              </a:lnSpc>
              <a:spcBef>
                <a:spcPct val="5000"/>
              </a:spcBef>
            </a:pPr>
            <a:r>
              <a:rPr lang="zh-CN" altLang="en-US" sz="2000" smtClean="0">
                <a:ea typeface="黑体" panose="02010609060101010101" pitchFamily="49" charset="-122"/>
              </a:rPr>
              <a:t>扩展：短转长</a:t>
            </a:r>
          </a:p>
          <a:p>
            <a:pPr marL="1257300" lvl="2" indent="-342900">
              <a:lnSpc>
                <a:spcPct val="100000"/>
              </a:lnSpc>
              <a:spcBef>
                <a:spcPct val="5000"/>
              </a:spcBef>
              <a:buFontTx/>
              <a:buNone/>
            </a:pPr>
            <a:r>
              <a:rPr lang="zh-CN" altLang="en-US" sz="2000" smtClean="0">
                <a:solidFill>
                  <a:srgbClr val="009900"/>
                </a:solidFill>
                <a:ea typeface="黑体" panose="02010609060101010101" pitchFamily="49" charset="-122"/>
              </a:rPr>
              <a:t>       无符号数：</a:t>
            </a:r>
            <a:r>
              <a:rPr lang="en-US" altLang="zh-CN" sz="2000" smtClean="0">
                <a:solidFill>
                  <a:srgbClr val="009900"/>
                </a:solidFill>
                <a:ea typeface="黑体" panose="02010609060101010101" pitchFamily="49" charset="-122"/>
              </a:rPr>
              <a:t>0</a:t>
            </a:r>
            <a:r>
              <a:rPr lang="zh-CN" altLang="en-US" sz="2000" smtClean="0">
                <a:solidFill>
                  <a:srgbClr val="009900"/>
                </a:solidFill>
                <a:ea typeface="黑体" panose="02010609060101010101" pitchFamily="49" charset="-122"/>
              </a:rPr>
              <a:t>扩展，前面补</a:t>
            </a:r>
            <a:r>
              <a:rPr lang="en-US" altLang="zh-CN" sz="2000" smtClean="0">
                <a:solidFill>
                  <a:srgbClr val="009900"/>
                </a:solidFill>
                <a:ea typeface="黑体" panose="02010609060101010101" pitchFamily="49" charset="-122"/>
              </a:rPr>
              <a:t>0 </a:t>
            </a:r>
          </a:p>
          <a:p>
            <a:pPr marL="1257300" lvl="2" indent="-342900">
              <a:lnSpc>
                <a:spcPct val="100000"/>
              </a:lnSpc>
              <a:spcBef>
                <a:spcPct val="5000"/>
              </a:spcBef>
              <a:buFontTx/>
              <a:buNone/>
            </a:pPr>
            <a:r>
              <a:rPr lang="zh-CN" altLang="en-US" sz="2000" smtClean="0">
                <a:solidFill>
                  <a:srgbClr val="009900"/>
                </a:solidFill>
                <a:ea typeface="黑体" panose="02010609060101010101" pitchFamily="49" charset="-122"/>
              </a:rPr>
              <a:t>       带符号整数：符号扩展，前面补符</a:t>
            </a:r>
          </a:p>
          <a:p>
            <a:pPr marL="1257300" lvl="2" indent="-342900">
              <a:lnSpc>
                <a:spcPct val="100000"/>
              </a:lnSpc>
              <a:spcBef>
                <a:spcPct val="5000"/>
              </a:spcBef>
            </a:pPr>
            <a:r>
              <a:rPr lang="zh-CN" altLang="en-US" sz="2000" smtClean="0">
                <a:ea typeface="黑体" panose="02010609060101010101" pitchFamily="49" charset="-122"/>
              </a:rPr>
              <a:t>截断：长转短</a:t>
            </a:r>
          </a:p>
          <a:p>
            <a:pPr marL="1257300" lvl="2" indent="-342900">
              <a:lnSpc>
                <a:spcPct val="100000"/>
              </a:lnSpc>
              <a:spcBef>
                <a:spcPct val="5000"/>
              </a:spcBef>
              <a:buFontTx/>
              <a:buNone/>
            </a:pPr>
            <a:r>
              <a:rPr lang="zh-CN" altLang="en-US" sz="2000" smtClean="0">
                <a:ea typeface="黑体" panose="02010609060101010101" pitchFamily="49" charset="-122"/>
              </a:rPr>
              <a:t>      </a:t>
            </a:r>
            <a:r>
              <a:rPr lang="zh-CN" altLang="en-US" sz="2000" smtClean="0">
                <a:solidFill>
                  <a:srgbClr val="009900"/>
                </a:solidFill>
                <a:ea typeface="黑体" panose="02010609060101010101" pitchFamily="49" charset="-122"/>
              </a:rPr>
              <a:t>强行将高位丢弃，故可能发生“溢出”</a:t>
            </a:r>
          </a:p>
          <a:p>
            <a:pPr marL="685800" lvl="1" indent="-190500">
              <a:lnSpc>
                <a:spcPct val="100000"/>
              </a:lnSpc>
              <a:buFontTx/>
              <a:buNone/>
            </a:pPr>
            <a:r>
              <a:rPr lang="zh-CN" altLang="en-US" smtClean="0">
                <a:solidFill>
                  <a:srgbClr val="CC0000"/>
                </a:solidFill>
                <a:ea typeface="黑体" panose="02010609060101010101" pitchFamily="49" charset="-122"/>
              </a:rPr>
              <a:t>例</a:t>
            </a:r>
            <a:r>
              <a:rPr lang="en-US" altLang="zh-CN" smtClean="0">
                <a:solidFill>
                  <a:srgbClr val="CC0000"/>
                </a:solidFill>
                <a:ea typeface="黑体" panose="02010609060101010101" pitchFamily="49" charset="-122"/>
              </a:rPr>
              <a:t>1</a:t>
            </a:r>
            <a:r>
              <a:rPr lang="zh-CN" altLang="en-US" smtClean="0">
                <a:solidFill>
                  <a:srgbClr val="CC0000"/>
                </a:solidFill>
                <a:ea typeface="黑体" panose="02010609060101010101" pitchFamily="49" charset="-122"/>
              </a:rPr>
              <a:t>（扩展操作）：在大端机上输出</a:t>
            </a:r>
            <a:r>
              <a:rPr lang="en-US" altLang="zh-CN" smtClean="0">
                <a:solidFill>
                  <a:srgbClr val="CC0000"/>
                </a:solidFill>
                <a:ea typeface="黑体" panose="02010609060101010101" pitchFamily="49" charset="-122"/>
              </a:rPr>
              <a:t>si, usi, i, ui</a:t>
            </a:r>
            <a:r>
              <a:rPr lang="zh-CN" altLang="en-US" smtClean="0">
                <a:solidFill>
                  <a:srgbClr val="CC0000"/>
                </a:solidFill>
                <a:ea typeface="黑体" panose="02010609060101010101" pitchFamily="49" charset="-122"/>
              </a:rPr>
              <a:t>的十进制和十六进制值是什么？</a:t>
            </a:r>
            <a:endParaRPr lang="en-US" altLang="zh-CN" smtClean="0">
              <a:solidFill>
                <a:srgbClr val="CC0000"/>
              </a:solidFill>
              <a:ea typeface="黑体" panose="02010609060101010101" pitchFamily="49" charset="-122"/>
            </a:endParaRPr>
          </a:p>
          <a:p>
            <a:pPr marL="685800" lvl="1" indent="-190500">
              <a:lnSpc>
                <a:spcPct val="100000"/>
              </a:lnSpc>
              <a:spcBef>
                <a:spcPct val="0"/>
              </a:spcBef>
              <a:buFontTx/>
              <a:buNone/>
            </a:pPr>
            <a:r>
              <a:rPr lang="en-US" altLang="zh-CN" smtClean="0">
                <a:ea typeface="黑体" panose="02010609060101010101" pitchFamily="49" charset="-122"/>
              </a:rPr>
              <a:t>short  si = -32768;</a:t>
            </a:r>
          </a:p>
          <a:p>
            <a:pPr marL="685800" lvl="1" indent="-190500">
              <a:lnSpc>
                <a:spcPct val="100000"/>
              </a:lnSpc>
              <a:spcBef>
                <a:spcPct val="0"/>
              </a:spcBef>
              <a:buFontTx/>
              <a:buNone/>
            </a:pPr>
            <a:r>
              <a:rPr lang="en-US" altLang="zh-CN" smtClean="0">
                <a:ea typeface="黑体" panose="02010609060101010101" pitchFamily="49" charset="-122"/>
              </a:rPr>
              <a:t>unsigned short  usi = si;</a:t>
            </a:r>
          </a:p>
          <a:p>
            <a:pPr marL="685800" lvl="1" indent="-190500">
              <a:lnSpc>
                <a:spcPct val="100000"/>
              </a:lnSpc>
              <a:spcBef>
                <a:spcPct val="0"/>
              </a:spcBef>
              <a:buFontTx/>
              <a:buNone/>
            </a:pPr>
            <a:r>
              <a:rPr lang="en-US" altLang="zh-CN" smtClean="0">
                <a:ea typeface="黑体" panose="02010609060101010101" pitchFamily="49" charset="-122"/>
              </a:rPr>
              <a:t>int  i = si;</a:t>
            </a:r>
          </a:p>
          <a:p>
            <a:pPr marL="685800" lvl="1" indent="-190500">
              <a:lnSpc>
                <a:spcPct val="100000"/>
              </a:lnSpc>
              <a:spcBef>
                <a:spcPct val="0"/>
              </a:spcBef>
              <a:buFontTx/>
              <a:buNone/>
            </a:pPr>
            <a:r>
              <a:rPr lang="en-US" altLang="zh-CN" smtClean="0">
                <a:ea typeface="黑体" panose="02010609060101010101" pitchFamily="49" charset="-122"/>
              </a:rPr>
              <a:t>unsigned  ui = usi ;</a:t>
            </a:r>
            <a:endParaRPr lang="zh-CN" altLang="en-US" smtClean="0">
              <a:ea typeface="黑体" panose="02010609060101010101" pitchFamily="49" charset="-122"/>
            </a:endParaRPr>
          </a:p>
        </p:txBody>
      </p:sp>
      <p:sp>
        <p:nvSpPr>
          <p:cNvPr id="396292" name="Rectangle 4"/>
          <p:cNvSpPr>
            <a:spLocks noChangeArrowheads="1"/>
          </p:cNvSpPr>
          <p:nvPr/>
        </p:nvSpPr>
        <p:spPr bwMode="auto">
          <a:xfrm>
            <a:off x="3492500" y="5273675"/>
            <a:ext cx="3436938"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indent="288925">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pt-BR"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si = -32768    80 00</a:t>
            </a:r>
            <a:endPar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pt-BR"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usi = 32768   80 00</a:t>
            </a:r>
            <a:endPar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 = -32768     FF FF 80 00 </a:t>
            </a: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ui = 32768    00 00 80 00</a:t>
            </a:r>
          </a:p>
        </p:txBody>
      </p:sp>
      <p:sp>
        <p:nvSpPr>
          <p:cNvPr id="396294" name="Rectangle 6"/>
          <p:cNvSpPr>
            <a:spLocks noChangeArrowheads="1"/>
          </p:cNvSpPr>
          <p:nvPr/>
        </p:nvSpPr>
        <p:spPr bwMode="auto">
          <a:xfrm>
            <a:off x="6238875" y="147638"/>
            <a:ext cx="2698750" cy="16160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457200" indent="-457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例</a:t>
            </a:r>
            <a:r>
              <a:rPr kumimoji="0" lang="en-US" altLang="zh-CN"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2</a:t>
            </a:r>
            <a:r>
              <a:rPr kumimoji="0" lang="zh-CN" altLang="en-US"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（截断操作）：</a:t>
            </a:r>
            <a:r>
              <a:rPr kumimoji="0" lang="en-US" altLang="zh-CN"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i</a:t>
            </a:r>
            <a:r>
              <a:rPr kumimoji="0" lang="zh-CN" altLang="en-US"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和</a:t>
            </a:r>
            <a:r>
              <a:rPr kumimoji="0" lang="en-US" altLang="zh-CN"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j</a:t>
            </a:r>
            <a:r>
              <a:rPr kumimoji="0" lang="zh-CN" altLang="en-US"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rPr>
              <a:t>是否相等？</a:t>
            </a:r>
            <a:endParaRPr kumimoji="0" lang="en-US" altLang="zh-CN" sz="2000" b="1" i="0" u="none" strike="noStrike" kern="1200" cap="none" spc="0" normalizeH="0" baseline="0" noProof="0" smtClean="0">
              <a:ln>
                <a:noFill/>
              </a:ln>
              <a:solidFill>
                <a:srgbClr val="CC0000"/>
              </a:solidFill>
              <a:effectLst/>
              <a:uLnTx/>
              <a:uFillTx/>
              <a:latin typeface="Arial" panose="020B0604020202020204" pitchFamily="34" charset="0"/>
              <a:ea typeface="黑体" panose="02010609060101010101" pitchFamily="49" charset="-122"/>
              <a:cs typeface="+mn-cs"/>
            </a:endParaRP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黑体" panose="02010609060101010101" pitchFamily="49" charset="-122"/>
                <a:cs typeface="+mn-cs"/>
              </a:rPr>
              <a:t>int i = 32768;</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黑体" panose="02010609060101010101" pitchFamily="49" charset="-122"/>
                <a:cs typeface="+mn-cs"/>
              </a:rPr>
              <a:t>short si = (short) i;</a:t>
            </a:r>
          </a:p>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黑体" panose="02010609060101010101" pitchFamily="49" charset="-122"/>
                <a:cs typeface="+mn-cs"/>
              </a:rPr>
              <a:t>int j = si;</a:t>
            </a:r>
          </a:p>
        </p:txBody>
      </p:sp>
      <p:sp>
        <p:nvSpPr>
          <p:cNvPr id="396295" name="Rectangle 7"/>
          <p:cNvSpPr>
            <a:spLocks noChangeArrowheads="1"/>
          </p:cNvSpPr>
          <p:nvPr/>
        </p:nvSpPr>
        <p:spPr bwMode="auto">
          <a:xfrm>
            <a:off x="5575300" y="1833563"/>
            <a:ext cx="3568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indent="288925">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zh-CN" altLang="pt-BR" sz="2000" b="1" i="0" u="none" strike="noStrike" kern="1200" cap="none" spc="0" normalizeH="0" baseline="0" noProof="0" smtClean="0">
                <a:ln>
                  <a:noFill/>
                </a:ln>
                <a:solidFill>
                  <a:srgbClr val="0033CC"/>
                </a:solidFill>
                <a:effectLst/>
                <a:uLnTx/>
                <a:uFillTx/>
                <a:latin typeface="Arial" panose="020B0604020202020204" pitchFamily="34" charset="0"/>
                <a:ea typeface="黑体" panose="02010609060101010101" pitchFamily="49" charset="-122"/>
                <a:cs typeface="+mn-cs"/>
              </a:rPr>
              <a:t>不相等！</a:t>
            </a: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pt-BR" altLang="zh-CN" sz="2000" b="1" i="0" u="none" strike="noStrike" kern="1200" cap="none" spc="0" normalizeH="0" baseline="0" noProof="0" smtClean="0">
                <a:ln>
                  <a:noFill/>
                </a:ln>
                <a:solidFill>
                  <a:srgbClr val="0033CC"/>
                </a:solidFill>
                <a:effectLst/>
                <a:uLnTx/>
                <a:uFillTx/>
                <a:latin typeface="Arial" panose="020B0604020202020204" pitchFamily="34" charset="0"/>
                <a:ea typeface="黑体" panose="02010609060101010101" pitchFamily="49" charset="-122"/>
                <a:cs typeface="+mn-cs"/>
              </a:rPr>
              <a:t>i = 32768   00 00 80 00</a:t>
            </a:r>
            <a:endParaRPr kumimoji="0" lang="en-US" altLang="zh-CN" sz="2000" b="1" i="0" u="none" strike="noStrike" kern="1200" cap="none" spc="0" normalizeH="0" baseline="0" noProof="0" smtClean="0">
              <a:ln>
                <a:noFill/>
              </a:ln>
              <a:solidFill>
                <a:srgbClr val="0033CC"/>
              </a:solidFill>
              <a:effectLst/>
              <a:uLnTx/>
              <a:uFillTx/>
              <a:latin typeface="Arial" panose="020B0604020202020204" pitchFamily="34" charset="0"/>
              <a:ea typeface="黑体" panose="02010609060101010101" pitchFamily="49" charset="-122"/>
              <a:cs typeface="+mn-cs"/>
            </a:endParaRP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33CC"/>
                </a:solidFill>
                <a:effectLst/>
                <a:uLnTx/>
                <a:uFillTx/>
                <a:latin typeface="Arial" panose="020B0604020202020204" pitchFamily="34" charset="0"/>
                <a:ea typeface="黑体" panose="02010609060101010101" pitchFamily="49" charset="-122"/>
                <a:cs typeface="+mn-cs"/>
              </a:rPr>
              <a:t>si = -32768   80 00 </a:t>
            </a:r>
          </a:p>
          <a:p>
            <a:pPr marL="0" marR="0" lvl="0" indent="288925"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33CC"/>
                </a:solidFill>
                <a:effectLst/>
                <a:uLnTx/>
                <a:uFillTx/>
                <a:latin typeface="Arial" panose="020B0604020202020204" pitchFamily="34" charset="0"/>
                <a:ea typeface="黑体" panose="02010609060101010101" pitchFamily="49" charset="-122"/>
                <a:cs typeface="+mn-cs"/>
              </a:rPr>
              <a:t>j = -32768     FF FF 80 00</a:t>
            </a:r>
          </a:p>
        </p:txBody>
      </p:sp>
      <p:sp>
        <p:nvSpPr>
          <p:cNvPr id="396296" name="Text Box 8"/>
          <p:cNvSpPr txBox="1">
            <a:spLocks noChangeArrowheads="1"/>
          </p:cNvSpPr>
          <p:nvPr/>
        </p:nvSpPr>
        <p:spPr bwMode="auto">
          <a:xfrm>
            <a:off x="6111875" y="3267075"/>
            <a:ext cx="27273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原因：对</a:t>
            </a:r>
            <a:r>
              <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i</a:t>
            </a: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截断时发生了“溢出”，即：</a:t>
            </a:r>
            <a:r>
              <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32768</a:t>
            </a: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截断为</a:t>
            </a:r>
            <a:r>
              <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16</a:t>
            </a: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位数时，因其超出</a:t>
            </a:r>
            <a:r>
              <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16</a:t>
            </a: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位能表示的最大值，故无法截断为正确的</a:t>
            </a:r>
            <a:r>
              <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16</a:t>
            </a:r>
            <a:r>
              <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位数！</a:t>
            </a:r>
            <a:endParaRPr kumimoji="0" lang="en-US" altLang="zh-CN"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endParaRPr>
          </a:p>
        </p:txBody>
      </p:sp>
      <p:sp>
        <p:nvSpPr>
          <p:cNvPr id="15258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882644-90A0-4AEE-9A1E-41A8D41F723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8534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96291">
                                            <p:txEl>
                                              <p:pRg st="2" end="2"/>
                                            </p:txEl>
                                          </p:spTgt>
                                        </p:tgtEl>
                                        <p:attrNameLst>
                                          <p:attrName>style.visibility</p:attrName>
                                        </p:attrNameLst>
                                      </p:cBhvr>
                                      <p:to>
                                        <p:strVal val="visible"/>
                                      </p:to>
                                    </p:set>
                                    <p:animEffect transition="in" filter="blinds(horizontal)">
                                      <p:cBhvr>
                                        <p:cTn id="7" dur="500"/>
                                        <p:tgtEl>
                                          <p:spTgt spid="39629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6291">
                                            <p:txEl>
                                              <p:pRg st="4" end="4"/>
                                            </p:txEl>
                                          </p:spTgt>
                                        </p:tgtEl>
                                        <p:attrNameLst>
                                          <p:attrName>style.visibility</p:attrName>
                                        </p:attrNameLst>
                                      </p:cBhvr>
                                      <p:to>
                                        <p:strVal val="visible"/>
                                      </p:to>
                                    </p:set>
                                    <p:animEffect transition="in" filter="blinds(horizontal)">
                                      <p:cBhvr>
                                        <p:cTn id="12" dur="500"/>
                                        <p:tgtEl>
                                          <p:spTgt spid="39629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6291">
                                            <p:txEl>
                                              <p:pRg st="5" end="5"/>
                                            </p:txEl>
                                          </p:spTgt>
                                        </p:tgtEl>
                                        <p:attrNameLst>
                                          <p:attrName>style.visibility</p:attrName>
                                        </p:attrNameLst>
                                      </p:cBhvr>
                                      <p:to>
                                        <p:strVal val="visible"/>
                                      </p:to>
                                    </p:set>
                                    <p:animEffect transition="in" filter="blinds(horizontal)">
                                      <p:cBhvr>
                                        <p:cTn id="17" dur="500"/>
                                        <p:tgtEl>
                                          <p:spTgt spid="396291">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6291">
                                            <p:txEl>
                                              <p:pRg st="6" end="6"/>
                                            </p:txEl>
                                          </p:spTgt>
                                        </p:tgtEl>
                                        <p:attrNameLst>
                                          <p:attrName>style.visibility</p:attrName>
                                        </p:attrNameLst>
                                      </p:cBhvr>
                                      <p:to>
                                        <p:strVal val="visible"/>
                                      </p:to>
                                    </p:set>
                                    <p:animEffect transition="in" filter="blinds(horizontal)">
                                      <p:cBhvr>
                                        <p:cTn id="22" dur="500"/>
                                        <p:tgtEl>
                                          <p:spTgt spid="39629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96291">
                                            <p:txEl>
                                              <p:pRg st="7" end="7"/>
                                            </p:txEl>
                                          </p:spTgt>
                                        </p:tgtEl>
                                        <p:attrNameLst>
                                          <p:attrName>style.visibility</p:attrName>
                                        </p:attrNameLst>
                                      </p:cBhvr>
                                      <p:to>
                                        <p:strVal val="visible"/>
                                      </p:to>
                                    </p:set>
                                    <p:animEffect transition="in" filter="blinds(horizontal)">
                                      <p:cBhvr>
                                        <p:cTn id="27" dur="500"/>
                                        <p:tgtEl>
                                          <p:spTgt spid="396291">
                                            <p:txEl>
                                              <p:pRg st="7" end="7"/>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96291">
                                            <p:txEl>
                                              <p:pRg st="8" end="8"/>
                                            </p:txEl>
                                          </p:spTgt>
                                        </p:tgtEl>
                                        <p:attrNameLst>
                                          <p:attrName>style.visibility</p:attrName>
                                        </p:attrNameLst>
                                      </p:cBhvr>
                                      <p:to>
                                        <p:strVal val="visible"/>
                                      </p:to>
                                    </p:set>
                                    <p:animEffect transition="in" filter="blinds(horizontal)">
                                      <p:cBhvr>
                                        <p:cTn id="32" dur="500"/>
                                        <p:tgtEl>
                                          <p:spTgt spid="396291">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96291">
                                            <p:txEl>
                                              <p:pRg st="9" end="9"/>
                                            </p:txEl>
                                          </p:spTgt>
                                        </p:tgtEl>
                                        <p:attrNameLst>
                                          <p:attrName>style.visibility</p:attrName>
                                        </p:attrNameLst>
                                      </p:cBhvr>
                                      <p:to>
                                        <p:strVal val="visible"/>
                                      </p:to>
                                    </p:set>
                                    <p:animEffect transition="in" filter="blinds(horizontal)">
                                      <p:cBhvr>
                                        <p:cTn id="37" dur="500"/>
                                        <p:tgtEl>
                                          <p:spTgt spid="396291">
                                            <p:txEl>
                                              <p:pRg st="9" end="9"/>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96291">
                                            <p:txEl>
                                              <p:pRg st="10" end="10"/>
                                            </p:txEl>
                                          </p:spTgt>
                                        </p:tgtEl>
                                        <p:attrNameLst>
                                          <p:attrName>style.visibility</p:attrName>
                                        </p:attrNameLst>
                                      </p:cBhvr>
                                      <p:to>
                                        <p:strVal val="visible"/>
                                      </p:to>
                                    </p:set>
                                    <p:animEffect transition="in" filter="blinds(horizontal)">
                                      <p:cBhvr>
                                        <p:cTn id="42" dur="500"/>
                                        <p:tgtEl>
                                          <p:spTgt spid="396291">
                                            <p:txEl>
                                              <p:pRg st="10" end="10"/>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96291">
                                            <p:txEl>
                                              <p:pRg st="11" end="11"/>
                                            </p:txEl>
                                          </p:spTgt>
                                        </p:tgtEl>
                                        <p:attrNameLst>
                                          <p:attrName>style.visibility</p:attrName>
                                        </p:attrNameLst>
                                      </p:cBhvr>
                                      <p:to>
                                        <p:strVal val="visible"/>
                                      </p:to>
                                    </p:set>
                                    <p:animEffect transition="in" filter="blinds(horizontal)">
                                      <p:cBhvr>
                                        <p:cTn id="45" dur="500"/>
                                        <p:tgtEl>
                                          <p:spTgt spid="396291">
                                            <p:txEl>
                                              <p:pRg st="11" end="11"/>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396291">
                                            <p:txEl>
                                              <p:pRg st="12" end="12"/>
                                            </p:txEl>
                                          </p:spTgt>
                                        </p:tgtEl>
                                        <p:attrNameLst>
                                          <p:attrName>style.visibility</p:attrName>
                                        </p:attrNameLst>
                                      </p:cBhvr>
                                      <p:to>
                                        <p:strVal val="visible"/>
                                      </p:to>
                                    </p:set>
                                    <p:animEffect transition="in" filter="blinds(horizontal)">
                                      <p:cBhvr>
                                        <p:cTn id="48" dur="500"/>
                                        <p:tgtEl>
                                          <p:spTgt spid="396291">
                                            <p:txEl>
                                              <p:pRg st="12" end="12"/>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396291">
                                            <p:txEl>
                                              <p:pRg st="13" end="13"/>
                                            </p:txEl>
                                          </p:spTgt>
                                        </p:tgtEl>
                                        <p:attrNameLst>
                                          <p:attrName>style.visibility</p:attrName>
                                        </p:attrNameLst>
                                      </p:cBhvr>
                                      <p:to>
                                        <p:strVal val="visible"/>
                                      </p:to>
                                    </p:set>
                                    <p:animEffect transition="in" filter="blinds(horizontal)">
                                      <p:cBhvr>
                                        <p:cTn id="51" dur="500"/>
                                        <p:tgtEl>
                                          <p:spTgt spid="396291">
                                            <p:txEl>
                                              <p:pRg st="13" end="13"/>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396291">
                                            <p:txEl>
                                              <p:pRg st="14" end="14"/>
                                            </p:txEl>
                                          </p:spTgt>
                                        </p:tgtEl>
                                        <p:attrNameLst>
                                          <p:attrName>style.visibility</p:attrName>
                                        </p:attrNameLst>
                                      </p:cBhvr>
                                      <p:to>
                                        <p:strVal val="visible"/>
                                      </p:to>
                                    </p:set>
                                    <p:animEffect transition="in" filter="blinds(horizontal)">
                                      <p:cBhvr>
                                        <p:cTn id="54" dur="500"/>
                                        <p:tgtEl>
                                          <p:spTgt spid="396291">
                                            <p:txEl>
                                              <p:pRg st="14" end="14"/>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96292"/>
                                        </p:tgtEl>
                                        <p:attrNameLst>
                                          <p:attrName>style.visibility</p:attrName>
                                        </p:attrNameLst>
                                      </p:cBhvr>
                                      <p:to>
                                        <p:strVal val="visible"/>
                                      </p:to>
                                    </p:set>
                                    <p:animEffect transition="in" filter="blinds(horizontal)">
                                      <p:cBhvr>
                                        <p:cTn id="59" dur="500"/>
                                        <p:tgtEl>
                                          <p:spTgt spid="39629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96294"/>
                                        </p:tgtEl>
                                        <p:attrNameLst>
                                          <p:attrName>style.visibility</p:attrName>
                                        </p:attrNameLst>
                                      </p:cBhvr>
                                      <p:to>
                                        <p:strVal val="visible"/>
                                      </p:to>
                                    </p:set>
                                    <p:animEffect transition="in" filter="blinds(horizontal)">
                                      <p:cBhvr>
                                        <p:cTn id="64" dur="500"/>
                                        <p:tgtEl>
                                          <p:spTgt spid="39629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96295"/>
                                        </p:tgtEl>
                                        <p:attrNameLst>
                                          <p:attrName>style.visibility</p:attrName>
                                        </p:attrNameLst>
                                      </p:cBhvr>
                                      <p:to>
                                        <p:strVal val="visible"/>
                                      </p:to>
                                    </p:set>
                                    <p:animEffect transition="in" filter="blinds(horizontal)">
                                      <p:cBhvr>
                                        <p:cTn id="69" dur="500"/>
                                        <p:tgtEl>
                                          <p:spTgt spid="39629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396296"/>
                                        </p:tgtEl>
                                        <p:attrNameLst>
                                          <p:attrName>style.visibility</p:attrName>
                                        </p:attrNameLst>
                                      </p:cBhvr>
                                      <p:to>
                                        <p:strVal val="visible"/>
                                      </p:to>
                                    </p:set>
                                    <p:animEffect transition="in" filter="blinds(horizontal)">
                                      <p:cBhvr>
                                        <p:cTn id="74" dur="500"/>
                                        <p:tgtEl>
                                          <p:spTgt spid="396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2" grpId="0"/>
      <p:bldP spid="396294" grpId="0" animBg="1"/>
      <p:bldP spid="396295" grpId="0"/>
      <p:bldP spid="39629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139700"/>
            <a:ext cx="8229600" cy="561975"/>
          </a:xfrm>
        </p:spPr>
        <p:txBody>
          <a:bodyPr/>
          <a:lstStyle/>
          <a:p>
            <a:r>
              <a:rPr lang="zh-CN" altLang="en-US" smtClean="0"/>
              <a:t>第三讲：数据的运算</a:t>
            </a:r>
          </a:p>
        </p:txBody>
      </p:sp>
      <p:sp>
        <p:nvSpPr>
          <p:cNvPr id="153603" name="Rectangle 3"/>
          <p:cNvSpPr>
            <a:spLocks noGrp="1" noChangeArrowheads="1"/>
          </p:cNvSpPr>
          <p:nvPr>
            <p:ph type="body" idx="1"/>
          </p:nvPr>
        </p:nvSpPr>
        <p:spPr>
          <a:xfrm>
            <a:off x="520700" y="836613"/>
            <a:ext cx="8229600" cy="5218112"/>
          </a:xfrm>
        </p:spPr>
        <p:txBody>
          <a:bodyPr/>
          <a:lstStyle/>
          <a:p>
            <a:r>
              <a:rPr lang="en-US" altLang="zh-CN" smtClean="0">
                <a:latin typeface="黑体" panose="02010609060101010101" pitchFamily="49" charset="-122"/>
                <a:ea typeface="黑体" panose="02010609060101010101" pitchFamily="49" charset="-122"/>
              </a:rPr>
              <a:t>C</a:t>
            </a:r>
            <a:r>
              <a:rPr lang="zh-CN" altLang="en-US" smtClean="0">
                <a:latin typeface="黑体" panose="02010609060101010101" pitchFamily="49" charset="-122"/>
                <a:ea typeface="黑体" panose="02010609060101010101" pitchFamily="49" charset="-122"/>
              </a:rPr>
              <a:t>语言程序中涉及的运算</a:t>
            </a:r>
            <a:endParaRPr lang="en-US" altLang="zh-CN" smtClean="0">
              <a:latin typeface="黑体" panose="02010609060101010101" pitchFamily="49" charset="-122"/>
              <a:ea typeface="黑体" panose="02010609060101010101" pitchFamily="49" charset="-122"/>
            </a:endParaRPr>
          </a:p>
          <a:p>
            <a:r>
              <a:rPr lang="zh-CN" altLang="en-US" smtClean="0">
                <a:solidFill>
                  <a:srgbClr val="FF0000"/>
                </a:solidFill>
                <a:latin typeface="黑体" panose="02010609060101010101" pitchFamily="49" charset="-122"/>
                <a:ea typeface="黑体" panose="02010609060101010101" pitchFamily="49" charset="-122"/>
              </a:rPr>
              <a:t>如何实现高级语言源程序中的运算</a:t>
            </a:r>
            <a:endParaRPr lang="en-US" altLang="zh-CN" smtClean="0">
              <a:solidFill>
                <a:srgbClr val="FF0000"/>
              </a:solidFill>
              <a:latin typeface="黑体" panose="02010609060101010101" pitchFamily="49" charset="-122"/>
              <a:ea typeface="黑体" panose="02010609060101010101" pitchFamily="49" charset="-122"/>
            </a:endParaRPr>
          </a:p>
          <a:p>
            <a:r>
              <a:rPr lang="zh-CN" altLang="en-US" smtClean="0">
                <a:latin typeface="黑体" panose="02010609060101010101" pitchFamily="49" charset="-122"/>
                <a:ea typeface="黑体" panose="02010609060101010101" pitchFamily="49" charset="-122"/>
              </a:rPr>
              <a:t>整数的乘除运算 </a:t>
            </a:r>
          </a:p>
          <a:p>
            <a:r>
              <a:rPr lang="zh-CN" altLang="en-US" smtClean="0">
                <a:latin typeface="黑体" panose="02010609060101010101" pitchFamily="49" charset="-122"/>
                <a:ea typeface="黑体" panose="02010609060101010101" pitchFamily="49" charset="-122"/>
              </a:rPr>
              <a:t>浮点数的加减乘除运算 </a:t>
            </a:r>
            <a:endParaRPr lang="en-US" altLang="zh-CN" smtClean="0">
              <a:latin typeface="黑体" panose="02010609060101010101" pitchFamily="49" charset="-122"/>
              <a:ea typeface="黑体" panose="02010609060101010101" pitchFamily="49" charset="-122"/>
            </a:endParaRPr>
          </a:p>
        </p:txBody>
      </p:sp>
      <p:sp>
        <p:nvSpPr>
          <p:cNvPr id="15360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7BA0D5-87DE-490D-A6AE-981CC06832A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01151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1114425" y="139700"/>
            <a:ext cx="6978650" cy="544513"/>
          </a:xfrm>
        </p:spPr>
        <p:txBody>
          <a:bodyPr/>
          <a:lstStyle/>
          <a:p>
            <a:r>
              <a:rPr lang="zh-CN" altLang="en-US" sz="3200" smtClean="0"/>
              <a:t>如何实现高级语言源程序中的运算？</a:t>
            </a:r>
          </a:p>
        </p:txBody>
      </p:sp>
      <p:sp>
        <p:nvSpPr>
          <p:cNvPr id="496643" name="Rectangle 3"/>
          <p:cNvSpPr>
            <a:spLocks noGrp="1" noChangeArrowheads="1"/>
          </p:cNvSpPr>
          <p:nvPr>
            <p:ph type="body" idx="4294967295"/>
          </p:nvPr>
        </p:nvSpPr>
        <p:spPr>
          <a:xfrm>
            <a:off x="444500" y="793750"/>
            <a:ext cx="8191500" cy="2947988"/>
          </a:xfrm>
        </p:spPr>
        <p:txBody>
          <a:bodyPr lIns="63500" tIns="25400" rIns="63500" bIns="25400">
            <a:spAutoFit/>
          </a:bodyPr>
          <a:lstStyle/>
          <a:p>
            <a:pPr marL="203200" indent="-203200">
              <a:lnSpc>
                <a:spcPct val="100000"/>
              </a:lnSpc>
            </a:pPr>
            <a:r>
              <a:rPr lang="zh-CN" altLang="en-US" sz="2000" smtClean="0">
                <a:latin typeface="Times New Roman" panose="02020603050405020304" pitchFamily="18" charset="0"/>
                <a:ea typeface="黑体" panose="02010609060101010101" pitchFamily="49" charset="-122"/>
              </a:rPr>
              <a:t>总结：</a:t>
            </a:r>
            <a:r>
              <a:rPr lang="en-US" altLang="zh-CN" sz="2000" smtClean="0">
                <a:latin typeface="Times New Roman" panose="02020603050405020304" pitchFamily="18" charset="0"/>
                <a:ea typeface="黑体" panose="02010609060101010101" pitchFamily="49" charset="-122"/>
              </a:rPr>
              <a:t>C</a:t>
            </a:r>
            <a:r>
              <a:rPr lang="zh-CN" altLang="en-US" sz="2000" smtClean="0">
                <a:latin typeface="Times New Roman" panose="02020603050405020304" pitchFamily="18" charset="0"/>
                <a:ea typeface="黑体" panose="02010609060101010101" pitchFamily="49" charset="-122"/>
              </a:rPr>
              <a:t>语言程序中的基本数据类型及其基本运算类型</a:t>
            </a:r>
          </a:p>
          <a:p>
            <a:pPr marL="685800" lvl="1" indent="-190500">
              <a:lnSpc>
                <a:spcPct val="100000"/>
              </a:lnSpc>
            </a:pPr>
            <a:r>
              <a:rPr lang="zh-CN" altLang="en-US" smtClean="0">
                <a:latin typeface="Times New Roman" panose="02020603050405020304" pitchFamily="18" charset="0"/>
                <a:ea typeface="黑体" panose="02010609060101010101" pitchFamily="49" charset="-122"/>
              </a:rPr>
              <a:t>基本数据类型</a:t>
            </a:r>
          </a:p>
          <a:p>
            <a:pPr marL="1257300" lvl="2" indent="-342900">
              <a:lnSpc>
                <a:spcPct val="100000"/>
              </a:lnSpc>
            </a:pPr>
            <a:r>
              <a:rPr lang="zh-CN" altLang="en-US" sz="2000" smtClean="0">
                <a:solidFill>
                  <a:srgbClr val="009900"/>
                </a:solidFill>
                <a:latin typeface="Times New Roman" panose="02020603050405020304" pitchFamily="18" charset="0"/>
                <a:ea typeface="黑体" panose="02010609060101010101" pitchFamily="49" charset="-122"/>
              </a:rPr>
              <a:t>无符号数、带符号整数、浮点数、位串、字符（串）</a:t>
            </a:r>
            <a:endParaRPr lang="en-US" altLang="zh-CN" sz="2000" smtClean="0">
              <a:solidFill>
                <a:srgbClr val="009900"/>
              </a:solidFill>
              <a:latin typeface="Times New Roman" panose="02020603050405020304" pitchFamily="18" charset="0"/>
              <a:ea typeface="黑体" panose="02010609060101010101" pitchFamily="49" charset="-122"/>
            </a:endParaRPr>
          </a:p>
          <a:p>
            <a:pPr marL="685800" lvl="1" indent="-190500">
              <a:lnSpc>
                <a:spcPct val="100000"/>
              </a:lnSpc>
            </a:pPr>
            <a:r>
              <a:rPr lang="zh-CN" altLang="en-US" smtClean="0">
                <a:latin typeface="Times New Roman" panose="02020603050405020304" pitchFamily="18" charset="0"/>
                <a:ea typeface="黑体" panose="02010609060101010101" pitchFamily="49" charset="-122"/>
              </a:rPr>
              <a:t>基本运算类型</a:t>
            </a:r>
          </a:p>
          <a:p>
            <a:pPr marL="1257300" lvl="2" indent="-342900">
              <a:lnSpc>
                <a:spcPct val="100000"/>
              </a:lnSpc>
            </a:pPr>
            <a:r>
              <a:rPr lang="zh-CN" altLang="en-US" sz="2000" smtClean="0">
                <a:solidFill>
                  <a:srgbClr val="009900"/>
                </a:solidFill>
                <a:latin typeface="Times New Roman" panose="02020603050405020304" pitchFamily="18" charset="0"/>
                <a:ea typeface="黑体" panose="02010609060101010101" pitchFamily="49" charset="-122"/>
              </a:rPr>
              <a:t>算术、按位、逻辑、移位、扩展和截断、匹配</a:t>
            </a:r>
          </a:p>
          <a:p>
            <a:pPr marL="203200" indent="-203200">
              <a:lnSpc>
                <a:spcPct val="100000"/>
              </a:lnSpc>
            </a:pPr>
            <a:r>
              <a:rPr lang="zh-CN" altLang="en-US" sz="2200" smtClean="0">
                <a:latin typeface="Times New Roman" panose="02020603050405020304" pitchFamily="18" charset="0"/>
                <a:ea typeface="黑体" panose="02010609060101010101" pitchFamily="49" charset="-122"/>
              </a:rPr>
              <a:t>计算机如何实现高级语言程序中的运算？</a:t>
            </a:r>
          </a:p>
          <a:p>
            <a:pPr marL="685800" lvl="1" indent="-190500">
              <a:lnSpc>
                <a:spcPct val="100000"/>
              </a:lnSpc>
            </a:pPr>
            <a:r>
              <a:rPr lang="zh-CN" altLang="en-US" smtClean="0">
                <a:latin typeface="Times New Roman" panose="02020603050405020304" pitchFamily="18" charset="0"/>
                <a:ea typeface="黑体" panose="02010609060101010101" pitchFamily="49" charset="-122"/>
              </a:rPr>
              <a:t>将各类表达式编译（转换）为指令序列</a:t>
            </a:r>
          </a:p>
          <a:p>
            <a:pPr marL="685800" lvl="1" indent="-190500">
              <a:lnSpc>
                <a:spcPct val="100000"/>
              </a:lnSpc>
            </a:pPr>
            <a:r>
              <a:rPr lang="zh-CN" altLang="en-US" smtClean="0">
                <a:latin typeface="Times New Roman" panose="02020603050405020304" pitchFamily="18" charset="0"/>
                <a:ea typeface="黑体" panose="02010609060101010101" pitchFamily="49" charset="-122"/>
              </a:rPr>
              <a:t>计算机直接执行指令来完成运算</a:t>
            </a:r>
            <a:endParaRPr lang="en-US" altLang="zh-CN" smtClean="0">
              <a:latin typeface="Times New Roman" panose="02020603050405020304" pitchFamily="18" charset="0"/>
              <a:ea typeface="黑体" panose="02010609060101010101" pitchFamily="49" charset="-122"/>
            </a:endParaRPr>
          </a:p>
        </p:txBody>
      </p:sp>
      <p:sp>
        <p:nvSpPr>
          <p:cNvPr id="496644" name="Rectangle 4"/>
          <p:cNvSpPr>
            <a:spLocks noChangeArrowheads="1"/>
          </p:cNvSpPr>
          <p:nvPr/>
        </p:nvSpPr>
        <p:spPr bwMode="auto">
          <a:xfrm>
            <a:off x="623888" y="3698875"/>
            <a:ext cx="826928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indent="-2667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266700" algn="l" defTabSz="914400" rtl="0" eaLnBrk="0" fontAlgn="base" latinLnBrk="0" hangingPunct="0">
              <a:lnSpc>
                <a:spcPct val="100000"/>
              </a:lnSpc>
              <a:spcBef>
                <a:spcPct val="4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例：</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C</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语言赋值语句</a:t>
            </a:r>
            <a:r>
              <a:rPr kumimoji="0" lang="zh-CN" altLang="en-US" sz="2000" b="1" i="0" u="none" strike="noStrike" kern="1200" cap="none" spc="0" normalizeH="0" baseline="0" noProof="0" smtClean="0">
                <a:ln>
                  <a:noFill/>
                </a:ln>
                <a:solidFill>
                  <a:srgbClr val="CC3300"/>
                </a:solidFill>
                <a:effectLst/>
                <a:uLnTx/>
                <a:uFillTx/>
                <a:latin typeface="Times New Roman" panose="02020603050405020304" pitchFamily="18" charset="0"/>
                <a:ea typeface="黑体" panose="02010609060101010101" pitchFamily="49" charset="-122"/>
                <a:cs typeface="+mn-cs"/>
              </a:rPr>
              <a:t>“</a:t>
            </a:r>
            <a:r>
              <a:rPr kumimoji="0" lang="en-US" altLang="zh-CN" sz="2000" b="1" i="0" u="none" strike="noStrike" kern="1200" cap="none" spc="0" normalizeH="0" baseline="0" noProof="0" smtClean="0">
                <a:ln>
                  <a:noFill/>
                </a:ln>
                <a:solidFill>
                  <a:srgbClr val="C00000"/>
                </a:solidFill>
                <a:effectLst/>
                <a:uLnTx/>
                <a:uFillTx/>
                <a:latin typeface="Times New Roman" panose="02020603050405020304" pitchFamily="18" charset="0"/>
                <a:ea typeface="黑体" panose="02010609060101010101" pitchFamily="49" charset="-122"/>
                <a:cs typeface="+mn-cs"/>
              </a:rPr>
              <a:t>f = (g+h) </a:t>
            </a:r>
            <a:r>
              <a:rPr kumimoji="0" lang="pt-BR" altLang="zh-CN" sz="2000" b="1" i="0" u="none" strike="noStrike" kern="1200" cap="none" spc="0" normalizeH="0" baseline="0" noProof="0" smtClean="0">
                <a:ln>
                  <a:noFill/>
                </a:ln>
                <a:solidFill>
                  <a:srgbClr val="C00000"/>
                </a:solidFill>
                <a:effectLst/>
                <a:uLnTx/>
                <a:uFillTx/>
                <a:latin typeface="Times New Roman" panose="02020603050405020304" pitchFamily="18" charset="0"/>
                <a:ea typeface="黑体" panose="02010609060101010101" pitchFamily="49" charset="-122"/>
                <a:cs typeface="+mn-cs"/>
              </a:rPr>
              <a:t>– </a:t>
            </a:r>
            <a:r>
              <a:rPr kumimoji="0" lang="en-US" altLang="zh-CN" sz="2000" b="1" i="0" u="none" strike="noStrike" kern="1200" cap="none" spc="0" normalizeH="0" baseline="0" noProof="0" smtClean="0">
                <a:ln>
                  <a:noFill/>
                </a:ln>
                <a:solidFill>
                  <a:srgbClr val="C00000"/>
                </a:solidFill>
                <a:effectLst/>
                <a:uLnTx/>
                <a:uFillTx/>
                <a:latin typeface="Times New Roman" panose="02020603050405020304" pitchFamily="18" charset="0"/>
                <a:ea typeface="黑体" panose="02010609060101010101" pitchFamily="49" charset="-122"/>
                <a:cs typeface="+mn-cs"/>
              </a:rPr>
              <a:t>(i+j);”</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中变量</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i</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j</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f</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g</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h</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由编译器分别分配给</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MIPS</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寄存器</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$t0~$t4</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。寄存器</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$t0~$t7</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的编号对应</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8~15</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，上述程序段对应的</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MIPS</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机器代码和汇编表示（</a:t>
            </a:r>
            <a:r>
              <a:rPr kumimoji="0" lang="en-US" altLang="zh-CN"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a:t>
            </a:r>
            <a:r>
              <a:rPr kumimoji="0" lang="zh-CN" altLang="en-US" sz="2000" b="1" i="0" u="none" strike="noStrike" kern="1200" cap="none" spc="0" normalizeH="0" baseline="0" noProof="0" smtClean="0">
                <a:ln>
                  <a:noFill/>
                </a:ln>
                <a:solidFill>
                  <a:srgbClr val="000000"/>
                </a:solidFill>
                <a:effectLst/>
                <a:uLnTx/>
                <a:uFillTx/>
                <a:latin typeface="Times New Roman" panose="02020603050405020304" pitchFamily="18" charset="0"/>
                <a:ea typeface="黑体" panose="02010609060101010101" pitchFamily="49" charset="-122"/>
                <a:cs typeface="+mn-cs"/>
              </a:rPr>
              <a:t>后为注释）如下：</a:t>
            </a: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000000 </a:t>
            </a:r>
            <a:r>
              <a:rPr kumimoji="0" lang="en-US" altLang="zh-CN" sz="2000" b="1"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cs typeface="+mn-cs"/>
              </a:rPr>
              <a:t>01011</a:t>
            </a: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 </a:t>
            </a:r>
            <a:r>
              <a:rPr kumimoji="0" lang="en-US" altLang="zh-CN" sz="2000" b="1"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cs typeface="+mn-cs"/>
              </a:rPr>
              <a:t>01100 01101</a:t>
            </a: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 00000 100000   add $t5, $t3, $t4   # g+h</a:t>
            </a: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000000 </a:t>
            </a:r>
            <a:r>
              <a:rPr kumimoji="0" lang="en-US" altLang="zh-CN" sz="2000" b="1"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cs typeface="+mn-cs"/>
              </a:rPr>
              <a:t>01000 01001 01110</a:t>
            </a: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 00000 100000  add $t6, $t0, $t1   # i+j</a:t>
            </a:r>
          </a:p>
          <a:p>
            <a:pPr marL="0" marR="0" lvl="0" indent="-26670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000000 </a:t>
            </a:r>
            <a:r>
              <a:rPr kumimoji="0" lang="en-US" altLang="zh-CN" sz="2000" b="1" i="0" u="none" strike="noStrike" kern="1200" cap="none" spc="0" normalizeH="0" baseline="0" noProof="0" smtClean="0">
                <a:ln>
                  <a:noFill/>
                </a:ln>
                <a:solidFill>
                  <a:srgbClr val="3333FF"/>
                </a:solidFill>
                <a:effectLst/>
                <a:uLnTx/>
                <a:uFillTx/>
                <a:latin typeface="Times New Roman" panose="02020603050405020304" pitchFamily="18" charset="0"/>
                <a:ea typeface="黑体" panose="02010609060101010101" pitchFamily="49" charset="-122"/>
                <a:cs typeface="+mn-cs"/>
              </a:rPr>
              <a:t>01101 01110 01010</a:t>
            </a:r>
            <a:r>
              <a:rPr kumimoji="0" lang="en-US" altLang="zh-CN" sz="2000" b="1" i="0" u="none" strike="noStrike" kern="1200" cap="none" spc="0" normalizeH="0" baseline="0" noProof="0" smtClean="0">
                <a:ln>
                  <a:noFill/>
                </a:ln>
                <a:solidFill>
                  <a:srgbClr val="009900"/>
                </a:solidFill>
                <a:effectLst/>
                <a:uLnTx/>
                <a:uFillTx/>
                <a:latin typeface="Times New Roman" panose="02020603050405020304" pitchFamily="18" charset="0"/>
                <a:ea typeface="黑体" panose="02010609060101010101" pitchFamily="49" charset="-122"/>
                <a:cs typeface="+mn-cs"/>
              </a:rPr>
              <a:t> 00000 100010  sub $t2, $t5, $t6   # f =(g+h)–(i+j)</a:t>
            </a:r>
          </a:p>
        </p:txBody>
      </p:sp>
      <p:sp>
        <p:nvSpPr>
          <p:cNvPr id="496645" name="Text Box 5"/>
          <p:cNvSpPr txBox="1">
            <a:spLocks noChangeArrowheads="1"/>
          </p:cNvSpPr>
          <p:nvPr/>
        </p:nvSpPr>
        <p:spPr bwMode="auto">
          <a:xfrm>
            <a:off x="-19050" y="5634038"/>
            <a:ext cx="875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    需要提供哪些运算类指令才能支持高级语言需求呢？</a:t>
            </a:r>
          </a:p>
        </p:txBody>
      </p:sp>
      <p:sp>
        <p:nvSpPr>
          <p:cNvPr id="531462" name="Text Box 6"/>
          <p:cNvSpPr txBox="1">
            <a:spLocks noChangeArrowheads="1"/>
          </p:cNvSpPr>
          <p:nvPr/>
        </p:nvSpPr>
        <p:spPr bwMode="auto">
          <a:xfrm>
            <a:off x="611188" y="6129338"/>
            <a:ext cx="7966075" cy="40005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00000"/>
                </a:solidFill>
                <a:effectLst/>
                <a:uLnTx/>
                <a:uFillTx/>
                <a:latin typeface="Arial" panose="020B0604020202020204" pitchFamily="34" charset="0"/>
                <a:ea typeface="微软雅黑" panose="020B0503020204020204" pitchFamily="34" charset="-122"/>
                <a:cs typeface="+mn-cs"/>
              </a:rPr>
              <a:t>逻辑运算、移位、扩展和截断等指令实现较容易，</a:t>
            </a:r>
            <a:r>
              <a:rPr kumimoji="0" lang="zh-CN" altLang="en-US" sz="20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算术运算指令难</a:t>
            </a:r>
            <a:r>
              <a:rPr kumimoji="0" lang="zh-CN" altLang="en-US" sz="2000" b="1" i="0" u="none" strike="noStrike" kern="1200" cap="none" spc="0" normalizeH="0" baseline="0" noProof="0" smtClean="0">
                <a:ln>
                  <a:noFill/>
                </a:ln>
                <a:solidFill>
                  <a:srgbClr val="C00000"/>
                </a:solidFill>
                <a:effectLst/>
                <a:uLnTx/>
                <a:uFillTx/>
                <a:latin typeface="Arial" panose="020B0604020202020204" pitchFamily="34" charset="0"/>
                <a:ea typeface="微软雅黑" panose="020B0503020204020204" pitchFamily="34" charset="-122"/>
                <a:cs typeface="+mn-cs"/>
              </a:rPr>
              <a:t>！</a:t>
            </a:r>
          </a:p>
        </p:txBody>
      </p:sp>
      <p:sp>
        <p:nvSpPr>
          <p:cNvPr id="15565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10E3A9-9845-42DD-B1DA-0D17BC08BC0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0232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96643">
                                            <p:txEl>
                                              <p:pRg st="2" end="2"/>
                                            </p:txEl>
                                          </p:spTgt>
                                        </p:tgtEl>
                                        <p:attrNameLst>
                                          <p:attrName>style.visibility</p:attrName>
                                        </p:attrNameLst>
                                      </p:cBhvr>
                                      <p:to>
                                        <p:strVal val="visible"/>
                                      </p:to>
                                    </p:set>
                                    <p:animEffect transition="in" filter="blinds(horizontal)">
                                      <p:cBhvr>
                                        <p:cTn id="7" dur="500"/>
                                        <p:tgtEl>
                                          <p:spTgt spid="49664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96643">
                                            <p:txEl>
                                              <p:pRg st="4" end="4"/>
                                            </p:txEl>
                                          </p:spTgt>
                                        </p:tgtEl>
                                        <p:attrNameLst>
                                          <p:attrName>style.visibility</p:attrName>
                                        </p:attrNameLst>
                                      </p:cBhvr>
                                      <p:to>
                                        <p:strVal val="visible"/>
                                      </p:to>
                                    </p:set>
                                    <p:animEffect transition="in" filter="blinds(horizontal)">
                                      <p:cBhvr>
                                        <p:cTn id="12" dur="500"/>
                                        <p:tgtEl>
                                          <p:spTgt spid="49664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96643">
                                            <p:txEl>
                                              <p:pRg st="6" end="6"/>
                                            </p:txEl>
                                          </p:spTgt>
                                        </p:tgtEl>
                                        <p:attrNameLst>
                                          <p:attrName>style.visibility</p:attrName>
                                        </p:attrNameLst>
                                      </p:cBhvr>
                                      <p:to>
                                        <p:strVal val="visible"/>
                                      </p:to>
                                    </p:set>
                                    <p:animEffect transition="in" filter="blinds(horizontal)">
                                      <p:cBhvr>
                                        <p:cTn id="17" dur="500"/>
                                        <p:tgtEl>
                                          <p:spTgt spid="496643">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96643">
                                            <p:txEl>
                                              <p:pRg st="7" end="7"/>
                                            </p:txEl>
                                          </p:spTgt>
                                        </p:tgtEl>
                                        <p:attrNameLst>
                                          <p:attrName>style.visibility</p:attrName>
                                        </p:attrNameLst>
                                      </p:cBhvr>
                                      <p:to>
                                        <p:strVal val="visible"/>
                                      </p:to>
                                    </p:set>
                                    <p:animEffect transition="in" filter="blinds(horizontal)">
                                      <p:cBhvr>
                                        <p:cTn id="22" dur="500"/>
                                        <p:tgtEl>
                                          <p:spTgt spid="496643">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96644">
                                            <p:txEl>
                                              <p:pRg st="0" end="0"/>
                                            </p:txEl>
                                          </p:spTgt>
                                        </p:tgtEl>
                                        <p:attrNameLst>
                                          <p:attrName>style.visibility</p:attrName>
                                        </p:attrNameLst>
                                      </p:cBhvr>
                                      <p:to>
                                        <p:strVal val="visible"/>
                                      </p:to>
                                    </p:set>
                                    <p:animEffect transition="in" filter="blinds(horizontal)">
                                      <p:cBhvr>
                                        <p:cTn id="27" dur="500"/>
                                        <p:tgtEl>
                                          <p:spTgt spid="49664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96644">
                                            <p:txEl>
                                              <p:pRg st="1" end="1"/>
                                            </p:txEl>
                                          </p:spTgt>
                                        </p:tgtEl>
                                        <p:attrNameLst>
                                          <p:attrName>style.visibility</p:attrName>
                                        </p:attrNameLst>
                                      </p:cBhvr>
                                      <p:to>
                                        <p:strVal val="visible"/>
                                      </p:to>
                                    </p:set>
                                    <p:animEffect transition="in" filter="blinds(horizontal)">
                                      <p:cBhvr>
                                        <p:cTn id="32" dur="500"/>
                                        <p:tgtEl>
                                          <p:spTgt spid="496644">
                                            <p:txEl>
                                              <p:pRg st="1" end="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96644">
                                            <p:txEl>
                                              <p:pRg st="2" end="2"/>
                                            </p:txEl>
                                          </p:spTgt>
                                        </p:tgtEl>
                                        <p:attrNameLst>
                                          <p:attrName>style.visibility</p:attrName>
                                        </p:attrNameLst>
                                      </p:cBhvr>
                                      <p:to>
                                        <p:strVal val="visible"/>
                                      </p:to>
                                    </p:set>
                                    <p:animEffect transition="in" filter="blinds(horizontal)">
                                      <p:cBhvr>
                                        <p:cTn id="35" dur="500"/>
                                        <p:tgtEl>
                                          <p:spTgt spid="496644">
                                            <p:txEl>
                                              <p:pRg st="2" end="2"/>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496644">
                                            <p:txEl>
                                              <p:pRg st="3" end="3"/>
                                            </p:txEl>
                                          </p:spTgt>
                                        </p:tgtEl>
                                        <p:attrNameLst>
                                          <p:attrName>style.visibility</p:attrName>
                                        </p:attrNameLst>
                                      </p:cBhvr>
                                      <p:to>
                                        <p:strVal val="visible"/>
                                      </p:to>
                                    </p:set>
                                    <p:animEffect transition="in" filter="blinds(horizontal)">
                                      <p:cBhvr>
                                        <p:cTn id="38" dur="500"/>
                                        <p:tgtEl>
                                          <p:spTgt spid="496644">
                                            <p:txEl>
                                              <p:pRg st="3" end="3"/>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96645"/>
                                        </p:tgtEl>
                                        <p:attrNameLst>
                                          <p:attrName>style.visibility</p:attrName>
                                        </p:attrNameLst>
                                      </p:cBhvr>
                                      <p:to>
                                        <p:strVal val="visible"/>
                                      </p:to>
                                    </p:set>
                                    <p:animEffect transition="in" filter="blinds(horizontal)">
                                      <p:cBhvr>
                                        <p:cTn id="43" dur="500"/>
                                        <p:tgtEl>
                                          <p:spTgt spid="49664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31462"/>
                                        </p:tgtEl>
                                        <p:attrNameLst>
                                          <p:attrName>style.visibility</p:attrName>
                                        </p:attrNameLst>
                                      </p:cBhvr>
                                      <p:to>
                                        <p:strVal val="visible"/>
                                      </p:to>
                                    </p:set>
                                    <p:animEffect transition="in" filter="blinds(horizontal)">
                                      <p:cBhvr>
                                        <p:cTn id="48" dur="500"/>
                                        <p:tgtEl>
                                          <p:spTgt spid="531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5" grpId="0"/>
      <p:bldP spid="53146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139700"/>
            <a:ext cx="8229600" cy="561975"/>
          </a:xfrm>
        </p:spPr>
        <p:txBody>
          <a:bodyPr/>
          <a:lstStyle/>
          <a:p>
            <a:r>
              <a:rPr lang="en-US" altLang="zh-CN" smtClean="0"/>
              <a:t>n</a:t>
            </a:r>
            <a:r>
              <a:rPr lang="zh-CN" altLang="en-US" smtClean="0"/>
              <a:t>位整数加</a:t>
            </a:r>
            <a:r>
              <a:rPr lang="en-US" altLang="zh-CN" smtClean="0"/>
              <a:t>/</a:t>
            </a:r>
            <a:r>
              <a:rPr lang="zh-CN" altLang="en-US" smtClean="0"/>
              <a:t>减运算器</a:t>
            </a:r>
          </a:p>
        </p:txBody>
      </p:sp>
      <p:sp>
        <p:nvSpPr>
          <p:cNvPr id="693251" name="Rectangle 3"/>
          <p:cNvSpPr>
            <a:spLocks noGrp="1" noChangeArrowheads="1"/>
          </p:cNvSpPr>
          <p:nvPr>
            <p:ph type="body" idx="1"/>
          </p:nvPr>
        </p:nvSpPr>
        <p:spPr>
          <a:xfrm>
            <a:off x="325438" y="836613"/>
            <a:ext cx="8307387" cy="5862637"/>
          </a:xfrm>
        </p:spPr>
        <p:txBody>
          <a:bodyPr/>
          <a:lstStyle/>
          <a:p>
            <a:pPr>
              <a:spcBef>
                <a:spcPct val="5000"/>
              </a:spcBef>
              <a:buFontTx/>
              <a:buNone/>
            </a:pPr>
            <a:r>
              <a:rPr lang="zh-CN" altLang="en-US" sz="2200" smtClean="0">
                <a:latin typeface="微软雅黑" panose="020B0503020204020204" pitchFamily="34" charset="-122"/>
                <a:ea typeface="微软雅黑" panose="020B0503020204020204" pitchFamily="34" charset="-122"/>
              </a:rPr>
              <a:t>先看一个</a:t>
            </a:r>
            <a:r>
              <a:rPr lang="en-US" altLang="zh-CN" sz="2200" smtClean="0">
                <a:latin typeface="微软雅黑" panose="020B0503020204020204" pitchFamily="34" charset="-122"/>
                <a:ea typeface="微软雅黑" panose="020B0503020204020204" pitchFamily="34" charset="-122"/>
              </a:rPr>
              <a:t>C</a:t>
            </a:r>
            <a:r>
              <a:rPr lang="zh-CN" altLang="en-US" sz="2200" smtClean="0">
                <a:latin typeface="微软雅黑" panose="020B0503020204020204" pitchFamily="34" charset="-122"/>
                <a:ea typeface="微软雅黑" panose="020B0503020204020204" pitchFamily="34" charset="-122"/>
              </a:rPr>
              <a:t>程序段：</a:t>
            </a:r>
          </a:p>
          <a:p>
            <a:pPr>
              <a:spcBef>
                <a:spcPct val="5000"/>
              </a:spcBef>
              <a:buFontTx/>
              <a:buNone/>
            </a:pPr>
            <a:r>
              <a:rPr lang="en-US" altLang="zh-CN" sz="2200" smtClean="0">
                <a:latin typeface="微软雅黑" panose="020B0503020204020204" pitchFamily="34" charset="-122"/>
                <a:ea typeface="微软雅黑" panose="020B0503020204020204" pitchFamily="34" charset="-122"/>
              </a:rPr>
              <a:t>     </a:t>
            </a:r>
            <a:r>
              <a:rPr lang="en-US" altLang="zh-CN" sz="2200" smtClean="0">
                <a:solidFill>
                  <a:srgbClr val="0033CC"/>
                </a:solidFill>
                <a:latin typeface="微软雅黑" panose="020B0503020204020204" pitchFamily="34" charset="-122"/>
                <a:ea typeface="微软雅黑" panose="020B0503020204020204" pitchFamily="34" charset="-122"/>
              </a:rPr>
              <a:t>int x=9, y=-6, z1, z2;</a:t>
            </a:r>
          </a:p>
          <a:p>
            <a:pPr>
              <a:spcBef>
                <a:spcPct val="5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z1=x+y;</a:t>
            </a:r>
          </a:p>
          <a:p>
            <a:pPr>
              <a:spcBef>
                <a:spcPct val="5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z2=x-y;</a:t>
            </a:r>
            <a:r>
              <a:rPr lang="en-US" altLang="zh-CN" sz="2200" smtClean="0">
                <a:solidFill>
                  <a:srgbClr val="0033CC"/>
                </a:solidFill>
              </a:rPr>
              <a:t> </a:t>
            </a:r>
          </a:p>
          <a:p>
            <a:pPr>
              <a:spcBef>
                <a:spcPct val="5000"/>
              </a:spcBef>
              <a:buFontTx/>
              <a:buNone/>
            </a:pPr>
            <a:r>
              <a:rPr lang="zh-CN" altLang="en-US" sz="2200" smtClean="0">
                <a:latin typeface="微软雅黑" panose="020B0503020204020204" pitchFamily="34" charset="-122"/>
                <a:ea typeface="微软雅黑" panose="020B0503020204020204" pitchFamily="34" charset="-122"/>
              </a:rPr>
              <a:t>问题：上述程序段中，</a:t>
            </a:r>
            <a:r>
              <a:rPr lang="en-US" altLang="zh-CN" sz="2200" smtClean="0">
                <a:latin typeface="微软雅黑" panose="020B0503020204020204" pitchFamily="34" charset="-122"/>
                <a:ea typeface="微软雅黑" panose="020B0503020204020204" pitchFamily="34" charset="-122"/>
              </a:rPr>
              <a:t>x</a:t>
            </a:r>
            <a:r>
              <a:rPr lang="zh-CN" altLang="en-US" sz="2200" smtClean="0">
                <a:latin typeface="微软雅黑" panose="020B0503020204020204" pitchFamily="34" charset="-122"/>
                <a:ea typeface="微软雅黑" panose="020B0503020204020204" pitchFamily="34" charset="-122"/>
              </a:rPr>
              <a:t>和</a:t>
            </a:r>
            <a:r>
              <a:rPr lang="en-US" altLang="zh-CN" sz="2200" smtClean="0">
                <a:latin typeface="微软雅黑" panose="020B0503020204020204" pitchFamily="34" charset="-122"/>
                <a:ea typeface="微软雅黑" panose="020B0503020204020204" pitchFamily="34" charset="-122"/>
              </a:rPr>
              <a:t>y</a:t>
            </a:r>
            <a:r>
              <a:rPr lang="zh-CN" altLang="en-US" sz="2200" smtClean="0">
                <a:latin typeface="微软雅黑" panose="020B0503020204020204" pitchFamily="34" charset="-122"/>
                <a:ea typeface="微软雅黑" panose="020B0503020204020204" pitchFamily="34" charset="-122"/>
              </a:rPr>
              <a:t>的机器数是什么？</a:t>
            </a:r>
            <a:r>
              <a:rPr lang="en-US" altLang="zh-CN" sz="2200" smtClean="0">
                <a:latin typeface="微软雅黑" panose="020B0503020204020204" pitchFamily="34" charset="-122"/>
                <a:ea typeface="微软雅黑" panose="020B0503020204020204" pitchFamily="34" charset="-122"/>
              </a:rPr>
              <a:t>z1</a:t>
            </a:r>
            <a:r>
              <a:rPr lang="zh-CN" altLang="en-US" sz="2200" smtClean="0">
                <a:latin typeface="微软雅黑" panose="020B0503020204020204" pitchFamily="34" charset="-122"/>
                <a:ea typeface="微软雅黑" panose="020B0503020204020204" pitchFamily="34" charset="-122"/>
              </a:rPr>
              <a:t>和</a:t>
            </a:r>
            <a:r>
              <a:rPr lang="en-US" altLang="zh-CN" sz="2200" smtClean="0">
                <a:latin typeface="微软雅黑" panose="020B0503020204020204" pitchFamily="34" charset="-122"/>
                <a:ea typeface="微软雅黑" panose="020B0503020204020204" pitchFamily="34" charset="-122"/>
              </a:rPr>
              <a:t>z2</a:t>
            </a:r>
            <a:r>
              <a:rPr lang="zh-CN" altLang="en-US" sz="2200" smtClean="0">
                <a:latin typeface="微软雅黑" panose="020B0503020204020204" pitchFamily="34" charset="-122"/>
                <a:ea typeface="微软雅黑" panose="020B0503020204020204" pitchFamily="34" charset="-122"/>
              </a:rPr>
              <a:t>的机器数是  </a:t>
            </a:r>
          </a:p>
          <a:p>
            <a:pPr>
              <a:spcBef>
                <a:spcPct val="5000"/>
              </a:spcBef>
              <a:buFontTx/>
              <a:buNone/>
            </a:pPr>
            <a:r>
              <a:rPr lang="zh-CN" altLang="en-US" sz="2200" smtClean="0">
                <a:latin typeface="微软雅黑" panose="020B0503020204020204" pitchFamily="34" charset="-122"/>
                <a:ea typeface="微软雅黑" panose="020B0503020204020204" pitchFamily="34" charset="-122"/>
              </a:rPr>
              <a:t>          什么？</a:t>
            </a:r>
          </a:p>
          <a:p>
            <a:pPr>
              <a:spcBef>
                <a:spcPct val="5000"/>
              </a:spcBef>
              <a:buFontTx/>
              <a:buNone/>
            </a:pPr>
            <a:r>
              <a:rPr lang="zh-CN" altLang="en-US" sz="2200" smtClean="0">
                <a:latin typeface="微软雅黑" panose="020B0503020204020204" pitchFamily="34" charset="-122"/>
                <a:ea typeface="微软雅黑" panose="020B0503020204020204" pitchFamily="34" charset="-122"/>
              </a:rPr>
              <a:t>回答：</a:t>
            </a:r>
            <a:r>
              <a:rPr lang="en-US" altLang="zh-CN" sz="2200" smtClean="0">
                <a:solidFill>
                  <a:srgbClr val="CC3300"/>
                </a:solidFill>
                <a:latin typeface="微软雅黑" panose="020B0503020204020204" pitchFamily="34" charset="-122"/>
                <a:ea typeface="微软雅黑" panose="020B0503020204020204" pitchFamily="34" charset="-122"/>
              </a:rPr>
              <a:t>x</a:t>
            </a:r>
            <a:r>
              <a:rPr lang="zh-CN" altLang="en-US" sz="2200" smtClean="0">
                <a:solidFill>
                  <a:srgbClr val="CC3300"/>
                </a:solidFill>
                <a:latin typeface="微软雅黑" panose="020B0503020204020204" pitchFamily="34" charset="-122"/>
                <a:ea typeface="微软雅黑" panose="020B0503020204020204" pitchFamily="34" charset="-122"/>
              </a:rPr>
              <a:t>的机器数为</a:t>
            </a:r>
            <a:r>
              <a:rPr lang="en-US" altLang="zh-CN" sz="2200" smtClean="0">
                <a:solidFill>
                  <a:srgbClr val="CC3300"/>
                </a:solidFill>
                <a:latin typeface="微软雅黑" panose="020B0503020204020204" pitchFamily="34" charset="-122"/>
                <a:ea typeface="微软雅黑" panose="020B0503020204020204" pitchFamily="34" charset="-122"/>
              </a:rPr>
              <a:t>[x]</a:t>
            </a:r>
            <a:r>
              <a:rPr lang="zh-CN" altLang="en-US" sz="2200" baseline="-25000" smtClean="0">
                <a:solidFill>
                  <a:srgbClr val="CC3300"/>
                </a:solidFill>
                <a:latin typeface="微软雅黑" panose="020B0503020204020204" pitchFamily="34" charset="-122"/>
                <a:ea typeface="微软雅黑" panose="020B0503020204020204" pitchFamily="34" charset="-122"/>
              </a:rPr>
              <a:t>补</a:t>
            </a:r>
            <a:r>
              <a:rPr lang="zh-CN" altLang="en-US" sz="2200" smtClean="0">
                <a:solidFill>
                  <a:srgbClr val="CC3300"/>
                </a:solidFill>
                <a:latin typeface="微软雅黑" panose="020B0503020204020204" pitchFamily="34" charset="-122"/>
                <a:ea typeface="微软雅黑" panose="020B0503020204020204" pitchFamily="34" charset="-122"/>
              </a:rPr>
              <a:t>， </a:t>
            </a:r>
            <a:r>
              <a:rPr lang="en-US" altLang="zh-CN" sz="2200" smtClean="0">
                <a:solidFill>
                  <a:srgbClr val="CC3300"/>
                </a:solidFill>
                <a:latin typeface="微软雅黑" panose="020B0503020204020204" pitchFamily="34" charset="-122"/>
                <a:ea typeface="微软雅黑" panose="020B0503020204020204" pitchFamily="34" charset="-122"/>
              </a:rPr>
              <a:t>y</a:t>
            </a:r>
            <a:r>
              <a:rPr lang="zh-CN" altLang="en-US" sz="2200" smtClean="0">
                <a:solidFill>
                  <a:srgbClr val="CC3300"/>
                </a:solidFill>
                <a:latin typeface="微软雅黑" panose="020B0503020204020204" pitchFamily="34" charset="-122"/>
                <a:ea typeface="微软雅黑" panose="020B0503020204020204" pitchFamily="34" charset="-122"/>
              </a:rPr>
              <a:t>的机器数为</a:t>
            </a:r>
            <a:r>
              <a:rPr lang="en-US" altLang="zh-CN" sz="2200" smtClean="0">
                <a:solidFill>
                  <a:srgbClr val="CC3300"/>
                </a:solidFill>
                <a:latin typeface="微软雅黑" panose="020B0503020204020204" pitchFamily="34" charset="-122"/>
                <a:ea typeface="微软雅黑" panose="020B0503020204020204" pitchFamily="34" charset="-122"/>
              </a:rPr>
              <a:t>[y]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en-US" altLang="zh-CN" sz="2200" smtClean="0">
                <a:solidFill>
                  <a:srgbClr val="CC3300"/>
                </a:solidFill>
                <a:latin typeface="微软雅黑" panose="020B0503020204020204" pitchFamily="34" charset="-122"/>
                <a:ea typeface="微软雅黑" panose="020B0503020204020204" pitchFamily="34" charset="-122"/>
              </a:rPr>
              <a:t>;</a:t>
            </a:r>
            <a:endParaRPr lang="zh-CN" altLang="en-US" sz="2200" baseline="-25000" smtClean="0">
              <a:solidFill>
                <a:srgbClr val="CC3300"/>
              </a:solidFill>
              <a:latin typeface="微软雅黑" panose="020B0503020204020204" pitchFamily="34" charset="-122"/>
              <a:ea typeface="微软雅黑" panose="020B0503020204020204" pitchFamily="34" charset="-122"/>
            </a:endParaRPr>
          </a:p>
          <a:p>
            <a:pPr>
              <a:spcBef>
                <a:spcPct val="5000"/>
              </a:spcBef>
              <a:buFontTx/>
              <a:buNone/>
            </a:pPr>
            <a:r>
              <a:rPr lang="en-US" altLang="zh-CN" sz="2200" smtClean="0">
                <a:solidFill>
                  <a:srgbClr val="CC3300"/>
                </a:solidFill>
                <a:latin typeface="微软雅黑" panose="020B0503020204020204" pitchFamily="34" charset="-122"/>
                <a:ea typeface="微软雅黑" panose="020B0503020204020204" pitchFamily="34" charset="-122"/>
              </a:rPr>
              <a:t>          z1</a:t>
            </a:r>
            <a:r>
              <a:rPr lang="zh-CN" altLang="en-US" sz="2200" smtClean="0">
                <a:solidFill>
                  <a:srgbClr val="CC3300"/>
                </a:solidFill>
                <a:latin typeface="微软雅黑" panose="020B0503020204020204" pitchFamily="34" charset="-122"/>
                <a:ea typeface="微软雅黑" panose="020B0503020204020204" pitchFamily="34" charset="-122"/>
              </a:rPr>
              <a:t>的机器数为</a:t>
            </a:r>
            <a:r>
              <a:rPr lang="en-US" altLang="zh-CN" sz="2200" smtClean="0">
                <a:solidFill>
                  <a:srgbClr val="CC3300"/>
                </a:solidFill>
                <a:latin typeface="微软雅黑" panose="020B0503020204020204" pitchFamily="34" charset="-122"/>
                <a:ea typeface="微软雅黑" panose="020B0503020204020204" pitchFamily="34" charset="-122"/>
              </a:rPr>
              <a:t>[x+y]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en-US" altLang="zh-CN" sz="2200" smtClean="0">
                <a:solidFill>
                  <a:srgbClr val="CC3300"/>
                </a:solidFill>
                <a:latin typeface="微软雅黑" panose="020B0503020204020204" pitchFamily="34" charset="-122"/>
                <a:ea typeface="微软雅黑" panose="020B0503020204020204" pitchFamily="34" charset="-122"/>
              </a:rPr>
              <a:t>;</a:t>
            </a:r>
          </a:p>
          <a:p>
            <a:pPr>
              <a:spcBef>
                <a:spcPct val="5000"/>
              </a:spcBef>
              <a:buFontTx/>
              <a:buNone/>
            </a:pPr>
            <a:r>
              <a:rPr lang="zh-CN" altLang="en-US" sz="2200" smtClean="0">
                <a:solidFill>
                  <a:srgbClr val="CC3300"/>
                </a:solidFill>
                <a:latin typeface="微软雅黑" panose="020B0503020204020204" pitchFamily="34" charset="-122"/>
                <a:ea typeface="微软雅黑" panose="020B0503020204020204" pitchFamily="34" charset="-122"/>
              </a:rPr>
              <a:t>          </a:t>
            </a:r>
            <a:r>
              <a:rPr lang="en-US" altLang="zh-CN" sz="2200" smtClean="0">
                <a:solidFill>
                  <a:srgbClr val="CC3300"/>
                </a:solidFill>
                <a:latin typeface="微软雅黑" panose="020B0503020204020204" pitchFamily="34" charset="-122"/>
                <a:ea typeface="微软雅黑" panose="020B0503020204020204" pitchFamily="34" charset="-122"/>
              </a:rPr>
              <a:t>z2</a:t>
            </a:r>
            <a:r>
              <a:rPr lang="zh-CN" altLang="en-US" sz="2200" smtClean="0">
                <a:solidFill>
                  <a:srgbClr val="CC3300"/>
                </a:solidFill>
                <a:latin typeface="微软雅黑" panose="020B0503020204020204" pitchFamily="34" charset="-122"/>
                <a:ea typeface="微软雅黑" panose="020B0503020204020204" pitchFamily="34" charset="-122"/>
              </a:rPr>
              <a:t>的机器数为</a:t>
            </a:r>
            <a:r>
              <a:rPr lang="en-US" altLang="zh-CN" sz="2200" smtClean="0">
                <a:solidFill>
                  <a:srgbClr val="CC3300"/>
                </a:solidFill>
                <a:latin typeface="微软雅黑" panose="020B0503020204020204" pitchFamily="34" charset="-122"/>
                <a:ea typeface="微软雅黑" panose="020B0503020204020204" pitchFamily="34" charset="-122"/>
              </a:rPr>
              <a:t>[x-y]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zh-CN" altLang="en-US" sz="2200" smtClean="0">
                <a:solidFill>
                  <a:srgbClr val="CC3300"/>
                </a:solidFill>
                <a:latin typeface="微软雅黑" panose="020B0503020204020204" pitchFamily="34" charset="-122"/>
                <a:ea typeface="微软雅黑" panose="020B0503020204020204" pitchFamily="34" charset="-122"/>
              </a:rPr>
              <a:t>。</a:t>
            </a:r>
          </a:p>
          <a:p>
            <a:pPr>
              <a:spcBef>
                <a:spcPct val="5000"/>
              </a:spcBef>
              <a:buFontTx/>
              <a:buNone/>
            </a:pPr>
            <a:r>
              <a:rPr lang="zh-CN" altLang="en-US" sz="2200" smtClean="0">
                <a:solidFill>
                  <a:srgbClr val="009242"/>
                </a:solidFill>
                <a:latin typeface="微软雅黑" panose="020B0503020204020204" pitchFamily="34" charset="-122"/>
                <a:ea typeface="微软雅黑" panose="020B0503020204020204" pitchFamily="34" charset="-122"/>
              </a:rPr>
              <a:t>因此，计算机中需要有一个电路，能够实现以下功能：</a:t>
            </a:r>
          </a:p>
          <a:p>
            <a:pPr>
              <a:spcBef>
                <a:spcPct val="5000"/>
              </a:spcBef>
              <a:buFontTx/>
              <a:buNone/>
            </a:pPr>
            <a:r>
              <a:rPr lang="zh-CN" altLang="en-US" sz="2200" smtClean="0">
                <a:solidFill>
                  <a:srgbClr val="CC3300"/>
                </a:solidFill>
                <a:latin typeface="微软雅黑" panose="020B0503020204020204" pitchFamily="34" charset="-122"/>
                <a:ea typeface="微软雅黑" panose="020B0503020204020204" pitchFamily="34" charset="-122"/>
              </a:rPr>
              <a:t>已知 </a:t>
            </a:r>
            <a:r>
              <a:rPr lang="en-US" altLang="zh-CN" sz="2200" smtClean="0">
                <a:solidFill>
                  <a:srgbClr val="CC3300"/>
                </a:solidFill>
                <a:latin typeface="微软雅黑" panose="020B0503020204020204" pitchFamily="34" charset="-122"/>
                <a:ea typeface="微软雅黑" panose="020B0503020204020204" pitchFamily="34" charset="-122"/>
              </a:rPr>
              <a:t>[x]</a:t>
            </a:r>
            <a:r>
              <a:rPr lang="zh-CN" altLang="en-US" sz="2200" baseline="-25000" smtClean="0">
                <a:solidFill>
                  <a:srgbClr val="CC3300"/>
                </a:solidFill>
                <a:latin typeface="微软雅黑" panose="020B0503020204020204" pitchFamily="34" charset="-122"/>
                <a:ea typeface="微软雅黑" panose="020B0503020204020204" pitchFamily="34" charset="-122"/>
              </a:rPr>
              <a:t>补</a:t>
            </a:r>
            <a:r>
              <a:rPr lang="zh-CN" altLang="en-US" sz="2200" smtClean="0">
                <a:solidFill>
                  <a:srgbClr val="CC3300"/>
                </a:solidFill>
                <a:latin typeface="微软雅黑" panose="020B0503020204020204" pitchFamily="34" charset="-122"/>
                <a:ea typeface="微软雅黑" panose="020B0503020204020204" pitchFamily="34" charset="-122"/>
              </a:rPr>
              <a:t> 和 </a:t>
            </a:r>
            <a:r>
              <a:rPr lang="en-US" altLang="zh-CN" sz="2200" smtClean="0">
                <a:solidFill>
                  <a:srgbClr val="CC3300"/>
                </a:solidFill>
                <a:latin typeface="微软雅黑" panose="020B0503020204020204" pitchFamily="34" charset="-122"/>
                <a:ea typeface="微软雅黑" panose="020B0503020204020204" pitchFamily="34" charset="-122"/>
              </a:rPr>
              <a:t>[y]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zh-CN" altLang="en-US" sz="2200" smtClean="0">
                <a:solidFill>
                  <a:srgbClr val="CC3300"/>
                </a:solidFill>
                <a:latin typeface="微软雅黑" panose="020B0503020204020204" pitchFamily="34" charset="-122"/>
                <a:ea typeface="微软雅黑" panose="020B0503020204020204" pitchFamily="34" charset="-122"/>
              </a:rPr>
              <a:t>，计算</a:t>
            </a:r>
            <a:r>
              <a:rPr lang="en-US" altLang="zh-CN" sz="2200" smtClean="0">
                <a:solidFill>
                  <a:srgbClr val="CC3300"/>
                </a:solidFill>
                <a:latin typeface="微软雅黑" panose="020B0503020204020204" pitchFamily="34" charset="-122"/>
                <a:ea typeface="微软雅黑" panose="020B0503020204020204" pitchFamily="34" charset="-122"/>
              </a:rPr>
              <a:t>[x+y]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zh-CN" altLang="en-US" sz="2200" smtClean="0">
                <a:solidFill>
                  <a:srgbClr val="CC3300"/>
                </a:solidFill>
                <a:latin typeface="微软雅黑" panose="020B0503020204020204" pitchFamily="34" charset="-122"/>
                <a:ea typeface="微软雅黑" panose="020B0503020204020204" pitchFamily="34" charset="-122"/>
              </a:rPr>
              <a:t>和 </a:t>
            </a:r>
            <a:r>
              <a:rPr lang="en-US" altLang="zh-CN" sz="2200" smtClean="0">
                <a:solidFill>
                  <a:srgbClr val="CC3300"/>
                </a:solidFill>
                <a:latin typeface="微软雅黑" panose="020B0503020204020204" pitchFamily="34" charset="-122"/>
                <a:ea typeface="微软雅黑" panose="020B0503020204020204" pitchFamily="34" charset="-122"/>
              </a:rPr>
              <a:t>[x-y]</a:t>
            </a:r>
            <a:r>
              <a:rPr lang="zh-CN" altLang="en-US" sz="2200" baseline="-25000" smtClean="0">
                <a:solidFill>
                  <a:srgbClr val="CC3300"/>
                </a:solidFill>
                <a:latin typeface="微软雅黑" panose="020B0503020204020204" pitchFamily="34" charset="-122"/>
                <a:ea typeface="微软雅黑" panose="020B0503020204020204" pitchFamily="34" charset="-122"/>
              </a:rPr>
              <a:t>补 </a:t>
            </a:r>
            <a:r>
              <a:rPr lang="zh-CN" altLang="en-US" sz="2200" smtClean="0">
                <a:solidFill>
                  <a:srgbClr val="CC3300"/>
                </a:solidFill>
                <a:latin typeface="微软雅黑" panose="020B0503020204020204" pitchFamily="34" charset="-122"/>
                <a:ea typeface="微软雅黑" panose="020B0503020204020204" pitchFamily="34" charset="-122"/>
              </a:rPr>
              <a:t>。</a:t>
            </a:r>
          </a:p>
          <a:p>
            <a:pPr>
              <a:spcBef>
                <a:spcPct val="5000"/>
              </a:spcBef>
              <a:buFontTx/>
              <a:buNone/>
            </a:pPr>
            <a:r>
              <a:rPr lang="zh-CN" altLang="en-US" sz="2200" smtClean="0">
                <a:solidFill>
                  <a:srgbClr val="009242"/>
                </a:solidFill>
                <a:latin typeface="微软雅黑" panose="020B0503020204020204" pitchFamily="34" charset="-122"/>
                <a:ea typeface="微软雅黑" panose="020B0503020204020204" pitchFamily="34" charset="-122"/>
              </a:rPr>
              <a:t>根据补码定义，有如下公式：</a:t>
            </a:r>
          </a:p>
          <a:p>
            <a:pPr>
              <a:spcBef>
                <a:spcPct val="5000"/>
              </a:spcBef>
              <a:buFontTx/>
              <a:buNone/>
            </a:pPr>
            <a:r>
              <a:rPr lang="en-US" altLang="zh-CN" sz="2200" smtClean="0">
                <a:solidFill>
                  <a:srgbClr val="3366FF"/>
                </a:solidFill>
                <a:latin typeface="微软雅黑" panose="020B0503020204020204" pitchFamily="34" charset="-122"/>
                <a:ea typeface="微软雅黑" panose="020B0503020204020204" pitchFamily="34" charset="-122"/>
              </a:rPr>
              <a:t>[x+y]</a:t>
            </a:r>
            <a:r>
              <a:rPr lang="zh-CN" altLang="en-US" sz="2200" baseline="-25000" smtClean="0">
                <a:solidFill>
                  <a:srgbClr val="3366FF"/>
                </a:solidFill>
                <a:latin typeface="微软雅黑" panose="020B0503020204020204" pitchFamily="34" charset="-122"/>
                <a:ea typeface="微软雅黑" panose="020B0503020204020204" pitchFamily="34" charset="-122"/>
              </a:rPr>
              <a:t>补 </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+x+y= 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+x+2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+y= </a:t>
            </a:r>
            <a:r>
              <a:rPr lang="en-US" altLang="zh-CN" sz="2200" smtClean="0">
                <a:solidFill>
                  <a:srgbClr val="3366FF"/>
                </a:solidFill>
                <a:latin typeface="微软雅黑" panose="020B0503020204020204" pitchFamily="34" charset="-122"/>
                <a:ea typeface="微软雅黑" panose="020B0503020204020204" pitchFamily="34" charset="-122"/>
              </a:rPr>
              <a:t>[x]</a:t>
            </a:r>
            <a:r>
              <a:rPr lang="zh-CN" altLang="en-US" sz="2200" baseline="-25000" smtClean="0">
                <a:solidFill>
                  <a:srgbClr val="3366FF"/>
                </a:solidFill>
                <a:latin typeface="微软雅黑" panose="020B0503020204020204" pitchFamily="34" charset="-122"/>
                <a:ea typeface="微软雅黑" panose="020B0503020204020204" pitchFamily="34" charset="-122"/>
              </a:rPr>
              <a:t>补</a:t>
            </a:r>
            <a:r>
              <a:rPr lang="en-US" altLang="zh-CN" sz="2200" smtClean="0">
                <a:solidFill>
                  <a:srgbClr val="3366FF"/>
                </a:solidFill>
                <a:latin typeface="微软雅黑" panose="020B0503020204020204" pitchFamily="34" charset="-122"/>
                <a:ea typeface="微软雅黑" panose="020B0503020204020204" pitchFamily="34" charset="-122"/>
              </a:rPr>
              <a:t>+[y]</a:t>
            </a:r>
            <a:r>
              <a:rPr lang="zh-CN" altLang="en-US" sz="2200" baseline="-25000" smtClean="0">
                <a:solidFill>
                  <a:srgbClr val="3366FF"/>
                </a:solidFill>
                <a:latin typeface="微软雅黑" panose="020B0503020204020204" pitchFamily="34" charset="-122"/>
                <a:ea typeface="微软雅黑" panose="020B0503020204020204" pitchFamily="34" charset="-122"/>
              </a:rPr>
              <a:t>补 </a:t>
            </a:r>
            <a:r>
              <a:rPr lang="en-US" altLang="zh-CN" smtClean="0">
                <a:solidFill>
                  <a:srgbClr val="3366FF"/>
                </a:solidFill>
                <a:latin typeface="微软雅黑" panose="020B0503020204020204" pitchFamily="34" charset="-122"/>
                <a:ea typeface="微软雅黑" panose="020B0503020204020204" pitchFamily="34" charset="-122"/>
              </a:rPr>
              <a:t>(mod 2</a:t>
            </a:r>
            <a:r>
              <a:rPr lang="en-US" altLang="zh-CN" baseline="30000" smtClean="0">
                <a:solidFill>
                  <a:srgbClr val="3366FF"/>
                </a:solidFill>
                <a:latin typeface="微软雅黑" panose="020B0503020204020204" pitchFamily="34" charset="-122"/>
                <a:ea typeface="微软雅黑" panose="020B0503020204020204" pitchFamily="34" charset="-122"/>
              </a:rPr>
              <a:t>n </a:t>
            </a:r>
            <a:r>
              <a:rPr lang="en-US" altLang="zh-CN" smtClean="0">
                <a:solidFill>
                  <a:srgbClr val="3366FF"/>
                </a:solidFill>
                <a:latin typeface="微软雅黑" panose="020B0503020204020204" pitchFamily="34" charset="-122"/>
                <a:ea typeface="微软雅黑" panose="020B0503020204020204" pitchFamily="34" charset="-122"/>
              </a:rPr>
              <a:t>)</a:t>
            </a:r>
            <a:endParaRPr lang="zh-CN" altLang="en-US" sz="2200" smtClean="0">
              <a:solidFill>
                <a:srgbClr val="3366FF"/>
              </a:solidFill>
              <a:latin typeface="微软雅黑" panose="020B0503020204020204" pitchFamily="34" charset="-122"/>
              <a:ea typeface="微软雅黑" panose="020B0503020204020204" pitchFamily="34" charset="-122"/>
            </a:endParaRPr>
          </a:p>
          <a:p>
            <a:pPr>
              <a:spcBef>
                <a:spcPct val="5000"/>
              </a:spcBef>
              <a:buFontTx/>
              <a:buNone/>
            </a:pPr>
            <a:r>
              <a:rPr lang="en-US" altLang="zh-CN" sz="2200" smtClean="0">
                <a:solidFill>
                  <a:srgbClr val="3366FF"/>
                </a:solidFill>
                <a:latin typeface="微软雅黑" panose="020B0503020204020204" pitchFamily="34" charset="-122"/>
                <a:ea typeface="微软雅黑" panose="020B0503020204020204" pitchFamily="34" charset="-122"/>
              </a:rPr>
              <a:t>[x-y]</a:t>
            </a:r>
            <a:r>
              <a:rPr lang="zh-CN" altLang="en-US" sz="2200" baseline="-25000" smtClean="0">
                <a:solidFill>
                  <a:srgbClr val="3366FF"/>
                </a:solidFill>
                <a:latin typeface="微软雅黑" panose="020B0503020204020204" pitchFamily="34" charset="-122"/>
                <a:ea typeface="微软雅黑" panose="020B0503020204020204" pitchFamily="34" charset="-122"/>
              </a:rPr>
              <a:t>补</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+x-y= 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+x+2</a:t>
            </a:r>
            <a:r>
              <a:rPr lang="en-US" altLang="zh-CN" baseline="30000" smtClean="0">
                <a:latin typeface="微软雅黑" panose="020B0503020204020204" pitchFamily="34" charset="-122"/>
                <a:ea typeface="微软雅黑" panose="020B0503020204020204" pitchFamily="34" charset="-122"/>
              </a:rPr>
              <a:t>n</a:t>
            </a:r>
            <a:r>
              <a:rPr lang="en-US" altLang="zh-CN" smtClean="0">
                <a:latin typeface="微软雅黑" panose="020B0503020204020204" pitchFamily="34" charset="-122"/>
                <a:ea typeface="微软雅黑" panose="020B0503020204020204" pitchFamily="34" charset="-122"/>
              </a:rPr>
              <a:t>-y= </a:t>
            </a:r>
            <a:r>
              <a:rPr lang="en-US" altLang="zh-CN" sz="2200" smtClean="0">
                <a:solidFill>
                  <a:srgbClr val="3366FF"/>
                </a:solidFill>
                <a:latin typeface="微软雅黑" panose="020B0503020204020204" pitchFamily="34" charset="-122"/>
                <a:ea typeface="微软雅黑" panose="020B0503020204020204" pitchFamily="34" charset="-122"/>
              </a:rPr>
              <a:t>[x]</a:t>
            </a:r>
            <a:r>
              <a:rPr lang="zh-CN" altLang="en-US" sz="2200" baseline="-25000" smtClean="0">
                <a:solidFill>
                  <a:srgbClr val="3366FF"/>
                </a:solidFill>
                <a:latin typeface="微软雅黑" panose="020B0503020204020204" pitchFamily="34" charset="-122"/>
                <a:ea typeface="微软雅黑" panose="020B0503020204020204" pitchFamily="34" charset="-122"/>
              </a:rPr>
              <a:t>补</a:t>
            </a:r>
            <a:r>
              <a:rPr lang="en-US" altLang="zh-CN" sz="2200" smtClean="0">
                <a:solidFill>
                  <a:srgbClr val="3366FF"/>
                </a:solidFill>
                <a:latin typeface="微软雅黑" panose="020B0503020204020204" pitchFamily="34" charset="-122"/>
                <a:ea typeface="微软雅黑" panose="020B0503020204020204" pitchFamily="34" charset="-122"/>
              </a:rPr>
              <a:t>+[-y]</a:t>
            </a:r>
            <a:r>
              <a:rPr lang="zh-CN" altLang="en-US" sz="2200" baseline="-25000" smtClean="0">
                <a:solidFill>
                  <a:srgbClr val="3366FF"/>
                </a:solidFill>
                <a:latin typeface="微软雅黑" panose="020B0503020204020204" pitchFamily="34" charset="-122"/>
                <a:ea typeface="微软雅黑" panose="020B0503020204020204" pitchFamily="34" charset="-122"/>
              </a:rPr>
              <a:t>补 </a:t>
            </a:r>
            <a:r>
              <a:rPr lang="en-US" altLang="zh-CN" smtClean="0">
                <a:solidFill>
                  <a:srgbClr val="3366FF"/>
                </a:solidFill>
                <a:latin typeface="微软雅黑" panose="020B0503020204020204" pitchFamily="34" charset="-122"/>
                <a:ea typeface="微软雅黑" panose="020B0503020204020204" pitchFamily="34" charset="-122"/>
              </a:rPr>
              <a:t>(mod 2</a:t>
            </a:r>
            <a:r>
              <a:rPr lang="en-US" altLang="zh-CN" baseline="30000" smtClean="0">
                <a:solidFill>
                  <a:srgbClr val="3366FF"/>
                </a:solidFill>
                <a:latin typeface="微软雅黑" panose="020B0503020204020204" pitchFamily="34" charset="-122"/>
                <a:ea typeface="微软雅黑" panose="020B0503020204020204" pitchFamily="34" charset="-122"/>
              </a:rPr>
              <a:t>n </a:t>
            </a:r>
            <a:r>
              <a:rPr lang="en-US" altLang="zh-CN" smtClean="0">
                <a:solidFill>
                  <a:srgbClr val="3366FF"/>
                </a:solidFill>
                <a:latin typeface="微软雅黑" panose="020B0503020204020204" pitchFamily="34" charset="-122"/>
                <a:ea typeface="微软雅黑" panose="020B0503020204020204" pitchFamily="34" charset="-122"/>
              </a:rPr>
              <a:t>)</a:t>
            </a:r>
            <a:endParaRPr lang="zh-CN" altLang="en-US" smtClean="0">
              <a:latin typeface="微软雅黑" panose="020B0503020204020204" pitchFamily="34" charset="-122"/>
              <a:ea typeface="微软雅黑" panose="020B0503020204020204" pitchFamily="34" charset="-122"/>
            </a:endParaRPr>
          </a:p>
        </p:txBody>
      </p:sp>
      <p:sp>
        <p:nvSpPr>
          <p:cNvPr id="400484" name="Text Box 100"/>
          <p:cNvSpPr txBox="1">
            <a:spLocks noChangeArrowheads="1"/>
          </p:cNvSpPr>
          <p:nvPr/>
        </p:nvSpPr>
        <p:spPr bwMode="auto">
          <a:xfrm>
            <a:off x="4262438" y="1117600"/>
            <a:ext cx="4664075" cy="814388"/>
          </a:xfrm>
          <a:prstGeom prst="rect">
            <a:avLst/>
          </a:prstGeom>
          <a:solidFill>
            <a:srgbClr val="CC99FF">
              <a:alpha val="34117"/>
            </a:srgbClr>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1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补码的定义    假定补码有</a:t>
            </a:r>
            <a:r>
              <a:rPr kumimoji="0" lang="en-US" altLang="zh-CN" sz="21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zh-CN" altLang="en-US" sz="21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位，则：</a:t>
            </a:r>
          </a:p>
          <a:p>
            <a:pPr marL="0" marR="0" lvl="0" indent="0" algn="l" defTabSz="914400" rtl="0" eaLnBrk="0" fontAlgn="base" latinLnBrk="0" hangingPunct="0">
              <a:lnSpc>
                <a:spcPct val="100000"/>
              </a:lnSpc>
              <a:spcBef>
                <a:spcPct val="25000"/>
              </a:spcBef>
              <a:spcAft>
                <a:spcPct val="0"/>
              </a:spcAft>
              <a:buClrTx/>
              <a:buSzTx/>
              <a:buFontTx/>
              <a:buNone/>
              <a:tabLst/>
              <a:defRPr/>
            </a:pP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[X]</a:t>
            </a:r>
            <a:r>
              <a:rPr kumimoji="0" lang="zh-CN" altLang="en-US" sz="2100" b="1" i="0" u="none" strike="noStrike" kern="1200" cap="none" spc="0" normalizeH="0" baseline="-25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补</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=2</a:t>
            </a:r>
            <a:r>
              <a:rPr kumimoji="0" lang="en-US" altLang="zh-CN" sz="21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n </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+X  </a:t>
            </a:r>
            <a:r>
              <a:rPr kumimoji="0" lang="zh-CN" altLang="en-US"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-2</a:t>
            </a:r>
            <a:r>
              <a:rPr kumimoji="0" lang="en-US" altLang="zh-CN" sz="21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n</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X</a:t>
            </a:r>
            <a:r>
              <a:rPr kumimoji="0" lang="zh-CN" altLang="en-US"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2</a:t>
            </a:r>
            <a:r>
              <a:rPr kumimoji="0" lang="en-US" altLang="zh-CN" sz="21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n</a:t>
            </a:r>
            <a:r>
              <a:rPr kumimoji="0" lang="en-US" altLang="zh-CN"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 ,mod 2</a:t>
            </a:r>
            <a:r>
              <a:rPr kumimoji="0" lang="en-US" altLang="zh-CN" sz="21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n</a:t>
            </a:r>
            <a:r>
              <a:rPr kumimoji="0" lang="zh-CN" altLang="en-US" sz="21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p>
        </p:txBody>
      </p:sp>
      <p:grpSp>
        <p:nvGrpSpPr>
          <p:cNvPr id="2" name="Group 5"/>
          <p:cNvGrpSpPr>
            <a:grpSpLocks/>
          </p:cNvGrpSpPr>
          <p:nvPr/>
        </p:nvGrpSpPr>
        <p:grpSpPr bwMode="auto">
          <a:xfrm>
            <a:off x="6369050" y="5105400"/>
            <a:ext cx="2378075" cy="427038"/>
            <a:chOff x="3667" y="1087"/>
            <a:chExt cx="1498" cy="269"/>
          </a:xfrm>
        </p:grpSpPr>
        <p:sp>
          <p:nvSpPr>
            <p:cNvPr id="156679" name="Rectangle 6"/>
            <p:cNvSpPr>
              <a:spLocks noChangeArrowheads="1"/>
            </p:cNvSpPr>
            <p:nvPr/>
          </p:nvSpPr>
          <p:spPr bwMode="auto">
            <a:xfrm>
              <a:off x="3667" y="1087"/>
              <a:ext cx="149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a:t>
              </a:r>
              <a:r>
                <a:rPr kumimoji="0" lang="pt-BR"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y]</a:t>
              </a:r>
              <a:r>
                <a:rPr kumimoji="0" lang="zh-CN" altLang="en-US" sz="22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=[y]</a:t>
              </a:r>
              <a:r>
                <a:rPr kumimoji="0" lang="zh-CN" altLang="en-US" sz="22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+1</a:t>
              </a:r>
            </a:p>
          </p:txBody>
        </p:sp>
        <p:sp>
          <p:nvSpPr>
            <p:cNvPr id="156680" name="Line 7"/>
            <p:cNvSpPr>
              <a:spLocks noChangeShapeType="1"/>
            </p:cNvSpPr>
            <p:nvPr/>
          </p:nvSpPr>
          <p:spPr bwMode="auto">
            <a:xfrm>
              <a:off x="4363" y="1103"/>
              <a:ext cx="177" cy="1"/>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667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80928D-26DE-4098-98EF-5E6D3CBC4A5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26636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3251">
                                            <p:txEl>
                                              <p:pRg st="0" end="0"/>
                                            </p:txEl>
                                          </p:spTgt>
                                        </p:tgtEl>
                                        <p:attrNameLst>
                                          <p:attrName>style.visibility</p:attrName>
                                        </p:attrNameLst>
                                      </p:cBhvr>
                                      <p:to>
                                        <p:strVal val="visible"/>
                                      </p:to>
                                    </p:set>
                                    <p:animEffect transition="in" filter="blinds(horizontal)">
                                      <p:cBhvr>
                                        <p:cTn id="7" dur="500"/>
                                        <p:tgtEl>
                                          <p:spTgt spid="693251">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93251">
                                            <p:txEl>
                                              <p:pRg st="1" end="1"/>
                                            </p:txEl>
                                          </p:spTgt>
                                        </p:tgtEl>
                                        <p:attrNameLst>
                                          <p:attrName>style.visibility</p:attrName>
                                        </p:attrNameLst>
                                      </p:cBhvr>
                                      <p:to>
                                        <p:strVal val="visible"/>
                                      </p:to>
                                    </p:set>
                                    <p:animEffect transition="in" filter="blinds(horizontal)">
                                      <p:cBhvr>
                                        <p:cTn id="10" dur="500"/>
                                        <p:tgtEl>
                                          <p:spTgt spid="693251">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93251">
                                            <p:txEl>
                                              <p:pRg st="2" end="2"/>
                                            </p:txEl>
                                          </p:spTgt>
                                        </p:tgtEl>
                                        <p:attrNameLst>
                                          <p:attrName>style.visibility</p:attrName>
                                        </p:attrNameLst>
                                      </p:cBhvr>
                                      <p:to>
                                        <p:strVal val="visible"/>
                                      </p:to>
                                    </p:set>
                                    <p:animEffect transition="in" filter="blinds(horizontal)">
                                      <p:cBhvr>
                                        <p:cTn id="13" dur="500"/>
                                        <p:tgtEl>
                                          <p:spTgt spid="693251">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93251">
                                            <p:txEl>
                                              <p:pRg st="3" end="3"/>
                                            </p:txEl>
                                          </p:spTgt>
                                        </p:tgtEl>
                                        <p:attrNameLst>
                                          <p:attrName>style.visibility</p:attrName>
                                        </p:attrNameLst>
                                      </p:cBhvr>
                                      <p:to>
                                        <p:strVal val="visible"/>
                                      </p:to>
                                    </p:set>
                                    <p:animEffect transition="in" filter="blinds(horizontal)">
                                      <p:cBhvr>
                                        <p:cTn id="16" dur="500"/>
                                        <p:tgtEl>
                                          <p:spTgt spid="693251">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93251">
                                            <p:txEl>
                                              <p:pRg st="4" end="4"/>
                                            </p:txEl>
                                          </p:spTgt>
                                        </p:tgtEl>
                                        <p:attrNameLst>
                                          <p:attrName>style.visibility</p:attrName>
                                        </p:attrNameLst>
                                      </p:cBhvr>
                                      <p:to>
                                        <p:strVal val="visible"/>
                                      </p:to>
                                    </p:set>
                                    <p:animEffect transition="in" filter="blinds(horizontal)">
                                      <p:cBhvr>
                                        <p:cTn id="21" dur="500"/>
                                        <p:tgtEl>
                                          <p:spTgt spid="69325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93251">
                                            <p:txEl>
                                              <p:pRg st="5" end="5"/>
                                            </p:txEl>
                                          </p:spTgt>
                                        </p:tgtEl>
                                        <p:attrNameLst>
                                          <p:attrName>style.visibility</p:attrName>
                                        </p:attrNameLst>
                                      </p:cBhvr>
                                      <p:to>
                                        <p:strVal val="visible"/>
                                      </p:to>
                                    </p:set>
                                    <p:animEffect transition="in" filter="blinds(horizontal)">
                                      <p:cBhvr>
                                        <p:cTn id="24" dur="500"/>
                                        <p:tgtEl>
                                          <p:spTgt spid="6932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93251">
                                            <p:txEl>
                                              <p:pRg st="6" end="6"/>
                                            </p:txEl>
                                          </p:spTgt>
                                        </p:tgtEl>
                                        <p:attrNameLst>
                                          <p:attrName>style.visibility</p:attrName>
                                        </p:attrNameLst>
                                      </p:cBhvr>
                                      <p:to>
                                        <p:strVal val="visible"/>
                                      </p:to>
                                    </p:set>
                                    <p:animEffect transition="in" filter="blinds(horizontal)">
                                      <p:cBhvr>
                                        <p:cTn id="29" dur="500"/>
                                        <p:tgtEl>
                                          <p:spTgt spid="693251">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693251">
                                            <p:txEl>
                                              <p:pRg st="7" end="7"/>
                                            </p:txEl>
                                          </p:spTgt>
                                        </p:tgtEl>
                                        <p:attrNameLst>
                                          <p:attrName>style.visibility</p:attrName>
                                        </p:attrNameLst>
                                      </p:cBhvr>
                                      <p:to>
                                        <p:strVal val="visible"/>
                                      </p:to>
                                    </p:set>
                                    <p:animEffect transition="in" filter="blinds(horizontal)">
                                      <p:cBhvr>
                                        <p:cTn id="32" dur="500"/>
                                        <p:tgtEl>
                                          <p:spTgt spid="693251">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93251">
                                            <p:txEl>
                                              <p:pRg st="8" end="8"/>
                                            </p:txEl>
                                          </p:spTgt>
                                        </p:tgtEl>
                                        <p:attrNameLst>
                                          <p:attrName>style.visibility</p:attrName>
                                        </p:attrNameLst>
                                      </p:cBhvr>
                                      <p:to>
                                        <p:strVal val="visible"/>
                                      </p:to>
                                    </p:set>
                                    <p:animEffect transition="in" filter="blinds(horizontal)">
                                      <p:cBhvr>
                                        <p:cTn id="35" dur="500"/>
                                        <p:tgtEl>
                                          <p:spTgt spid="693251">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693251">
                                            <p:txEl>
                                              <p:pRg st="9" end="9"/>
                                            </p:txEl>
                                          </p:spTgt>
                                        </p:tgtEl>
                                        <p:attrNameLst>
                                          <p:attrName>style.visibility</p:attrName>
                                        </p:attrNameLst>
                                      </p:cBhvr>
                                      <p:to>
                                        <p:strVal val="visible"/>
                                      </p:to>
                                    </p:set>
                                    <p:animEffect transition="in" filter="blinds(horizontal)">
                                      <p:cBhvr>
                                        <p:cTn id="40" dur="500"/>
                                        <p:tgtEl>
                                          <p:spTgt spid="693251">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nodeType="clickEffect">
                                  <p:stCondLst>
                                    <p:cond delay="0"/>
                                  </p:stCondLst>
                                  <p:childTnLst>
                                    <p:set>
                                      <p:cBhvr>
                                        <p:cTn id="44" dur="1" fill="hold">
                                          <p:stCondLst>
                                            <p:cond delay="0"/>
                                          </p:stCondLst>
                                        </p:cTn>
                                        <p:tgtEl>
                                          <p:spTgt spid="693251">
                                            <p:txEl>
                                              <p:pRg st="10" end="10"/>
                                            </p:txEl>
                                          </p:spTgt>
                                        </p:tgtEl>
                                        <p:attrNameLst>
                                          <p:attrName>style.visibility</p:attrName>
                                        </p:attrNameLst>
                                      </p:cBhvr>
                                      <p:to>
                                        <p:strVal val="visible"/>
                                      </p:to>
                                    </p:set>
                                    <p:animEffect transition="in" filter="blinds(horizontal)">
                                      <p:cBhvr>
                                        <p:cTn id="45" dur="500"/>
                                        <p:tgtEl>
                                          <p:spTgt spid="693251">
                                            <p:txEl>
                                              <p:pRg st="10" end="1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nodeType="clickEffect">
                                  <p:stCondLst>
                                    <p:cond delay="0"/>
                                  </p:stCondLst>
                                  <p:childTnLst>
                                    <p:set>
                                      <p:cBhvr>
                                        <p:cTn id="49" dur="1" fill="hold">
                                          <p:stCondLst>
                                            <p:cond delay="0"/>
                                          </p:stCondLst>
                                        </p:cTn>
                                        <p:tgtEl>
                                          <p:spTgt spid="693251">
                                            <p:txEl>
                                              <p:pRg st="11" end="11"/>
                                            </p:txEl>
                                          </p:spTgt>
                                        </p:tgtEl>
                                        <p:attrNameLst>
                                          <p:attrName>style.visibility</p:attrName>
                                        </p:attrNameLst>
                                      </p:cBhvr>
                                      <p:to>
                                        <p:strVal val="visible"/>
                                      </p:to>
                                    </p:set>
                                    <p:animEffect transition="in" filter="blinds(horizontal)">
                                      <p:cBhvr>
                                        <p:cTn id="50" dur="500"/>
                                        <p:tgtEl>
                                          <p:spTgt spid="693251">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00484"/>
                                        </p:tgtEl>
                                        <p:attrNameLst>
                                          <p:attrName>style.visibility</p:attrName>
                                        </p:attrNameLst>
                                      </p:cBhvr>
                                      <p:to>
                                        <p:strVal val="visible"/>
                                      </p:to>
                                    </p:set>
                                    <p:animEffect transition="in" filter="blinds(horizontal)">
                                      <p:cBhvr>
                                        <p:cTn id="55" dur="500"/>
                                        <p:tgtEl>
                                          <p:spTgt spid="40048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693251">
                                            <p:txEl>
                                              <p:pRg st="12" end="12"/>
                                            </p:txEl>
                                          </p:spTgt>
                                        </p:tgtEl>
                                        <p:attrNameLst>
                                          <p:attrName>style.visibility</p:attrName>
                                        </p:attrNameLst>
                                      </p:cBhvr>
                                      <p:to>
                                        <p:strVal val="visible"/>
                                      </p:to>
                                    </p:set>
                                    <p:animEffect transition="in" filter="blinds(horizontal)">
                                      <p:cBhvr>
                                        <p:cTn id="60" dur="500"/>
                                        <p:tgtEl>
                                          <p:spTgt spid="693251">
                                            <p:txEl>
                                              <p:pRg st="12" end="12"/>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3" presetClass="entr" presetSubtype="10" fill="hold" nodeType="clickEffect">
                                  <p:stCondLst>
                                    <p:cond delay="0"/>
                                  </p:stCondLst>
                                  <p:childTnLst>
                                    <p:set>
                                      <p:cBhvr>
                                        <p:cTn id="64" dur="1" fill="hold">
                                          <p:stCondLst>
                                            <p:cond delay="0"/>
                                          </p:stCondLst>
                                        </p:cTn>
                                        <p:tgtEl>
                                          <p:spTgt spid="693251">
                                            <p:txEl>
                                              <p:pRg st="13" end="13"/>
                                            </p:txEl>
                                          </p:spTgt>
                                        </p:tgtEl>
                                        <p:attrNameLst>
                                          <p:attrName>style.visibility</p:attrName>
                                        </p:attrNameLst>
                                      </p:cBhvr>
                                      <p:to>
                                        <p:strVal val="visible"/>
                                      </p:to>
                                    </p:set>
                                    <p:animEffect transition="in" filter="blinds(horizontal)">
                                      <p:cBhvr>
                                        <p:cTn id="65" dur="500"/>
                                        <p:tgtEl>
                                          <p:spTgt spid="693251">
                                            <p:txEl>
                                              <p:pRg st="13" end="13"/>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blinds(horizontal)">
                                      <p:cBhvr>
                                        <p:cTn id="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8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idx="4294967295"/>
          </p:nvPr>
        </p:nvSpPr>
        <p:spPr>
          <a:xfrm>
            <a:off x="882650" y="139700"/>
            <a:ext cx="7335838" cy="544513"/>
          </a:xfrm>
        </p:spPr>
        <p:txBody>
          <a:bodyPr/>
          <a:lstStyle/>
          <a:p>
            <a:r>
              <a:rPr lang="en-US" altLang="zh-CN" sz="3200" smtClean="0"/>
              <a:t>n</a:t>
            </a:r>
            <a:r>
              <a:rPr lang="zh-CN" altLang="en-US" sz="3200" smtClean="0"/>
              <a:t>位整数加</a:t>
            </a:r>
            <a:r>
              <a:rPr lang="en-US" altLang="zh-CN" sz="3200" smtClean="0"/>
              <a:t>/</a:t>
            </a:r>
            <a:r>
              <a:rPr lang="zh-CN" altLang="en-US" sz="3200" smtClean="0"/>
              <a:t>减运算器</a:t>
            </a:r>
          </a:p>
        </p:txBody>
      </p:sp>
      <p:sp>
        <p:nvSpPr>
          <p:cNvPr id="694275" name="Rectangle 3"/>
          <p:cNvSpPr>
            <a:spLocks noChangeArrowheads="1"/>
          </p:cNvSpPr>
          <p:nvPr/>
        </p:nvSpPr>
        <p:spPr bwMode="auto">
          <a:xfrm>
            <a:off x="190500" y="2751138"/>
            <a:ext cx="4962525"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20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利用</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hlinkClick r:id="rId3" action="ppaction://hlinksldjump"/>
              </a:rPr>
              <a:t>带标志加法器</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，可构造整数加</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减运算器，进行以下运算：</a:t>
            </a:r>
          </a:p>
          <a:p>
            <a:pPr marL="742950" marR="0" lvl="1" indent="-285750" algn="l" defTabSz="914400" rtl="0" eaLnBrk="0" fontAlgn="base" latinLnBrk="0" hangingPunct="0">
              <a:lnSpc>
                <a:spcPct val="120000"/>
              </a:lnSpc>
              <a:spcBef>
                <a:spcPct val="25000"/>
              </a:spcBef>
              <a:spcAft>
                <a:spcPct val="0"/>
              </a:spcAft>
              <a:buClrTx/>
              <a:buSzTx/>
              <a:buFontTx/>
              <a:buNone/>
              <a:tabLst/>
              <a:defRPr/>
            </a:pP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无符号整数加、无符号整数减</a:t>
            </a:r>
          </a:p>
          <a:p>
            <a:pPr marL="742950" marR="0" lvl="1" indent="-285750" algn="l" defTabSz="914400" rtl="0" eaLnBrk="0" fontAlgn="base" latinLnBrk="0" hangingPunct="0">
              <a:lnSpc>
                <a:spcPct val="120000"/>
              </a:lnSpc>
              <a:spcBef>
                <a:spcPct val="25000"/>
              </a:spcBef>
              <a:spcAft>
                <a:spcPct val="0"/>
              </a:spcAft>
              <a:buClrTx/>
              <a:buSzTx/>
              <a:buFontTx/>
              <a:buNone/>
              <a:tabLst/>
              <a:defRPr/>
            </a:pP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带符号整数加、带符号整数减</a:t>
            </a:r>
          </a:p>
        </p:txBody>
      </p:sp>
      <p:sp>
        <p:nvSpPr>
          <p:cNvPr id="419910" name="Rectangle 70"/>
          <p:cNvSpPr>
            <a:spLocks noChangeArrowheads="1"/>
          </p:cNvSpPr>
          <p:nvPr/>
        </p:nvSpPr>
        <p:spPr bwMode="auto">
          <a:xfrm>
            <a:off x="5573713" y="2697163"/>
            <a:ext cx="2855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当</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Sub</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1</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时，做减法</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当</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Sub</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时，做加法</a:t>
            </a:r>
          </a:p>
        </p:txBody>
      </p:sp>
      <p:sp>
        <p:nvSpPr>
          <p:cNvPr id="419843" name="Rectangle 3"/>
          <p:cNvSpPr>
            <a:spLocks noChangeArrowheads="1"/>
          </p:cNvSpPr>
          <p:nvPr/>
        </p:nvSpPr>
        <p:spPr bwMode="auto">
          <a:xfrm>
            <a:off x="174625" y="879475"/>
            <a:ext cx="5913438"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marL="203200" indent="-203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685800" indent="-19050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203200" marR="0" lvl="0" indent="-203200" algn="l" defTabSz="914400" rtl="0" eaLnBrk="0" fontAlgn="base" latinLnBrk="0" hangingPunct="0">
              <a:lnSpc>
                <a:spcPct val="115000"/>
              </a:lnSpc>
              <a:spcBef>
                <a:spcPct val="20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补码加减运算公式</a:t>
            </a:r>
          </a:p>
          <a:p>
            <a:pPr marL="685800" marR="0" lvl="1" indent="-190500" algn="l" defTabSz="914400" rtl="0" eaLnBrk="0" fontAlgn="base" latinLnBrk="0" hangingPunct="0">
              <a:lnSpc>
                <a:spcPct val="115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[A+B]</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[B] </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mod 2</a:t>
            </a:r>
            <a:r>
              <a:rPr kumimoji="0" lang="en-US" altLang="zh-CN" sz="2000" b="1" i="0" u="none" strike="noStrike" kern="1200" cap="none" spc="0" normalizeH="0" baseline="3000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n</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p>
          <a:p>
            <a:pPr marL="685800" marR="0" lvl="1" indent="-190500" algn="l" defTabSz="914400" rtl="0" eaLnBrk="0" fontAlgn="base" latinLnBrk="0" hangingPunct="0">
              <a:lnSpc>
                <a:spcPct val="115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[A</a:t>
            </a:r>
            <a:r>
              <a:rPr kumimoji="0" lang="pt-BR"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B]</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pt-BR"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B] </a:t>
            </a:r>
            <a:r>
              <a:rPr kumimoji="0" lang="zh-CN" altLang="en-US" sz="20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mod 2</a:t>
            </a:r>
            <a:r>
              <a:rPr kumimoji="0" lang="en-US" altLang="zh-CN" sz="2000" b="1" i="0" u="none" strike="noStrike" kern="1200" cap="none" spc="0" normalizeH="0" baseline="3000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n</a:t>
            </a:r>
            <a:r>
              <a:rPr kumimoji="0" lang="en-US" altLang="zh-CN"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 )</a:t>
            </a:r>
          </a:p>
          <a:p>
            <a:pPr marL="685800" marR="0" lvl="1" indent="-190500" algn="l" defTabSz="914400" rtl="0" eaLnBrk="0" fontAlgn="base" latinLnBrk="0" hangingPunct="0">
              <a:lnSpc>
                <a:spcPct val="115000"/>
              </a:lnSpc>
              <a:spcBef>
                <a:spcPct val="20000"/>
              </a:spcBef>
              <a:spcAft>
                <a:spcPct val="0"/>
              </a:spcAft>
              <a:buClrTx/>
              <a:buSzTx/>
              <a:buFontTx/>
              <a:buChar char="–"/>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实现减法的主要工作在于：求</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pt-BR"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B] </a:t>
            </a:r>
            <a:r>
              <a:rPr kumimoji="0" lang="zh-CN" altLang="en-US" sz="2000" b="1" i="0" u="none" strike="noStrike" kern="1200" cap="none" spc="0" normalizeH="0" baseline="-2500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补</a:t>
            </a:r>
          </a:p>
        </p:txBody>
      </p:sp>
      <p:sp>
        <p:nvSpPr>
          <p:cNvPr id="419844" name="Text Box 4"/>
          <p:cNvSpPr txBox="1">
            <a:spLocks noChangeArrowheads="1"/>
          </p:cNvSpPr>
          <p:nvPr/>
        </p:nvSpPr>
        <p:spPr bwMode="auto">
          <a:xfrm>
            <a:off x="5746750" y="1160463"/>
            <a:ext cx="2867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问题：如何求</a:t>
            </a:r>
            <a:r>
              <a:rPr kumimoji="0" lang="en-US" altLang="zh-CN"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pt-BR" altLang="zh-CN"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B]</a:t>
            </a:r>
            <a:r>
              <a:rPr kumimoji="0" lang="zh-CN" altLang="en-US" sz="2000" b="1" i="0" u="none" strike="noStrike" kern="1200" cap="none" spc="0" normalizeH="0" baseline="-25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补</a:t>
            </a: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p>
        </p:txBody>
      </p:sp>
      <p:grpSp>
        <p:nvGrpSpPr>
          <p:cNvPr id="2" name="Group 7"/>
          <p:cNvGrpSpPr>
            <a:grpSpLocks/>
          </p:cNvGrpSpPr>
          <p:nvPr/>
        </p:nvGrpSpPr>
        <p:grpSpPr bwMode="auto">
          <a:xfrm>
            <a:off x="5821363" y="1716088"/>
            <a:ext cx="2378075" cy="427037"/>
            <a:chOff x="3667" y="1087"/>
            <a:chExt cx="1498" cy="269"/>
          </a:xfrm>
        </p:grpSpPr>
        <p:sp>
          <p:nvSpPr>
            <p:cNvPr id="157767" name="Rectangle 6"/>
            <p:cNvSpPr>
              <a:spLocks noChangeArrowheads="1"/>
            </p:cNvSpPr>
            <p:nvPr/>
          </p:nvSpPr>
          <p:spPr bwMode="auto">
            <a:xfrm>
              <a:off x="3667" y="1087"/>
              <a:ext cx="149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a:t>
              </a:r>
              <a:r>
                <a:rPr kumimoji="0" lang="pt-BR"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B]</a:t>
              </a:r>
              <a:r>
                <a:rPr kumimoji="0" lang="zh-CN" altLang="en-US" sz="22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=[B]</a:t>
              </a:r>
              <a:r>
                <a:rPr kumimoji="0" lang="zh-CN" altLang="en-US" sz="2200" b="1" i="0" u="none" strike="noStrike" kern="1200" cap="none" spc="0" normalizeH="0" baseline="-2500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补</a:t>
              </a:r>
              <a:r>
                <a:rPr kumimoji="0" lang="en-US" altLang="zh-CN" sz="2200" b="1" i="0" u="none" strike="noStrike" kern="1200" cap="none" spc="0" normalizeH="0" baseline="0" noProof="0" smtClean="0">
                  <a:ln>
                    <a:noFill/>
                  </a:ln>
                  <a:solidFill>
                    <a:srgbClr val="3333FF"/>
                  </a:solidFill>
                  <a:effectLst/>
                  <a:uLnTx/>
                  <a:uFillTx/>
                  <a:latin typeface="微软雅黑" panose="020B0503020204020204" pitchFamily="34" charset="-122"/>
                  <a:ea typeface="微软雅黑" panose="020B0503020204020204" pitchFamily="34" charset="-122"/>
                  <a:cs typeface="+mn-cs"/>
                </a:rPr>
                <a:t>+1</a:t>
              </a:r>
            </a:p>
          </p:txBody>
        </p:sp>
        <p:sp>
          <p:nvSpPr>
            <p:cNvPr id="157768" name="Line 7"/>
            <p:cNvSpPr>
              <a:spLocks noChangeShapeType="1"/>
            </p:cNvSpPr>
            <p:nvPr/>
          </p:nvSpPr>
          <p:spPr bwMode="auto">
            <a:xfrm>
              <a:off x="4363" y="1103"/>
              <a:ext cx="177" cy="1"/>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94282" name="Text Box 10"/>
          <p:cNvSpPr txBox="1">
            <a:spLocks noChangeArrowheads="1"/>
          </p:cNvSpPr>
          <p:nvPr/>
        </p:nvSpPr>
        <p:spPr bwMode="auto">
          <a:xfrm>
            <a:off x="304800" y="4632325"/>
            <a:ext cx="28003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5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在整数加</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减运算部件基础上，加上寄存器、移位器以及控制逻辑，就可实现</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ALU</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乘</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除</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运算以及</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浮点</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运算电路</a:t>
            </a:r>
          </a:p>
        </p:txBody>
      </p:sp>
      <p:grpSp>
        <p:nvGrpSpPr>
          <p:cNvPr id="3" name="Group 11"/>
          <p:cNvGrpSpPr>
            <a:grpSpLocks/>
          </p:cNvGrpSpPr>
          <p:nvPr/>
        </p:nvGrpSpPr>
        <p:grpSpPr bwMode="auto">
          <a:xfrm>
            <a:off x="3395663" y="3414713"/>
            <a:ext cx="5748337" cy="3024187"/>
            <a:chOff x="2139" y="2151"/>
            <a:chExt cx="3621" cy="1905"/>
          </a:xfrm>
        </p:grpSpPr>
        <p:sp>
          <p:nvSpPr>
            <p:cNvPr id="157710" name="Rectangle 33"/>
            <p:cNvSpPr>
              <a:spLocks noChangeArrowheads="1"/>
            </p:cNvSpPr>
            <p:nvPr/>
          </p:nvSpPr>
          <p:spPr bwMode="auto">
            <a:xfrm>
              <a:off x="5140" y="2890"/>
              <a:ext cx="39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Sum</a:t>
              </a:r>
            </a:p>
          </p:txBody>
        </p:sp>
        <p:sp>
          <p:nvSpPr>
            <p:cNvPr id="157711" name="Line 11"/>
            <p:cNvSpPr>
              <a:spLocks noChangeShapeType="1"/>
            </p:cNvSpPr>
            <p:nvPr/>
          </p:nvSpPr>
          <p:spPr bwMode="auto">
            <a:xfrm flipH="1">
              <a:off x="3670" y="2599"/>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2" name="Line 12"/>
            <p:cNvSpPr>
              <a:spLocks noChangeShapeType="1"/>
            </p:cNvSpPr>
            <p:nvPr/>
          </p:nvSpPr>
          <p:spPr bwMode="auto">
            <a:xfrm flipH="1">
              <a:off x="4162" y="2482"/>
              <a:ext cx="6" cy="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3" name="Line 13"/>
            <p:cNvSpPr>
              <a:spLocks noChangeShapeType="1"/>
            </p:cNvSpPr>
            <p:nvPr/>
          </p:nvSpPr>
          <p:spPr bwMode="auto">
            <a:xfrm>
              <a:off x="4175" y="2482"/>
              <a:ext cx="399" cy="19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4" name="Line 14"/>
            <p:cNvSpPr>
              <a:spLocks noChangeShapeType="1"/>
            </p:cNvSpPr>
            <p:nvPr/>
          </p:nvSpPr>
          <p:spPr bwMode="auto">
            <a:xfrm>
              <a:off x="4145" y="2913"/>
              <a:ext cx="151" cy="7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5" name="Line 16"/>
            <p:cNvSpPr>
              <a:spLocks noChangeShapeType="1"/>
            </p:cNvSpPr>
            <p:nvPr/>
          </p:nvSpPr>
          <p:spPr bwMode="auto">
            <a:xfrm>
              <a:off x="4574" y="2676"/>
              <a:ext cx="7" cy="2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6" name="Line 18"/>
            <p:cNvSpPr>
              <a:spLocks noChangeShapeType="1"/>
            </p:cNvSpPr>
            <p:nvPr/>
          </p:nvSpPr>
          <p:spPr bwMode="auto">
            <a:xfrm flipV="1">
              <a:off x="4168" y="3064"/>
              <a:ext cx="0" cy="41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7" name="Line 19"/>
            <p:cNvSpPr>
              <a:spLocks noChangeShapeType="1"/>
            </p:cNvSpPr>
            <p:nvPr/>
          </p:nvSpPr>
          <p:spPr bwMode="auto">
            <a:xfrm flipV="1">
              <a:off x="4175" y="3257"/>
              <a:ext cx="399" cy="22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8" name="Line 20"/>
            <p:cNvSpPr>
              <a:spLocks noChangeShapeType="1"/>
            </p:cNvSpPr>
            <p:nvPr/>
          </p:nvSpPr>
          <p:spPr bwMode="auto">
            <a:xfrm flipV="1">
              <a:off x="4169" y="2981"/>
              <a:ext cx="121" cy="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19" name="Line 22"/>
            <p:cNvSpPr>
              <a:spLocks noChangeShapeType="1"/>
            </p:cNvSpPr>
            <p:nvPr/>
          </p:nvSpPr>
          <p:spPr bwMode="auto">
            <a:xfrm flipV="1">
              <a:off x="4581" y="2966"/>
              <a:ext cx="0" cy="30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0" name="Line 23"/>
            <p:cNvSpPr>
              <a:spLocks noChangeShapeType="1"/>
            </p:cNvSpPr>
            <p:nvPr/>
          </p:nvSpPr>
          <p:spPr bwMode="auto">
            <a:xfrm>
              <a:off x="4584" y="2973"/>
              <a:ext cx="6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1" name="Line 24"/>
            <p:cNvSpPr>
              <a:spLocks noChangeShapeType="1"/>
            </p:cNvSpPr>
            <p:nvPr/>
          </p:nvSpPr>
          <p:spPr bwMode="auto">
            <a:xfrm flipH="1">
              <a:off x="3670" y="3346"/>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2" name="Rectangle 25"/>
            <p:cNvSpPr>
              <a:spLocks noChangeArrowheads="1"/>
            </p:cNvSpPr>
            <p:nvPr/>
          </p:nvSpPr>
          <p:spPr bwMode="auto">
            <a:xfrm rot="5400000">
              <a:off x="4088" y="2919"/>
              <a:ext cx="6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加法器</a:t>
              </a:r>
            </a:p>
          </p:txBody>
        </p:sp>
        <p:sp>
          <p:nvSpPr>
            <p:cNvPr id="157723" name="Line 26"/>
            <p:cNvSpPr>
              <a:spLocks noChangeShapeType="1"/>
            </p:cNvSpPr>
            <p:nvPr/>
          </p:nvSpPr>
          <p:spPr bwMode="auto">
            <a:xfrm flipH="1">
              <a:off x="3834" y="3308"/>
              <a:ext cx="90" cy="7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4" name="Line 27"/>
            <p:cNvSpPr>
              <a:spLocks noChangeShapeType="1"/>
            </p:cNvSpPr>
            <p:nvPr/>
          </p:nvSpPr>
          <p:spPr bwMode="auto">
            <a:xfrm flipH="1">
              <a:off x="3834" y="2563"/>
              <a:ext cx="90" cy="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5" name="Line 28"/>
            <p:cNvSpPr>
              <a:spLocks noChangeShapeType="1"/>
            </p:cNvSpPr>
            <p:nvPr/>
          </p:nvSpPr>
          <p:spPr bwMode="auto">
            <a:xfrm flipH="1">
              <a:off x="4866" y="2935"/>
              <a:ext cx="90" cy="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26" name="Rectangle 29"/>
            <p:cNvSpPr>
              <a:spLocks noChangeArrowheads="1"/>
            </p:cNvSpPr>
            <p:nvPr/>
          </p:nvSpPr>
          <p:spPr bwMode="auto">
            <a:xfrm>
              <a:off x="3707" y="2599"/>
              <a:ext cx="18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157727" name="Rectangle 30"/>
            <p:cNvSpPr>
              <a:spLocks noChangeArrowheads="1"/>
            </p:cNvSpPr>
            <p:nvPr/>
          </p:nvSpPr>
          <p:spPr bwMode="auto">
            <a:xfrm>
              <a:off x="3707" y="3346"/>
              <a:ext cx="18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157728" name="Rectangle 31"/>
            <p:cNvSpPr>
              <a:spLocks noChangeArrowheads="1"/>
            </p:cNvSpPr>
            <p:nvPr/>
          </p:nvSpPr>
          <p:spPr bwMode="auto">
            <a:xfrm>
              <a:off x="4739" y="2973"/>
              <a:ext cx="185"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157729" name="Rectangle 32"/>
            <p:cNvSpPr>
              <a:spLocks noChangeArrowheads="1"/>
            </p:cNvSpPr>
            <p:nvPr/>
          </p:nvSpPr>
          <p:spPr bwMode="auto">
            <a:xfrm>
              <a:off x="3624" y="2380"/>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a:t>
              </a:r>
            </a:p>
          </p:txBody>
        </p:sp>
        <p:sp>
          <p:nvSpPr>
            <p:cNvPr id="157730" name="Rectangle 34"/>
            <p:cNvSpPr>
              <a:spLocks noChangeArrowheads="1"/>
            </p:cNvSpPr>
            <p:nvPr/>
          </p:nvSpPr>
          <p:spPr bwMode="auto">
            <a:xfrm>
              <a:off x="4986" y="265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ZF</a:t>
              </a:r>
            </a:p>
          </p:txBody>
        </p:sp>
        <p:sp>
          <p:nvSpPr>
            <p:cNvPr id="157731" name="Line 35"/>
            <p:cNvSpPr>
              <a:spLocks noChangeShapeType="1"/>
            </p:cNvSpPr>
            <p:nvPr/>
          </p:nvSpPr>
          <p:spPr bwMode="auto">
            <a:xfrm>
              <a:off x="4416" y="2354"/>
              <a:ext cx="0" cy="24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32" name="Rectangle 36"/>
            <p:cNvSpPr>
              <a:spLocks noChangeArrowheads="1"/>
            </p:cNvSpPr>
            <p:nvPr/>
          </p:nvSpPr>
          <p:spPr bwMode="auto">
            <a:xfrm>
              <a:off x="4449" y="2393"/>
              <a:ext cx="3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Cin</a:t>
              </a:r>
            </a:p>
          </p:txBody>
        </p:sp>
        <p:sp>
          <p:nvSpPr>
            <p:cNvPr id="157733" name="Line 37"/>
            <p:cNvSpPr>
              <a:spLocks noChangeShapeType="1"/>
            </p:cNvSpPr>
            <p:nvPr/>
          </p:nvSpPr>
          <p:spPr bwMode="auto">
            <a:xfrm>
              <a:off x="4416" y="3350"/>
              <a:ext cx="0" cy="3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34" name="Rectangle 38"/>
            <p:cNvSpPr>
              <a:spLocks noChangeArrowheads="1"/>
            </p:cNvSpPr>
            <p:nvPr/>
          </p:nvSpPr>
          <p:spPr bwMode="auto">
            <a:xfrm>
              <a:off x="4449" y="3514"/>
              <a:ext cx="40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Cout</a:t>
              </a:r>
            </a:p>
          </p:txBody>
        </p:sp>
        <p:sp>
          <p:nvSpPr>
            <p:cNvPr id="157735" name="Line 39"/>
            <p:cNvSpPr>
              <a:spLocks noChangeShapeType="1"/>
            </p:cNvSpPr>
            <p:nvPr/>
          </p:nvSpPr>
          <p:spPr bwMode="auto">
            <a:xfrm flipH="1">
              <a:off x="2308" y="3222"/>
              <a:ext cx="103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36" name="Line 40"/>
            <p:cNvSpPr>
              <a:spLocks noChangeShapeType="1"/>
            </p:cNvSpPr>
            <p:nvPr/>
          </p:nvSpPr>
          <p:spPr bwMode="auto">
            <a:xfrm flipH="1">
              <a:off x="2474" y="3184"/>
              <a:ext cx="89"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37" name="Rectangle 41"/>
            <p:cNvSpPr>
              <a:spLocks noChangeArrowheads="1"/>
            </p:cNvSpPr>
            <p:nvPr/>
          </p:nvSpPr>
          <p:spPr bwMode="auto">
            <a:xfrm>
              <a:off x="2345" y="3222"/>
              <a:ext cx="18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157738" name="Rectangle 42"/>
            <p:cNvSpPr>
              <a:spLocks noChangeArrowheads="1"/>
            </p:cNvSpPr>
            <p:nvPr/>
          </p:nvSpPr>
          <p:spPr bwMode="auto">
            <a:xfrm>
              <a:off x="2139" y="3139"/>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grpSp>
          <p:nvGrpSpPr>
            <p:cNvPr id="157739" name="Group 43"/>
            <p:cNvGrpSpPr>
              <a:grpSpLocks/>
            </p:cNvGrpSpPr>
            <p:nvPr/>
          </p:nvGrpSpPr>
          <p:grpSpPr bwMode="auto">
            <a:xfrm>
              <a:off x="2717" y="3340"/>
              <a:ext cx="290" cy="247"/>
              <a:chOff x="1816" y="3448"/>
              <a:chExt cx="336" cy="288"/>
            </a:xfrm>
          </p:grpSpPr>
          <p:sp>
            <p:nvSpPr>
              <p:cNvPr id="157763" name="Oval 44"/>
              <p:cNvSpPr>
                <a:spLocks noChangeArrowheads="1"/>
              </p:cNvSpPr>
              <p:nvPr/>
            </p:nvSpPr>
            <p:spPr bwMode="auto">
              <a:xfrm>
                <a:off x="2072" y="3560"/>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7764" name="Line 45"/>
              <p:cNvSpPr>
                <a:spLocks noChangeShapeType="1"/>
              </p:cNvSpPr>
              <p:nvPr/>
            </p:nvSpPr>
            <p:spPr bwMode="auto">
              <a:xfrm flipH="1" flipV="1">
                <a:off x="1816" y="3448"/>
                <a:ext cx="256"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65" name="Line 46"/>
              <p:cNvSpPr>
                <a:spLocks noChangeShapeType="1"/>
              </p:cNvSpPr>
              <p:nvPr/>
            </p:nvSpPr>
            <p:spPr bwMode="auto">
              <a:xfrm flipH="1">
                <a:off x="1816" y="3608"/>
                <a:ext cx="256"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66" name="Line 47"/>
              <p:cNvSpPr>
                <a:spLocks noChangeShapeType="1"/>
              </p:cNvSpPr>
              <p:nvPr/>
            </p:nvSpPr>
            <p:spPr bwMode="auto">
              <a:xfrm>
                <a:off x="1824" y="3464"/>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7740" name="Line 48"/>
            <p:cNvSpPr>
              <a:spLocks noChangeShapeType="1"/>
            </p:cNvSpPr>
            <p:nvPr/>
          </p:nvSpPr>
          <p:spPr bwMode="auto">
            <a:xfrm>
              <a:off x="2601" y="3225"/>
              <a:ext cx="0" cy="24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41" name="Line 49"/>
            <p:cNvSpPr>
              <a:spLocks noChangeShapeType="1"/>
            </p:cNvSpPr>
            <p:nvPr/>
          </p:nvSpPr>
          <p:spPr bwMode="auto">
            <a:xfrm>
              <a:off x="2604" y="3470"/>
              <a:ext cx="11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42" name="Line 50"/>
            <p:cNvSpPr>
              <a:spLocks noChangeShapeType="1"/>
            </p:cNvSpPr>
            <p:nvPr/>
          </p:nvSpPr>
          <p:spPr bwMode="auto">
            <a:xfrm flipH="1">
              <a:off x="3010" y="3470"/>
              <a:ext cx="337"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43" name="Line 51"/>
            <p:cNvSpPr>
              <a:spLocks noChangeShapeType="1"/>
            </p:cNvSpPr>
            <p:nvPr/>
          </p:nvSpPr>
          <p:spPr bwMode="auto">
            <a:xfrm flipH="1">
              <a:off x="3092" y="3433"/>
              <a:ext cx="89" cy="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44" name="Rectangle 52"/>
            <p:cNvSpPr>
              <a:spLocks noChangeArrowheads="1"/>
            </p:cNvSpPr>
            <p:nvPr/>
          </p:nvSpPr>
          <p:spPr bwMode="auto">
            <a:xfrm>
              <a:off x="2995" y="3481"/>
              <a:ext cx="18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4</a:t>
              </a:r>
            </a:p>
          </p:txBody>
        </p:sp>
        <p:sp>
          <p:nvSpPr>
            <p:cNvPr id="157745" name="Rectangle 54"/>
            <p:cNvSpPr>
              <a:spLocks noChangeArrowheads="1"/>
            </p:cNvSpPr>
            <p:nvPr/>
          </p:nvSpPr>
          <p:spPr bwMode="auto">
            <a:xfrm>
              <a:off x="3322" y="3108"/>
              <a:ext cx="1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57746" name="Rectangle 55"/>
            <p:cNvSpPr>
              <a:spLocks noChangeArrowheads="1"/>
            </p:cNvSpPr>
            <p:nvPr/>
          </p:nvSpPr>
          <p:spPr bwMode="auto">
            <a:xfrm>
              <a:off x="3309" y="3355"/>
              <a:ext cx="16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57747" name="Rectangle 56"/>
            <p:cNvSpPr>
              <a:spLocks noChangeArrowheads="1"/>
            </p:cNvSpPr>
            <p:nvPr/>
          </p:nvSpPr>
          <p:spPr bwMode="auto">
            <a:xfrm rot="5400000">
              <a:off x="3321" y="3279"/>
              <a:ext cx="47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MUX</a:t>
              </a:r>
            </a:p>
          </p:txBody>
        </p:sp>
        <p:sp>
          <p:nvSpPr>
            <p:cNvPr id="157748" name="Line 57"/>
            <p:cNvSpPr>
              <a:spLocks noChangeShapeType="1"/>
            </p:cNvSpPr>
            <p:nvPr/>
          </p:nvSpPr>
          <p:spPr bwMode="auto">
            <a:xfrm flipV="1">
              <a:off x="3508" y="2205"/>
              <a:ext cx="0" cy="837"/>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49" name="Line 59"/>
            <p:cNvSpPr>
              <a:spLocks noChangeShapeType="1"/>
            </p:cNvSpPr>
            <p:nvPr/>
          </p:nvSpPr>
          <p:spPr bwMode="auto">
            <a:xfrm flipH="1">
              <a:off x="3505" y="2351"/>
              <a:ext cx="9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50" name="Rectangle 60"/>
            <p:cNvSpPr>
              <a:spLocks noChangeArrowheads="1"/>
            </p:cNvSpPr>
            <p:nvPr/>
          </p:nvSpPr>
          <p:spPr bwMode="auto">
            <a:xfrm>
              <a:off x="3126" y="2151"/>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Sub</a:t>
              </a:r>
            </a:p>
          </p:txBody>
        </p:sp>
        <p:sp>
          <p:nvSpPr>
            <p:cNvPr id="157751" name="Rectangle 62"/>
            <p:cNvSpPr>
              <a:spLocks noChangeArrowheads="1"/>
            </p:cNvSpPr>
            <p:nvPr/>
          </p:nvSpPr>
          <p:spPr bwMode="auto">
            <a:xfrm>
              <a:off x="2953" y="3266"/>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sp>
          <p:nvSpPr>
            <p:cNvPr id="157752" name="Line 63"/>
            <p:cNvSpPr>
              <a:spLocks noChangeShapeType="1"/>
            </p:cNvSpPr>
            <p:nvPr/>
          </p:nvSpPr>
          <p:spPr bwMode="auto">
            <a:xfrm>
              <a:off x="3004" y="3303"/>
              <a:ext cx="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53" name="Line 64"/>
            <p:cNvSpPr>
              <a:spLocks noChangeShapeType="1"/>
            </p:cNvSpPr>
            <p:nvPr/>
          </p:nvSpPr>
          <p:spPr bwMode="auto">
            <a:xfrm>
              <a:off x="4577" y="2787"/>
              <a:ext cx="401"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54" name="Line 65"/>
            <p:cNvSpPr>
              <a:spLocks noChangeShapeType="1"/>
            </p:cNvSpPr>
            <p:nvPr/>
          </p:nvSpPr>
          <p:spPr bwMode="auto">
            <a:xfrm>
              <a:off x="4594" y="3206"/>
              <a:ext cx="402"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55" name="Rectangle 66"/>
            <p:cNvSpPr>
              <a:spLocks noChangeArrowheads="1"/>
            </p:cNvSpPr>
            <p:nvPr/>
          </p:nvSpPr>
          <p:spPr bwMode="auto">
            <a:xfrm>
              <a:off x="4977" y="3125"/>
              <a:ext cx="2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OF</a:t>
              </a:r>
            </a:p>
          </p:txBody>
        </p:sp>
        <p:sp>
          <p:nvSpPr>
            <p:cNvPr id="157756" name="Text Box 68"/>
            <p:cNvSpPr txBox="1">
              <a:spLocks noChangeArrowheads="1"/>
            </p:cNvSpPr>
            <p:nvPr/>
          </p:nvSpPr>
          <p:spPr bwMode="auto">
            <a:xfrm>
              <a:off x="3262" y="3806"/>
              <a:ext cx="150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整数加</a:t>
              </a:r>
              <a:r>
                <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减运算部件</a:t>
              </a:r>
            </a:p>
          </p:txBody>
        </p:sp>
        <p:sp>
          <p:nvSpPr>
            <p:cNvPr id="157757" name="Line 63"/>
            <p:cNvSpPr>
              <a:spLocks noChangeShapeType="1"/>
            </p:cNvSpPr>
            <p:nvPr/>
          </p:nvSpPr>
          <p:spPr bwMode="auto">
            <a:xfrm>
              <a:off x="4594" y="2895"/>
              <a:ext cx="6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58" name="Text Box 64"/>
            <p:cNvSpPr txBox="1">
              <a:spLocks noChangeArrowheads="1"/>
            </p:cNvSpPr>
            <p:nvPr/>
          </p:nvSpPr>
          <p:spPr bwMode="auto">
            <a:xfrm>
              <a:off x="5246" y="2777"/>
              <a:ext cx="3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SF</a:t>
              </a:r>
            </a:p>
          </p:txBody>
        </p:sp>
        <p:sp>
          <p:nvSpPr>
            <p:cNvPr id="157759" name="Line 65"/>
            <p:cNvSpPr>
              <a:spLocks noChangeShapeType="1"/>
            </p:cNvSpPr>
            <p:nvPr/>
          </p:nvSpPr>
          <p:spPr bwMode="auto">
            <a:xfrm>
              <a:off x="4594" y="3133"/>
              <a:ext cx="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760" name="Text Box 66"/>
            <p:cNvSpPr txBox="1">
              <a:spLocks noChangeArrowheads="1"/>
            </p:cNvSpPr>
            <p:nvPr/>
          </p:nvSpPr>
          <p:spPr bwMode="auto">
            <a:xfrm>
              <a:off x="5416" y="3015"/>
              <a:ext cx="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CF</a:t>
              </a:r>
            </a:p>
          </p:txBody>
        </p:sp>
        <p:sp>
          <p:nvSpPr>
            <p:cNvPr id="157761" name="Text Box 67"/>
            <p:cNvSpPr txBox="1">
              <a:spLocks noChangeArrowheads="1"/>
            </p:cNvSpPr>
            <p:nvPr/>
          </p:nvSpPr>
          <p:spPr bwMode="auto">
            <a:xfrm>
              <a:off x="3883" y="3094"/>
              <a:ext cx="38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57762" name="AutoShape 68"/>
            <p:cNvSpPr>
              <a:spLocks noChangeArrowheads="1"/>
            </p:cNvSpPr>
            <p:nvPr/>
          </p:nvSpPr>
          <p:spPr bwMode="auto">
            <a:xfrm rot="-5400000">
              <a:off x="3136" y="3171"/>
              <a:ext cx="733" cy="30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9 w 21600"/>
                <a:gd name="T13" fmla="*/ 4474 h 21600"/>
                <a:gd name="T14" fmla="*/ 17091 w 21600"/>
                <a:gd name="T15" fmla="*/ 1712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7706" name="灯片编号占位符 6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1032BC-02DB-4860-A3E4-C1E0DD574541}"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 name="TextBox 69"/>
          <p:cNvSpPr txBox="1">
            <a:spLocks noChangeArrowheads="1"/>
          </p:cNvSpPr>
          <p:nvPr/>
        </p:nvSpPr>
        <p:spPr bwMode="auto">
          <a:xfrm>
            <a:off x="3994150" y="5162550"/>
            <a:ext cx="93345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pt-BR"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a:t>
            </a:r>
            <a:r>
              <a:rPr kumimoji="0" lang="zh-CN" altLang="en-US"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补</a:t>
            </a:r>
            <a:endPar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 name="矩形 71"/>
          <p:cNvSpPr/>
          <p:nvPr/>
        </p:nvSpPr>
        <p:spPr>
          <a:xfrm>
            <a:off x="5416550" y="3429000"/>
            <a:ext cx="4445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
        <p:nvSpPr>
          <p:cNvPr id="73" name="矩形 72"/>
          <p:cNvSpPr/>
          <p:nvPr/>
        </p:nvSpPr>
        <p:spPr>
          <a:xfrm>
            <a:off x="5060950" y="3429000"/>
            <a:ext cx="4445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1460916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9843">
                                            <p:txEl>
                                              <p:pRg st="1" end="1"/>
                                            </p:txEl>
                                          </p:spTgt>
                                        </p:tgtEl>
                                        <p:attrNameLst>
                                          <p:attrName>style.visibility</p:attrName>
                                        </p:attrNameLst>
                                      </p:cBhvr>
                                      <p:to>
                                        <p:strVal val="visible"/>
                                      </p:to>
                                    </p:set>
                                    <p:animEffect transition="in" filter="blinds(horizontal)">
                                      <p:cBhvr>
                                        <p:cTn id="7" dur="500"/>
                                        <p:tgtEl>
                                          <p:spTgt spid="41984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9843">
                                            <p:txEl>
                                              <p:pRg st="2" end="2"/>
                                            </p:txEl>
                                          </p:spTgt>
                                        </p:tgtEl>
                                        <p:attrNameLst>
                                          <p:attrName>style.visibility</p:attrName>
                                        </p:attrNameLst>
                                      </p:cBhvr>
                                      <p:to>
                                        <p:strVal val="visible"/>
                                      </p:to>
                                    </p:set>
                                    <p:animEffect transition="in" filter="blinds(horizontal)">
                                      <p:cBhvr>
                                        <p:cTn id="10" dur="500"/>
                                        <p:tgtEl>
                                          <p:spTgt spid="41984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blinds(horizontal)">
                                      <p:cBhvr>
                                        <p:cTn id="18" dur="500"/>
                                        <p:tgtEl>
                                          <p:spTgt spid="7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19843">
                                            <p:txEl>
                                              <p:pRg st="3" end="3"/>
                                            </p:txEl>
                                          </p:spTgt>
                                        </p:tgtEl>
                                        <p:attrNameLst>
                                          <p:attrName>style.visibility</p:attrName>
                                        </p:attrNameLst>
                                      </p:cBhvr>
                                      <p:to>
                                        <p:strVal val="visible"/>
                                      </p:to>
                                    </p:set>
                                    <p:animEffect transition="in" filter="blinds(horizontal)">
                                      <p:cBhvr>
                                        <p:cTn id="23" dur="500"/>
                                        <p:tgtEl>
                                          <p:spTgt spid="419843">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19844"/>
                                        </p:tgtEl>
                                        <p:attrNameLst>
                                          <p:attrName>style.visibility</p:attrName>
                                        </p:attrNameLst>
                                      </p:cBhvr>
                                      <p:to>
                                        <p:strVal val="visible"/>
                                      </p:to>
                                    </p:set>
                                    <p:animEffect transition="in" filter="blinds(horizontal)">
                                      <p:cBhvr>
                                        <p:cTn id="28" dur="500"/>
                                        <p:tgtEl>
                                          <p:spTgt spid="41984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xit" presetSubtype="10" fill="hold" grpId="1" nodeType="clickEffect">
                                  <p:stCondLst>
                                    <p:cond delay="0"/>
                                  </p:stCondLst>
                                  <p:childTnLst>
                                    <p:animEffect transition="out" filter="blinds(horizontal)">
                                      <p:cBhvr>
                                        <p:cTn id="37" dur="500"/>
                                        <p:tgtEl>
                                          <p:spTgt spid="70"/>
                                        </p:tgtEl>
                                      </p:cBhvr>
                                    </p:animEffect>
                                    <p:set>
                                      <p:cBhvr>
                                        <p:cTn id="38" dur="1" fill="hold">
                                          <p:stCondLst>
                                            <p:cond delay="499"/>
                                          </p:stCondLst>
                                        </p:cTn>
                                        <p:tgtEl>
                                          <p:spTgt spid="7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xit" presetSubtype="10" fill="hold" grpId="0" nodeType="clickEffect">
                                  <p:stCondLst>
                                    <p:cond delay="0"/>
                                  </p:stCondLst>
                                  <p:childTnLst>
                                    <p:animEffect transition="out" filter="blinds(horizontal)">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72"/>
                                        </p:tgtEl>
                                      </p:cBhvr>
                                    </p:animEffect>
                                    <p:set>
                                      <p:cBhvr>
                                        <p:cTn id="46" dur="1" fill="hold">
                                          <p:stCondLst>
                                            <p:cond delay="499"/>
                                          </p:stCondLst>
                                        </p:cTn>
                                        <p:tgtEl>
                                          <p:spTgt spid="72"/>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19910"/>
                                        </p:tgtEl>
                                        <p:attrNameLst>
                                          <p:attrName>style.visibility</p:attrName>
                                        </p:attrNameLst>
                                      </p:cBhvr>
                                      <p:to>
                                        <p:strVal val="visible"/>
                                      </p:to>
                                    </p:set>
                                    <p:animEffect transition="in" filter="blinds(horizontal)">
                                      <p:cBhvr>
                                        <p:cTn id="51" dur="500"/>
                                        <p:tgtEl>
                                          <p:spTgt spid="41991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694275">
                                            <p:txEl>
                                              <p:pRg st="0" end="0"/>
                                            </p:txEl>
                                          </p:spTgt>
                                        </p:tgtEl>
                                        <p:attrNameLst>
                                          <p:attrName>style.visibility</p:attrName>
                                        </p:attrNameLst>
                                      </p:cBhvr>
                                      <p:to>
                                        <p:strVal val="visible"/>
                                      </p:to>
                                    </p:set>
                                    <p:animEffect transition="in" filter="blinds(horizontal)">
                                      <p:cBhvr>
                                        <p:cTn id="56" dur="500"/>
                                        <p:tgtEl>
                                          <p:spTgt spid="694275">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694275">
                                            <p:txEl>
                                              <p:pRg st="1" end="1"/>
                                            </p:txEl>
                                          </p:spTgt>
                                        </p:tgtEl>
                                        <p:attrNameLst>
                                          <p:attrName>style.visibility</p:attrName>
                                        </p:attrNameLst>
                                      </p:cBhvr>
                                      <p:to>
                                        <p:strVal val="visible"/>
                                      </p:to>
                                    </p:set>
                                    <p:animEffect transition="in" filter="blinds(horizontal)">
                                      <p:cBhvr>
                                        <p:cTn id="61" dur="500"/>
                                        <p:tgtEl>
                                          <p:spTgt spid="694275">
                                            <p:txEl>
                                              <p:pRg st="1" end="1"/>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694275">
                                            <p:txEl>
                                              <p:pRg st="2" end="2"/>
                                            </p:txEl>
                                          </p:spTgt>
                                        </p:tgtEl>
                                        <p:attrNameLst>
                                          <p:attrName>style.visibility</p:attrName>
                                        </p:attrNameLst>
                                      </p:cBhvr>
                                      <p:to>
                                        <p:strVal val="visible"/>
                                      </p:to>
                                    </p:set>
                                    <p:animEffect transition="in" filter="blinds(horizontal)">
                                      <p:cBhvr>
                                        <p:cTn id="66" dur="500"/>
                                        <p:tgtEl>
                                          <p:spTgt spid="694275">
                                            <p:txEl>
                                              <p:pRg st="2" end="2"/>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694282"/>
                                        </p:tgtEl>
                                        <p:attrNameLst>
                                          <p:attrName>style.visibility</p:attrName>
                                        </p:attrNameLst>
                                      </p:cBhvr>
                                      <p:to>
                                        <p:strVal val="visible"/>
                                      </p:to>
                                    </p:set>
                                    <p:animEffect transition="in" filter="blinds(horizontal)">
                                      <p:cBhvr>
                                        <p:cTn id="71" dur="500"/>
                                        <p:tgtEl>
                                          <p:spTgt spid="69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0" grpId="0"/>
      <p:bldP spid="419844" grpId="0"/>
      <p:bldP spid="694282" grpId="0"/>
      <p:bldP spid="70" grpId="0" animBg="1"/>
      <p:bldP spid="70" grpId="1" animBg="1"/>
      <p:bldP spid="72" grpId="0" animBg="1"/>
      <p:bldP spid="7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139700"/>
            <a:ext cx="8229600" cy="561975"/>
          </a:xfrm>
        </p:spPr>
        <p:txBody>
          <a:bodyPr/>
          <a:lstStyle/>
          <a:p>
            <a:r>
              <a:rPr lang="zh-CN" altLang="en-US" smtClean="0"/>
              <a:t>整数加、减运算</a:t>
            </a:r>
          </a:p>
        </p:txBody>
      </p:sp>
      <p:sp>
        <p:nvSpPr>
          <p:cNvPr id="699395" name="Rectangle 3"/>
          <p:cNvSpPr>
            <a:spLocks noGrp="1" noChangeArrowheads="1"/>
          </p:cNvSpPr>
          <p:nvPr>
            <p:ph type="body" idx="1"/>
          </p:nvPr>
        </p:nvSpPr>
        <p:spPr>
          <a:xfrm>
            <a:off x="250825" y="773113"/>
            <a:ext cx="8447088" cy="5218112"/>
          </a:xfrm>
        </p:spPr>
        <p:txBody>
          <a:bodyPr/>
          <a:lstStyle/>
          <a:p>
            <a:pPr>
              <a:lnSpc>
                <a:spcPct val="100000"/>
              </a:lnSpc>
              <a:spcBef>
                <a:spcPct val="25000"/>
              </a:spcBef>
            </a:pPr>
            <a:r>
              <a:rPr lang="en-US" altLang="zh-CN" sz="2200" smtClean="0">
                <a:latin typeface="微软雅黑" panose="020B0503020204020204" pitchFamily="34" charset="-122"/>
                <a:ea typeface="微软雅黑" panose="020B0503020204020204" pitchFamily="34" charset="-122"/>
              </a:rPr>
              <a:t>C</a:t>
            </a:r>
            <a:r>
              <a:rPr lang="zh-CN" altLang="en-US" sz="2200" smtClean="0">
                <a:latin typeface="微软雅黑" panose="020B0503020204020204" pitchFamily="34" charset="-122"/>
                <a:ea typeface="微软雅黑" panose="020B0503020204020204" pitchFamily="34" charset="-122"/>
              </a:rPr>
              <a:t>语言程序中的整数有</a:t>
            </a:r>
          </a:p>
          <a:p>
            <a:pPr lvl="1">
              <a:lnSpc>
                <a:spcPct val="100000"/>
              </a:lnSpc>
              <a:spcBef>
                <a:spcPct val="25000"/>
              </a:spcBef>
            </a:pPr>
            <a:r>
              <a:rPr lang="zh-CN" altLang="en-US" sz="2200" smtClean="0">
                <a:latin typeface="微软雅黑" panose="020B0503020204020204" pitchFamily="34" charset="-122"/>
                <a:ea typeface="微软雅黑" panose="020B0503020204020204" pitchFamily="34" charset="-122"/>
              </a:rPr>
              <a:t>带符号整数，如</a:t>
            </a:r>
            <a:r>
              <a:rPr lang="en-US" altLang="zh-CN" sz="2200" smtClean="0">
                <a:latin typeface="微软雅黑" panose="020B0503020204020204" pitchFamily="34" charset="-122"/>
                <a:ea typeface="微软雅黑" panose="020B0503020204020204" pitchFamily="34" charset="-122"/>
              </a:rPr>
              <a:t>char</a:t>
            </a:r>
            <a:r>
              <a:rPr lang="zh-CN" altLang="en-US" sz="2200" smtClean="0">
                <a:latin typeface="微软雅黑" panose="020B0503020204020204" pitchFamily="34" charset="-122"/>
                <a:ea typeface="微软雅黑" panose="020B0503020204020204" pitchFamily="34" charset="-122"/>
              </a:rPr>
              <a:t>、</a:t>
            </a:r>
            <a:r>
              <a:rPr lang="en-US" altLang="zh-CN" sz="2200" smtClean="0">
                <a:latin typeface="微软雅黑" panose="020B0503020204020204" pitchFamily="34" charset="-122"/>
                <a:ea typeface="微软雅黑" panose="020B0503020204020204" pitchFamily="34" charset="-122"/>
              </a:rPr>
              <a:t>short</a:t>
            </a:r>
            <a:r>
              <a:rPr lang="zh-CN" altLang="en-US" sz="2200" smtClean="0">
                <a:latin typeface="微软雅黑" panose="020B0503020204020204" pitchFamily="34" charset="-122"/>
                <a:ea typeface="微软雅黑" panose="020B0503020204020204" pitchFamily="34" charset="-122"/>
              </a:rPr>
              <a:t>、</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a:t>
            </a:r>
            <a:r>
              <a:rPr lang="en-US" altLang="zh-CN" sz="2200" smtClean="0">
                <a:latin typeface="微软雅黑" panose="020B0503020204020204" pitchFamily="34" charset="-122"/>
                <a:ea typeface="微软雅黑" panose="020B0503020204020204" pitchFamily="34" charset="-122"/>
              </a:rPr>
              <a:t>long</a:t>
            </a:r>
            <a:r>
              <a:rPr lang="zh-CN" altLang="en-US" sz="2200" smtClean="0">
                <a:latin typeface="微软雅黑" panose="020B0503020204020204" pitchFamily="34" charset="-122"/>
                <a:ea typeface="微软雅黑" panose="020B0503020204020204" pitchFamily="34" charset="-122"/>
              </a:rPr>
              <a:t>型等</a:t>
            </a:r>
          </a:p>
          <a:p>
            <a:pPr lvl="1">
              <a:lnSpc>
                <a:spcPct val="100000"/>
              </a:lnSpc>
              <a:spcBef>
                <a:spcPct val="25000"/>
              </a:spcBef>
            </a:pPr>
            <a:r>
              <a:rPr lang="zh-CN" altLang="en-US" sz="2200" smtClean="0">
                <a:latin typeface="微软雅黑" panose="020B0503020204020204" pitchFamily="34" charset="-122"/>
                <a:ea typeface="微软雅黑" panose="020B0503020204020204" pitchFamily="34" charset="-122"/>
              </a:rPr>
              <a:t>无符号整数，如</a:t>
            </a:r>
            <a:r>
              <a:rPr lang="en-US" altLang="zh-CN" sz="2200" smtClean="0">
                <a:latin typeface="微软雅黑" panose="020B0503020204020204" pitchFamily="34" charset="-122"/>
                <a:ea typeface="微软雅黑" panose="020B0503020204020204" pitchFamily="34" charset="-122"/>
              </a:rPr>
              <a:t>unsigned char</a:t>
            </a:r>
            <a:r>
              <a:rPr lang="zh-CN" altLang="en-US" sz="2200" smtClean="0">
                <a:latin typeface="微软雅黑" panose="020B0503020204020204" pitchFamily="34" charset="-122"/>
                <a:ea typeface="微软雅黑" panose="020B0503020204020204" pitchFamily="34" charset="-122"/>
              </a:rPr>
              <a:t>、</a:t>
            </a:r>
            <a:r>
              <a:rPr lang="en-US" altLang="zh-CN" sz="2200" smtClean="0">
                <a:latin typeface="微软雅黑" panose="020B0503020204020204" pitchFamily="34" charset="-122"/>
                <a:ea typeface="微软雅黑" panose="020B0503020204020204" pitchFamily="34" charset="-122"/>
              </a:rPr>
              <a:t>unsigned short</a:t>
            </a:r>
            <a:r>
              <a:rPr lang="zh-CN" altLang="en-US" sz="2200" smtClean="0">
                <a:latin typeface="微软雅黑" panose="020B0503020204020204" pitchFamily="34" charset="-122"/>
                <a:ea typeface="微软雅黑" panose="020B0503020204020204" pitchFamily="34" charset="-122"/>
              </a:rPr>
              <a:t>、</a:t>
            </a:r>
            <a:r>
              <a:rPr lang="en-US" altLang="zh-CN" sz="2200" smtClean="0">
                <a:latin typeface="微软雅黑" panose="020B0503020204020204" pitchFamily="34" charset="-122"/>
                <a:ea typeface="微软雅黑" panose="020B0503020204020204" pitchFamily="34" charset="-122"/>
              </a:rPr>
              <a:t>unsigned</a:t>
            </a:r>
            <a:r>
              <a:rPr lang="zh-CN" altLang="en-US" sz="2200" smtClean="0">
                <a:latin typeface="微软雅黑" panose="020B0503020204020204" pitchFamily="34" charset="-122"/>
                <a:ea typeface="微软雅黑" panose="020B0503020204020204" pitchFamily="34" charset="-122"/>
              </a:rPr>
              <a:t>等</a:t>
            </a:r>
          </a:p>
          <a:p>
            <a:pPr>
              <a:lnSpc>
                <a:spcPct val="100000"/>
              </a:lnSpc>
              <a:spcBef>
                <a:spcPct val="25000"/>
              </a:spcBef>
            </a:pPr>
            <a:r>
              <a:rPr lang="zh-CN" altLang="en-US" sz="2200" smtClean="0">
                <a:latin typeface="微软雅黑" panose="020B0503020204020204" pitchFamily="34" charset="-122"/>
                <a:ea typeface="微软雅黑" panose="020B0503020204020204" pitchFamily="34" charset="-122"/>
              </a:rPr>
              <a:t>指针、地址等通常被说明为无符号整数，因而在进行指针或地址运算时，需要进行无符号整数的加、减运算</a:t>
            </a:r>
          </a:p>
          <a:p>
            <a:pPr>
              <a:lnSpc>
                <a:spcPct val="100000"/>
              </a:lnSpc>
              <a:spcBef>
                <a:spcPct val="25000"/>
              </a:spcBef>
            </a:pPr>
            <a:r>
              <a:rPr lang="zh-CN" altLang="en-US" sz="2200" smtClean="0">
                <a:solidFill>
                  <a:srgbClr val="0033CC"/>
                </a:solidFill>
                <a:latin typeface="微软雅黑" panose="020B0503020204020204" pitchFamily="34" charset="-122"/>
                <a:ea typeface="微软雅黑" panose="020B0503020204020204" pitchFamily="34" charset="-122"/>
              </a:rPr>
              <a:t>无符号整数</a:t>
            </a:r>
            <a:r>
              <a:rPr lang="zh-CN" altLang="en-US" sz="2200" smtClean="0">
                <a:latin typeface="微软雅黑" panose="020B0503020204020204" pitchFamily="34" charset="-122"/>
                <a:ea typeface="微软雅黑" panose="020B0503020204020204" pitchFamily="34" charset="-122"/>
              </a:rPr>
              <a:t>和</a:t>
            </a:r>
            <a:r>
              <a:rPr lang="zh-CN" altLang="en-US" sz="2200" smtClean="0">
                <a:solidFill>
                  <a:srgbClr val="0033CC"/>
                </a:solidFill>
                <a:latin typeface="微软雅黑" panose="020B0503020204020204" pitchFamily="34" charset="-122"/>
                <a:ea typeface="微软雅黑" panose="020B0503020204020204" pitchFamily="34" charset="-122"/>
              </a:rPr>
              <a:t>带符号整数</a:t>
            </a:r>
            <a:r>
              <a:rPr lang="zh-CN" altLang="en-US" sz="2200" smtClean="0">
                <a:latin typeface="微软雅黑" panose="020B0503020204020204" pitchFamily="34" charset="-122"/>
                <a:ea typeface="微软雅黑" panose="020B0503020204020204" pitchFamily="34" charset="-122"/>
              </a:rPr>
              <a:t>的加、减运算电路完全一样，这个运算电路称为</a:t>
            </a:r>
            <a:r>
              <a:rPr lang="zh-CN" altLang="en-US" sz="2200" smtClean="0">
                <a:solidFill>
                  <a:srgbClr val="FF0000"/>
                </a:solidFill>
                <a:latin typeface="微软雅黑" panose="020B0503020204020204" pitchFamily="34" charset="-122"/>
                <a:ea typeface="微软雅黑" panose="020B0503020204020204" pitchFamily="34" charset="-122"/>
              </a:rPr>
              <a:t>整数加减运算部件，</a:t>
            </a:r>
            <a:r>
              <a:rPr lang="zh-CN" altLang="en-US" sz="2200" smtClean="0">
                <a:latin typeface="微软雅黑" panose="020B0503020204020204" pitchFamily="34" charset="-122"/>
                <a:ea typeface="微软雅黑" panose="020B0503020204020204" pitchFamily="34" charset="-122"/>
              </a:rPr>
              <a:t>基于</a:t>
            </a:r>
            <a:r>
              <a:rPr lang="zh-CN" altLang="en-US" sz="2200" smtClean="0">
                <a:solidFill>
                  <a:srgbClr val="FF0000"/>
                </a:solidFill>
                <a:latin typeface="微软雅黑" panose="020B0503020204020204" pitchFamily="34" charset="-122"/>
                <a:ea typeface="微软雅黑" panose="020B0503020204020204" pitchFamily="34" charset="-122"/>
                <a:hlinkClick r:id="rId2" action="ppaction://hlinksldjump"/>
              </a:rPr>
              <a:t>带标志加法器</a:t>
            </a:r>
            <a:r>
              <a:rPr lang="zh-CN" altLang="en-US" sz="2200" smtClean="0">
                <a:latin typeface="微软雅黑" panose="020B0503020204020204" pitchFamily="34" charset="-122"/>
                <a:ea typeface="微软雅黑" panose="020B0503020204020204" pitchFamily="34" charset="-122"/>
              </a:rPr>
              <a:t>实现</a:t>
            </a:r>
          </a:p>
          <a:p>
            <a:pPr>
              <a:lnSpc>
                <a:spcPct val="100000"/>
              </a:lnSpc>
              <a:spcBef>
                <a:spcPct val="25000"/>
              </a:spcBef>
            </a:pPr>
            <a:r>
              <a:rPr lang="zh-CN" altLang="en-US" sz="2200" smtClean="0">
                <a:solidFill>
                  <a:srgbClr val="FF0000"/>
                </a:solidFill>
                <a:latin typeface="微软雅黑" panose="020B0503020204020204" pitchFamily="34" charset="-122"/>
                <a:ea typeface="微软雅黑" panose="020B0503020204020204" pitchFamily="34" charset="-122"/>
              </a:rPr>
              <a:t>最基本的加法器</a:t>
            </a:r>
            <a:r>
              <a:rPr lang="zh-CN" altLang="en-US" sz="2200" smtClean="0">
                <a:latin typeface="微软雅黑" panose="020B0503020204020204" pitchFamily="34" charset="-122"/>
                <a:ea typeface="微软雅黑" panose="020B0503020204020204" pitchFamily="34" charset="-122"/>
              </a:rPr>
              <a:t>，因为只有</a:t>
            </a:r>
            <a:r>
              <a:rPr lang="en-US" altLang="zh-CN" sz="2200" smtClean="0">
                <a:latin typeface="微软雅黑" panose="020B0503020204020204" pitchFamily="34" charset="-122"/>
                <a:ea typeface="微软雅黑" panose="020B0503020204020204" pitchFamily="34" charset="-122"/>
              </a:rPr>
              <a:t>n</a:t>
            </a:r>
            <a:r>
              <a:rPr lang="zh-CN" altLang="en-US" sz="2200" smtClean="0">
                <a:latin typeface="微软雅黑" panose="020B0503020204020204" pitchFamily="34" charset="-122"/>
                <a:ea typeface="微软雅黑" panose="020B0503020204020204" pitchFamily="34" charset="-122"/>
              </a:rPr>
              <a:t>位，所以是一种</a:t>
            </a:r>
            <a:r>
              <a:rPr lang="zh-CN" altLang="en-US" sz="2200" smtClean="0">
                <a:solidFill>
                  <a:srgbClr val="FF0000"/>
                </a:solidFill>
                <a:latin typeface="微软雅黑" panose="020B0503020204020204" pitchFamily="34" charset="-122"/>
                <a:ea typeface="微软雅黑" panose="020B0503020204020204" pitchFamily="34" charset="-122"/>
              </a:rPr>
              <a:t>模</a:t>
            </a:r>
            <a:r>
              <a:rPr lang="en-US" altLang="zh-CN" sz="2200" smtClean="0">
                <a:solidFill>
                  <a:srgbClr val="FF0000"/>
                </a:solidFill>
                <a:latin typeface="微软雅黑" panose="020B0503020204020204" pitchFamily="34" charset="-122"/>
                <a:ea typeface="微软雅黑" panose="020B0503020204020204" pitchFamily="34" charset="-122"/>
              </a:rPr>
              <a:t>2</a:t>
            </a:r>
            <a:r>
              <a:rPr lang="en-US" altLang="zh-CN" sz="2200" baseline="30000" smtClean="0">
                <a:solidFill>
                  <a:srgbClr val="FF0000"/>
                </a:solidFill>
                <a:latin typeface="微软雅黑" panose="020B0503020204020204" pitchFamily="34" charset="-122"/>
                <a:ea typeface="微软雅黑" panose="020B0503020204020204" pitchFamily="34" charset="-122"/>
              </a:rPr>
              <a:t>n</a:t>
            </a:r>
            <a:r>
              <a:rPr lang="zh-CN" altLang="en-US" sz="2200" smtClean="0">
                <a:solidFill>
                  <a:srgbClr val="FF0000"/>
                </a:solidFill>
                <a:latin typeface="微软雅黑" panose="020B0503020204020204" pitchFamily="34" charset="-122"/>
                <a:ea typeface="微软雅黑" panose="020B0503020204020204" pitchFamily="34" charset="-122"/>
              </a:rPr>
              <a:t>运算系统</a:t>
            </a:r>
            <a:r>
              <a:rPr lang="zh-CN" altLang="en-US" sz="2200" smtClean="0">
                <a:latin typeface="微软雅黑" panose="020B0503020204020204" pitchFamily="34" charset="-122"/>
                <a:ea typeface="微软雅黑" panose="020B0503020204020204" pitchFamily="34" charset="-122"/>
              </a:rPr>
              <a:t>！</a:t>
            </a:r>
            <a:endParaRPr lang="en-US" altLang="zh-CN" sz="2200" smtClean="0">
              <a:latin typeface="微软雅黑" panose="020B0503020204020204" pitchFamily="34" charset="-122"/>
              <a:ea typeface="微软雅黑" panose="020B0503020204020204" pitchFamily="34" charset="-122"/>
            </a:endParaRPr>
          </a:p>
        </p:txBody>
      </p:sp>
      <p:sp>
        <p:nvSpPr>
          <p:cNvPr id="699396" name="Text Box 4"/>
          <p:cNvSpPr txBox="1">
            <a:spLocks noChangeArrowheads="1"/>
          </p:cNvSpPr>
          <p:nvPr/>
        </p:nvSpPr>
        <p:spPr bwMode="auto">
          <a:xfrm>
            <a:off x="4302125" y="5048250"/>
            <a:ext cx="427513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例：</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n=4</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A=1001</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B=1100</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则：</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F=0101</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Cout=1</a:t>
            </a:r>
          </a:p>
        </p:txBody>
      </p:sp>
      <p:grpSp>
        <p:nvGrpSpPr>
          <p:cNvPr id="2" name="Group 5"/>
          <p:cNvGrpSpPr>
            <a:grpSpLocks/>
          </p:cNvGrpSpPr>
          <p:nvPr/>
        </p:nvGrpSpPr>
        <p:grpSpPr bwMode="auto">
          <a:xfrm>
            <a:off x="1016000" y="4508500"/>
            <a:ext cx="2833688" cy="1971675"/>
            <a:chOff x="640" y="2982"/>
            <a:chExt cx="1785" cy="1242"/>
          </a:xfrm>
        </p:grpSpPr>
        <p:grpSp>
          <p:nvGrpSpPr>
            <p:cNvPr id="159752" name="Group 6"/>
            <p:cNvGrpSpPr>
              <a:grpSpLocks/>
            </p:cNvGrpSpPr>
            <p:nvPr/>
          </p:nvGrpSpPr>
          <p:grpSpPr bwMode="auto">
            <a:xfrm>
              <a:off x="640" y="3152"/>
              <a:ext cx="1785" cy="935"/>
              <a:chOff x="2171" y="3152"/>
              <a:chExt cx="1785" cy="935"/>
            </a:xfrm>
          </p:grpSpPr>
          <p:grpSp>
            <p:nvGrpSpPr>
              <p:cNvPr id="159757" name="Group 7"/>
              <p:cNvGrpSpPr>
                <a:grpSpLocks/>
              </p:cNvGrpSpPr>
              <p:nvPr/>
            </p:nvGrpSpPr>
            <p:grpSpPr bwMode="auto">
              <a:xfrm>
                <a:off x="2823" y="3152"/>
                <a:ext cx="482" cy="935"/>
                <a:chOff x="2823" y="3152"/>
                <a:chExt cx="482" cy="935"/>
              </a:xfrm>
            </p:grpSpPr>
            <p:grpSp>
              <p:nvGrpSpPr>
                <p:cNvPr id="159770" name="Group 8"/>
                <p:cNvGrpSpPr>
                  <a:grpSpLocks/>
                </p:cNvGrpSpPr>
                <p:nvPr/>
              </p:nvGrpSpPr>
              <p:grpSpPr bwMode="auto">
                <a:xfrm>
                  <a:off x="2823" y="3152"/>
                  <a:ext cx="482" cy="935"/>
                  <a:chOff x="3078" y="2330"/>
                  <a:chExt cx="625" cy="1580"/>
                </a:xfrm>
              </p:grpSpPr>
              <p:sp>
                <p:nvSpPr>
                  <p:cNvPr id="159772"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3"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4"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5"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6"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7"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8"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79"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59771" name="Rectangle 25"/>
                <p:cNvSpPr>
                  <a:spLocks noChangeArrowheads="1"/>
                </p:cNvSpPr>
                <p:nvPr/>
              </p:nvSpPr>
              <p:spPr bwMode="auto">
                <a:xfrm rot="5400000">
                  <a:off x="2794" y="3490"/>
                  <a:ext cx="62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加法器</a:t>
                  </a:r>
                </a:p>
              </p:txBody>
            </p:sp>
          </p:grpSp>
          <p:sp>
            <p:nvSpPr>
              <p:cNvPr id="159758" name="Line 18"/>
              <p:cNvSpPr>
                <a:spLocks noChangeShapeType="1"/>
              </p:cNvSpPr>
              <p:nvPr/>
            </p:nvSpPr>
            <p:spPr bwMode="auto">
              <a:xfrm>
                <a:off x="2398" y="3379"/>
                <a:ext cx="4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59" name="Line 19"/>
              <p:cNvSpPr>
                <a:spLocks noChangeShapeType="1"/>
              </p:cNvSpPr>
              <p:nvPr/>
            </p:nvSpPr>
            <p:spPr bwMode="auto">
              <a:xfrm>
                <a:off x="2427" y="3889"/>
                <a:ext cx="4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60" name="Line 20"/>
              <p:cNvSpPr>
                <a:spLocks noChangeShapeType="1"/>
              </p:cNvSpPr>
              <p:nvPr/>
            </p:nvSpPr>
            <p:spPr bwMode="auto">
              <a:xfrm>
                <a:off x="3305" y="3577"/>
                <a:ext cx="425"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61" name="Line 21"/>
              <p:cNvSpPr>
                <a:spLocks noChangeShapeType="1"/>
              </p:cNvSpPr>
              <p:nvPr/>
            </p:nvSpPr>
            <p:spPr bwMode="auto">
              <a:xfrm>
                <a:off x="2511" y="3294"/>
                <a:ext cx="8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62" name="Line 22"/>
              <p:cNvSpPr>
                <a:spLocks noChangeShapeType="1"/>
              </p:cNvSpPr>
              <p:nvPr/>
            </p:nvSpPr>
            <p:spPr bwMode="auto">
              <a:xfrm>
                <a:off x="2511" y="3804"/>
                <a:ext cx="8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63" name="Line 23"/>
              <p:cNvSpPr>
                <a:spLocks noChangeShapeType="1"/>
              </p:cNvSpPr>
              <p:nvPr/>
            </p:nvSpPr>
            <p:spPr bwMode="auto">
              <a:xfrm>
                <a:off x="3474" y="3492"/>
                <a:ext cx="8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64" name="Text Box 24"/>
              <p:cNvSpPr txBox="1">
                <a:spLocks noChangeArrowheads="1"/>
              </p:cNvSpPr>
              <p:nvPr/>
            </p:nvSpPr>
            <p:spPr bwMode="auto">
              <a:xfrm>
                <a:off x="2511" y="3152"/>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p>
            </p:txBody>
          </p:sp>
          <p:sp>
            <p:nvSpPr>
              <p:cNvPr id="159765" name="Text Box 25"/>
              <p:cNvSpPr txBox="1">
                <a:spLocks noChangeArrowheads="1"/>
              </p:cNvSpPr>
              <p:nvPr/>
            </p:nvSpPr>
            <p:spPr bwMode="auto">
              <a:xfrm>
                <a:off x="2540" y="3639"/>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p>
            </p:txBody>
          </p:sp>
          <p:sp>
            <p:nvSpPr>
              <p:cNvPr id="159766" name="Text Box 26"/>
              <p:cNvSpPr txBox="1">
                <a:spLocks noChangeArrowheads="1"/>
              </p:cNvSpPr>
              <p:nvPr/>
            </p:nvSpPr>
            <p:spPr bwMode="auto">
              <a:xfrm>
                <a:off x="3475" y="3351"/>
                <a:ext cx="22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p>
            </p:txBody>
          </p:sp>
          <p:sp>
            <p:nvSpPr>
              <p:cNvPr id="159767" name="Text Box 27"/>
              <p:cNvSpPr txBox="1">
                <a:spLocks noChangeArrowheads="1"/>
              </p:cNvSpPr>
              <p:nvPr/>
            </p:nvSpPr>
            <p:spPr bwMode="auto">
              <a:xfrm>
                <a:off x="2171" y="3237"/>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a:t>
                </a:r>
              </a:p>
            </p:txBody>
          </p:sp>
          <p:sp>
            <p:nvSpPr>
              <p:cNvPr id="159768" name="Text Box 28"/>
              <p:cNvSpPr txBox="1">
                <a:spLocks noChangeArrowheads="1"/>
              </p:cNvSpPr>
              <p:nvPr/>
            </p:nvSpPr>
            <p:spPr bwMode="auto">
              <a:xfrm>
                <a:off x="2200" y="3753"/>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a:t>
                </a:r>
              </a:p>
            </p:txBody>
          </p:sp>
          <p:sp>
            <p:nvSpPr>
              <p:cNvPr id="159769" name="Text Box 29"/>
              <p:cNvSpPr txBox="1">
                <a:spLocks noChangeArrowheads="1"/>
              </p:cNvSpPr>
              <p:nvPr/>
            </p:nvSpPr>
            <p:spPr bwMode="auto">
              <a:xfrm>
                <a:off x="3730" y="3464"/>
                <a:ext cx="22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F</a:t>
                </a:r>
              </a:p>
            </p:txBody>
          </p:sp>
        </p:grpSp>
        <p:sp>
          <p:nvSpPr>
            <p:cNvPr id="159753" name="Line 30"/>
            <p:cNvSpPr>
              <a:spLocks noChangeShapeType="1"/>
            </p:cNvSpPr>
            <p:nvPr/>
          </p:nvSpPr>
          <p:spPr bwMode="auto">
            <a:xfrm>
              <a:off x="1519" y="3010"/>
              <a:ext cx="0" cy="22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54" name="Line 31"/>
            <p:cNvSpPr>
              <a:spLocks noChangeShapeType="1"/>
            </p:cNvSpPr>
            <p:nvPr/>
          </p:nvSpPr>
          <p:spPr bwMode="auto">
            <a:xfrm>
              <a:off x="1548" y="3998"/>
              <a:ext cx="0" cy="22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755" name="Text Box 32"/>
            <p:cNvSpPr txBox="1">
              <a:spLocks noChangeArrowheads="1"/>
            </p:cNvSpPr>
            <p:nvPr/>
          </p:nvSpPr>
          <p:spPr bwMode="auto">
            <a:xfrm>
              <a:off x="1519" y="2982"/>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Cin</a:t>
              </a:r>
            </a:p>
          </p:txBody>
        </p:sp>
        <p:sp>
          <p:nvSpPr>
            <p:cNvPr id="159756" name="Text Box 33"/>
            <p:cNvSpPr txBox="1">
              <a:spLocks noChangeArrowheads="1"/>
            </p:cNvSpPr>
            <p:nvPr/>
          </p:nvSpPr>
          <p:spPr bwMode="auto">
            <a:xfrm>
              <a:off x="1633" y="3974"/>
              <a:ext cx="5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Cout</a:t>
              </a:r>
            </a:p>
          </p:txBody>
        </p:sp>
      </p:grpSp>
      <p:sp>
        <p:nvSpPr>
          <p:cNvPr id="699426" name="Text Box 34"/>
          <p:cNvSpPr txBox="1">
            <a:spLocks noChangeArrowheads="1"/>
          </p:cNvSpPr>
          <p:nvPr/>
        </p:nvSpPr>
        <p:spPr bwMode="auto">
          <a:xfrm>
            <a:off x="4256088" y="5962650"/>
            <a:ext cx="4006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Arial" panose="020B0604020202020204" pitchFamily="34" charset="0"/>
                <a:ea typeface="微软雅黑" panose="020B0503020204020204" pitchFamily="34" charset="-122"/>
                <a:cs typeface="+mn-cs"/>
              </a:rPr>
              <a:t>还记得这个加法器是如何实现的？</a:t>
            </a:r>
          </a:p>
        </p:txBody>
      </p:sp>
      <p:sp>
        <p:nvSpPr>
          <p:cNvPr id="159751" name="灯片编号占位符 3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AF0768-4314-4400-8CB1-581E82003C9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144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9395">
                                            <p:txEl>
                                              <p:pRg st="0" end="0"/>
                                            </p:txEl>
                                          </p:spTgt>
                                        </p:tgtEl>
                                        <p:attrNameLst>
                                          <p:attrName>style.visibility</p:attrName>
                                        </p:attrNameLst>
                                      </p:cBhvr>
                                      <p:to>
                                        <p:strVal val="visible"/>
                                      </p:to>
                                    </p:set>
                                    <p:animEffect transition="in" filter="blinds(horizontal)">
                                      <p:cBhvr>
                                        <p:cTn id="7" dur="500"/>
                                        <p:tgtEl>
                                          <p:spTgt spid="6993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9395">
                                            <p:txEl>
                                              <p:pRg st="1" end="1"/>
                                            </p:txEl>
                                          </p:spTgt>
                                        </p:tgtEl>
                                        <p:attrNameLst>
                                          <p:attrName>style.visibility</p:attrName>
                                        </p:attrNameLst>
                                      </p:cBhvr>
                                      <p:to>
                                        <p:strVal val="visible"/>
                                      </p:to>
                                    </p:set>
                                    <p:animEffect transition="in" filter="blinds(horizontal)">
                                      <p:cBhvr>
                                        <p:cTn id="12" dur="500"/>
                                        <p:tgtEl>
                                          <p:spTgt spid="6993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99395">
                                            <p:txEl>
                                              <p:pRg st="2" end="2"/>
                                            </p:txEl>
                                          </p:spTgt>
                                        </p:tgtEl>
                                        <p:attrNameLst>
                                          <p:attrName>style.visibility</p:attrName>
                                        </p:attrNameLst>
                                      </p:cBhvr>
                                      <p:to>
                                        <p:strVal val="visible"/>
                                      </p:to>
                                    </p:set>
                                    <p:animEffect transition="in" filter="blinds(horizontal)">
                                      <p:cBhvr>
                                        <p:cTn id="17" dur="500"/>
                                        <p:tgtEl>
                                          <p:spTgt spid="6993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99395">
                                            <p:txEl>
                                              <p:pRg st="3" end="3"/>
                                            </p:txEl>
                                          </p:spTgt>
                                        </p:tgtEl>
                                        <p:attrNameLst>
                                          <p:attrName>style.visibility</p:attrName>
                                        </p:attrNameLst>
                                      </p:cBhvr>
                                      <p:to>
                                        <p:strVal val="visible"/>
                                      </p:to>
                                    </p:set>
                                    <p:animEffect transition="in" filter="blinds(horizontal)">
                                      <p:cBhvr>
                                        <p:cTn id="22" dur="500"/>
                                        <p:tgtEl>
                                          <p:spTgt spid="6993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99395">
                                            <p:txEl>
                                              <p:pRg st="4" end="4"/>
                                            </p:txEl>
                                          </p:spTgt>
                                        </p:tgtEl>
                                        <p:attrNameLst>
                                          <p:attrName>style.visibility</p:attrName>
                                        </p:attrNameLst>
                                      </p:cBhvr>
                                      <p:to>
                                        <p:strVal val="visible"/>
                                      </p:to>
                                    </p:set>
                                    <p:animEffect transition="in" filter="blinds(horizontal)">
                                      <p:cBhvr>
                                        <p:cTn id="27" dur="500"/>
                                        <p:tgtEl>
                                          <p:spTgt spid="6993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99395">
                                            <p:txEl>
                                              <p:pRg st="5" end="5"/>
                                            </p:txEl>
                                          </p:spTgt>
                                        </p:tgtEl>
                                        <p:attrNameLst>
                                          <p:attrName>style.visibility</p:attrName>
                                        </p:attrNameLst>
                                      </p:cBhvr>
                                      <p:to>
                                        <p:strVal val="visible"/>
                                      </p:to>
                                    </p:set>
                                    <p:animEffect transition="in" filter="blinds(horizontal)">
                                      <p:cBhvr>
                                        <p:cTn id="32" dur="500"/>
                                        <p:tgtEl>
                                          <p:spTgt spid="69939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9396"/>
                                        </p:tgtEl>
                                        <p:attrNameLst>
                                          <p:attrName>style.visibility</p:attrName>
                                        </p:attrNameLst>
                                      </p:cBhvr>
                                      <p:to>
                                        <p:strVal val="visible"/>
                                      </p:to>
                                    </p:set>
                                    <p:animEffect transition="in" filter="blinds(horizontal)">
                                      <p:cBhvr>
                                        <p:cTn id="42" dur="500"/>
                                        <p:tgtEl>
                                          <p:spTgt spid="6993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99426"/>
                                        </p:tgtEl>
                                        <p:attrNameLst>
                                          <p:attrName>style.visibility</p:attrName>
                                        </p:attrNameLst>
                                      </p:cBhvr>
                                      <p:to>
                                        <p:strVal val="visible"/>
                                      </p:to>
                                    </p:set>
                                    <p:animEffect transition="in" filter="blinds(horizontal)">
                                      <p:cBhvr>
                                        <p:cTn id="47" dur="500"/>
                                        <p:tgtEl>
                                          <p:spTgt spid="699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6" grpId="0"/>
      <p:bldP spid="699426"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idx="4294967295"/>
          </p:nvPr>
        </p:nvSpPr>
        <p:spPr>
          <a:xfrm>
            <a:off x="127000" y="139700"/>
            <a:ext cx="7335838" cy="544513"/>
          </a:xfrm>
        </p:spPr>
        <p:txBody>
          <a:bodyPr/>
          <a:lstStyle/>
          <a:p>
            <a:r>
              <a:rPr lang="en-US" altLang="zh-CN" sz="3200" smtClean="0"/>
              <a:t>n</a:t>
            </a:r>
            <a:r>
              <a:rPr lang="zh-CN" altLang="en-US" sz="3200" smtClean="0"/>
              <a:t>位带标志加法器</a:t>
            </a:r>
          </a:p>
        </p:txBody>
      </p:sp>
      <p:sp>
        <p:nvSpPr>
          <p:cNvPr id="704515" name="Rectangle 3"/>
          <p:cNvSpPr>
            <a:spLocks noChangeArrowheads="1"/>
          </p:cNvSpPr>
          <p:nvPr/>
        </p:nvSpPr>
        <p:spPr bwMode="auto">
          <a:xfrm>
            <a:off x="158750" y="879475"/>
            <a:ext cx="539432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20000"/>
              </a:lnSpc>
              <a:spcBef>
                <a:spcPct val="25000"/>
              </a:spcBef>
              <a:spcAft>
                <a:spcPct val="0"/>
              </a:spcAft>
              <a:buClrTx/>
              <a:buSzTx/>
              <a:buFontTx/>
              <a:buChar char="•"/>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单纯依靠</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位加法器的输出无法判断两个</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位整数</a:t>
            </a: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（补码）</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相加减</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是否溢出</a:t>
            </a:r>
          </a:p>
          <a:p>
            <a:pPr marL="342900" marR="0" lvl="0" indent="-342900" algn="l" defTabSz="914400" rtl="0" eaLnBrk="0" fontAlgn="base" latinLnBrk="0" hangingPunct="0">
              <a:lnSpc>
                <a:spcPct val="120000"/>
              </a:lnSpc>
              <a:spcBef>
                <a:spcPct val="25000"/>
              </a:spcBef>
              <a:spcAft>
                <a:spcPct val="0"/>
              </a:spcAft>
              <a:buClrTx/>
              <a:buSzTx/>
              <a:buFontTx/>
              <a:buChar char="•"/>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程序中经常需要</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比较大小</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，通过</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（在加法器中）</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做减法</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得到的</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标志信息</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来判断</a:t>
            </a:r>
          </a:p>
        </p:txBody>
      </p:sp>
      <p:pic>
        <p:nvPicPr>
          <p:cNvPr id="160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650" y="85725"/>
            <a:ext cx="3222625"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45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2884488"/>
            <a:ext cx="6408738"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518" name="Rectangle 6"/>
          <p:cNvSpPr>
            <a:spLocks noChangeArrowheads="1"/>
          </p:cNvSpPr>
          <p:nvPr/>
        </p:nvSpPr>
        <p:spPr bwMode="auto">
          <a:xfrm>
            <a:off x="6642100" y="3338513"/>
            <a:ext cx="230981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溢出标志：</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OF=C</a:t>
            </a:r>
            <a:r>
              <a:rPr kumimoji="0" lang="en-US" altLang="zh-CN" sz="2000" b="1" i="0" u="none" strike="noStrike" kern="1200" cap="none" spc="0" normalizeH="0" baseline="-2500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n</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C</a:t>
            </a:r>
            <a:r>
              <a:rPr kumimoji="0" lang="en-US" altLang="zh-CN" sz="2000" b="1" i="0" u="none" strike="noStrike" kern="1200" cap="none" spc="0" normalizeH="0" baseline="-2500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n-1</a:t>
            </a:r>
            <a:endParaRPr kumimoji="0" lang="zh-CN" altLang="en-US" sz="2000" b="1" i="0" u="none" strike="noStrike" kern="1200" cap="none" spc="0" normalizeH="0" baseline="-2500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符号标志</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SF</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SF=F</a:t>
            </a:r>
            <a:r>
              <a:rPr kumimoji="0" lang="en-US" altLang="zh-CN" sz="2000" b="1" i="0" u="none" strike="noStrike" kern="1200" cap="none" spc="0" normalizeH="0" baseline="-2500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n-1</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零标志</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ZF=1</a:t>
            </a: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当且仅当</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F=0</a:t>
            </a: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p>
          <a:p>
            <a:pPr marL="0" marR="0" lvl="0" indent="0" algn="l" defTabSz="914400" rtl="0" eaLnBrk="0" fontAlgn="base" latinLnBrk="0" hangingPunct="0">
              <a:lnSpc>
                <a:spcPct val="12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进位</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借位标志</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CF</a:t>
            </a:r>
            <a:r>
              <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CF=Cout</a:t>
            </a: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Cin</a:t>
            </a:r>
            <a:endParaRPr kumimoji="0"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endParaRPr>
          </a:p>
        </p:txBody>
      </p:sp>
      <p:sp>
        <p:nvSpPr>
          <p:cNvPr id="704519" name="Line 7"/>
          <p:cNvSpPr>
            <a:spLocks noChangeShapeType="1"/>
          </p:cNvSpPr>
          <p:nvPr/>
        </p:nvSpPr>
        <p:spPr bwMode="auto">
          <a:xfrm flipV="1">
            <a:off x="1736725" y="3068638"/>
            <a:ext cx="0" cy="1709737"/>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4520" name="Line 8"/>
          <p:cNvSpPr>
            <a:spLocks noChangeShapeType="1"/>
          </p:cNvSpPr>
          <p:nvPr/>
        </p:nvSpPr>
        <p:spPr bwMode="auto">
          <a:xfrm flipV="1">
            <a:off x="4167188" y="3114675"/>
            <a:ext cx="0" cy="16637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4521" name="Line 9"/>
          <p:cNvSpPr>
            <a:spLocks noChangeShapeType="1"/>
          </p:cNvSpPr>
          <p:nvPr/>
        </p:nvSpPr>
        <p:spPr bwMode="auto">
          <a:xfrm flipV="1">
            <a:off x="5651500" y="3114675"/>
            <a:ext cx="0" cy="1663700"/>
          </a:xfrm>
          <a:prstGeom prst="line">
            <a:avLst/>
          </a:prstGeom>
          <a:noFill/>
          <a:ln w="28575">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0778"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6A461C-F39E-4DB5-B5D7-F9D0E0D9E7D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矩形 10"/>
          <p:cNvSpPr/>
          <p:nvPr/>
        </p:nvSpPr>
        <p:spPr>
          <a:xfrm>
            <a:off x="431800" y="2843213"/>
            <a:ext cx="5940425" cy="1530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12" name="矩形 11"/>
          <p:cNvSpPr/>
          <p:nvPr/>
        </p:nvSpPr>
        <p:spPr>
          <a:xfrm>
            <a:off x="1601788" y="6461125"/>
            <a:ext cx="4184650" cy="39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961786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4515">
                                            <p:txEl>
                                              <p:pRg st="0" end="0"/>
                                            </p:txEl>
                                          </p:spTgt>
                                        </p:tgtEl>
                                        <p:attrNameLst>
                                          <p:attrName>style.visibility</p:attrName>
                                        </p:attrNameLst>
                                      </p:cBhvr>
                                      <p:to>
                                        <p:strVal val="visible"/>
                                      </p:to>
                                    </p:set>
                                    <p:animEffect transition="in" filter="blinds(horizontal)">
                                      <p:cBhvr>
                                        <p:cTn id="7" dur="500"/>
                                        <p:tgtEl>
                                          <p:spTgt spid="70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5">
                                            <p:txEl>
                                              <p:pRg st="1" end="1"/>
                                            </p:txEl>
                                          </p:spTgt>
                                        </p:tgtEl>
                                        <p:attrNameLst>
                                          <p:attrName>style.visibility</p:attrName>
                                        </p:attrNameLst>
                                      </p:cBhvr>
                                      <p:to>
                                        <p:strVal val="visible"/>
                                      </p:to>
                                    </p:set>
                                    <p:animEffect transition="in" filter="blinds(horizontal)">
                                      <p:cBhvr>
                                        <p:cTn id="12" dur="500"/>
                                        <p:tgtEl>
                                          <p:spTgt spid="7045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04517"/>
                                        </p:tgtEl>
                                        <p:attrNameLst>
                                          <p:attrName>style.visibility</p:attrName>
                                        </p:attrNameLst>
                                      </p:cBhvr>
                                      <p:to>
                                        <p:strVal val="visible"/>
                                      </p:to>
                                    </p:set>
                                    <p:animEffect transition="in" filter="blinds(horizontal)">
                                      <p:cBhvr>
                                        <p:cTn id="17" dur="500"/>
                                        <p:tgtEl>
                                          <p:spTgt spid="704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04521"/>
                                        </p:tgtEl>
                                        <p:attrNameLst>
                                          <p:attrName>style.visibility</p:attrName>
                                        </p:attrNameLst>
                                      </p:cBhvr>
                                      <p:to>
                                        <p:strVal val="visible"/>
                                      </p:to>
                                    </p:set>
                                    <p:animEffect transition="in" filter="blinds(horizontal)">
                                      <p:cBhvr>
                                        <p:cTn id="22" dur="500"/>
                                        <p:tgtEl>
                                          <p:spTgt spid="7045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04520"/>
                                        </p:tgtEl>
                                        <p:attrNameLst>
                                          <p:attrName>style.visibility</p:attrName>
                                        </p:attrNameLst>
                                      </p:cBhvr>
                                      <p:to>
                                        <p:strVal val="visible"/>
                                      </p:to>
                                    </p:set>
                                    <p:animEffect transition="in" filter="blinds(horizontal)">
                                      <p:cBhvr>
                                        <p:cTn id="27" dur="500"/>
                                        <p:tgtEl>
                                          <p:spTgt spid="7045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04519"/>
                                        </p:tgtEl>
                                        <p:attrNameLst>
                                          <p:attrName>style.visibility</p:attrName>
                                        </p:attrNameLst>
                                      </p:cBhvr>
                                      <p:to>
                                        <p:strVal val="visible"/>
                                      </p:to>
                                    </p:set>
                                    <p:animEffect transition="in" filter="blinds(horizontal)">
                                      <p:cBhvr>
                                        <p:cTn id="32" dur="500"/>
                                        <p:tgtEl>
                                          <p:spTgt spid="70451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04518"/>
                                        </p:tgtEl>
                                        <p:attrNameLst>
                                          <p:attrName>style.visibility</p:attrName>
                                        </p:attrNameLst>
                                      </p:cBhvr>
                                      <p:to>
                                        <p:strVal val="visible"/>
                                      </p:to>
                                    </p:set>
                                    <p:animEffect transition="in" filter="blinds(horizontal)">
                                      <p:cBhvr>
                                        <p:cTn id="45" dur="500"/>
                                        <p:tgtEl>
                                          <p:spTgt spid="704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8" grpId="0"/>
      <p:bldP spid="11" grpId="0" animBg="1"/>
      <p:bldP spid="12"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idx="4294967295"/>
          </p:nvPr>
        </p:nvSpPr>
        <p:spPr>
          <a:xfrm>
            <a:off x="1062038" y="139700"/>
            <a:ext cx="7335837" cy="544513"/>
          </a:xfrm>
        </p:spPr>
        <p:txBody>
          <a:bodyPr/>
          <a:lstStyle/>
          <a:p>
            <a:r>
              <a:rPr lang="zh-CN" altLang="en-US" sz="3200" smtClean="0"/>
              <a:t>条件标志位（条件码</a:t>
            </a:r>
            <a:r>
              <a:rPr lang="en-US" altLang="zh-CN" sz="3200" smtClean="0"/>
              <a:t>CC</a:t>
            </a:r>
            <a:r>
              <a:rPr lang="zh-CN" altLang="en-US" sz="3200" smtClean="0"/>
              <a:t>）</a:t>
            </a:r>
          </a:p>
        </p:txBody>
      </p:sp>
      <p:sp>
        <p:nvSpPr>
          <p:cNvPr id="57463" name="Rectangle 119"/>
          <p:cNvSpPr>
            <a:spLocks noChangeArrowheads="1"/>
          </p:cNvSpPr>
          <p:nvPr/>
        </p:nvSpPr>
        <p:spPr bwMode="auto">
          <a:xfrm>
            <a:off x="415925" y="3606800"/>
            <a:ext cx="8378825" cy="33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35000"/>
              </a:spcBef>
              <a:spcAft>
                <a:spcPct val="0"/>
              </a:spcAft>
              <a:buClrTx/>
              <a:buSzPct val="70000"/>
              <a:buFont typeface="Wingdings" panose="05000000000000000000" pitchFamily="2" charset="2"/>
              <a:buChar char="l"/>
              <a:tabLst/>
              <a:defRPr/>
            </a:pPr>
            <a:r>
              <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零标志</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ZF</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、溢出标志</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OF</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、进</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借位标志</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CF</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、符号标志</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SF</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称为条件标志。</a:t>
            </a:r>
          </a:p>
          <a:p>
            <a:pPr marL="0" marR="0" lvl="0" indent="0" algn="l" defTabSz="914400" rtl="0" eaLnBrk="0" fontAlgn="base" latinLnBrk="0" hangingPunct="0">
              <a:lnSpc>
                <a:spcPct val="100000"/>
              </a:lnSpc>
              <a:spcBef>
                <a:spcPct val="3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条件标志（</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Flag</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在运算电路中产生，被记录到专门的寄存器中</a:t>
            </a:r>
          </a:p>
          <a:p>
            <a:pPr marL="0" marR="0" lvl="0" indent="0" algn="l" defTabSz="914400" rtl="0" eaLnBrk="0" fontAlgn="base" latinLnBrk="0" hangingPunct="0">
              <a:lnSpc>
                <a:spcPct val="100000"/>
              </a:lnSpc>
              <a:spcBef>
                <a:spcPct val="3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存放标志的寄存器通常称为</a:t>
            </a: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程序</a:t>
            </a: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状态字寄存器</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或</a:t>
            </a:r>
            <a:r>
              <a:rPr kumimoji="0" lang="zh-CN" altLang="en-US"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标志寄存器</a:t>
            </a:r>
            <a:endPar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35000"/>
              </a:spcBef>
              <a:spcAft>
                <a:spcPct val="0"/>
              </a:spcAft>
              <a:buClrTx/>
              <a:buSzTx/>
              <a:buFontTx/>
              <a:buNone/>
              <a:tabLst/>
              <a:defRPr/>
            </a:pPr>
            <a:r>
              <a:rPr kumimoji="0" lang="en-US" altLang="zh-CN" sz="20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如</a:t>
            </a: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IA-32</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中的</a:t>
            </a: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EFLAGS</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寄存器</a:t>
            </a:r>
            <a:endPar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3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每个标志对应标志寄存器中的一个标志位</a:t>
            </a:r>
            <a:endPar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35000"/>
              </a:spcBef>
              <a:spcAft>
                <a:spcPct val="0"/>
              </a:spcAft>
              <a:buClrTx/>
              <a:buSzTx/>
              <a:buFontTx/>
              <a:buNone/>
              <a:tabLst/>
              <a:defRPr/>
            </a:pP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  ZF=1</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（结果为零）         </a:t>
            </a: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SF=1</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（结果为负数）</a:t>
            </a:r>
          </a:p>
          <a:p>
            <a:pPr marL="0" marR="0" lvl="0" indent="0" algn="l" defTabSz="914400" rtl="0" eaLnBrk="0" fontAlgn="base" latinLnBrk="0" hangingPunct="0">
              <a:lnSpc>
                <a:spcPct val="100000"/>
              </a:lnSpc>
              <a:spcBef>
                <a:spcPct val="35000"/>
              </a:spcBef>
              <a:spcAft>
                <a:spcPct val="0"/>
              </a:spcAft>
              <a:buClrTx/>
              <a:buSzTx/>
              <a:buFontTx/>
              <a:buNone/>
              <a:tabLst/>
              <a:defRPr/>
            </a:pP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  CF=1</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（有进位</a:t>
            </a: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借位）    </a:t>
            </a:r>
            <a:r>
              <a:rPr kumimoji="0" lang="en-US" altLang="zh-CN"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OF=1</a:t>
            </a:r>
            <a:r>
              <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rPr>
              <a:t>（带符号溢出）</a:t>
            </a:r>
          </a:p>
          <a:p>
            <a:pPr marL="0" marR="0" lvl="0" indent="0" algn="l" defTabSz="914400" rtl="0" eaLnBrk="0" fontAlgn="base" latinLnBrk="0" hangingPunct="0">
              <a:lnSpc>
                <a:spcPct val="100000"/>
              </a:lnSpc>
              <a:spcBef>
                <a:spcPct val="35000"/>
              </a:spcBef>
              <a:spcAft>
                <a:spcPct val="0"/>
              </a:spcAft>
              <a:buClrTx/>
              <a:buSzTx/>
              <a:buFontTx/>
              <a:buNone/>
              <a:tabLst/>
              <a:defRPr/>
            </a:pPr>
            <a:endParaRPr kumimoji="0" lang="zh-CN" altLang="en-US" sz="2000" b="1" i="0" u="none" strike="noStrike" kern="1200" cap="none" spc="0" normalizeH="0" baseline="0" noProof="0" smtClean="0">
              <a:ln>
                <a:noFill/>
              </a:ln>
              <a:solidFill>
                <a:srgbClr val="990000"/>
              </a:solidFill>
              <a:effectLst/>
              <a:uLnTx/>
              <a:uFillTx/>
              <a:latin typeface="微软雅黑" panose="020B0503020204020204" pitchFamily="34" charset="-122"/>
              <a:ea typeface="微软雅黑" panose="020B0503020204020204" pitchFamily="34" charset="-122"/>
              <a:cs typeface="+mn-cs"/>
            </a:endParaRPr>
          </a:p>
        </p:txBody>
      </p:sp>
      <p:grpSp>
        <p:nvGrpSpPr>
          <p:cNvPr id="162820" name="Group 6"/>
          <p:cNvGrpSpPr>
            <a:grpSpLocks/>
          </p:cNvGrpSpPr>
          <p:nvPr/>
        </p:nvGrpSpPr>
        <p:grpSpPr bwMode="auto">
          <a:xfrm>
            <a:off x="1357313" y="717550"/>
            <a:ext cx="5748337" cy="2898775"/>
            <a:chOff x="0" y="572"/>
            <a:chExt cx="3621" cy="1826"/>
          </a:xfrm>
        </p:grpSpPr>
        <p:grpSp>
          <p:nvGrpSpPr>
            <p:cNvPr id="162822" name="Group 7"/>
            <p:cNvGrpSpPr>
              <a:grpSpLocks/>
            </p:cNvGrpSpPr>
            <p:nvPr/>
          </p:nvGrpSpPr>
          <p:grpSpPr bwMode="auto">
            <a:xfrm>
              <a:off x="0" y="572"/>
              <a:ext cx="3621" cy="1826"/>
              <a:chOff x="0" y="572"/>
              <a:chExt cx="3621" cy="1826"/>
            </a:xfrm>
          </p:grpSpPr>
          <p:grpSp>
            <p:nvGrpSpPr>
              <p:cNvPr id="162824" name="组合 63"/>
              <p:cNvGrpSpPr>
                <a:grpSpLocks/>
              </p:cNvGrpSpPr>
              <p:nvPr/>
            </p:nvGrpSpPr>
            <p:grpSpPr bwMode="auto">
              <a:xfrm>
                <a:off x="0" y="572"/>
                <a:ext cx="3392" cy="1826"/>
                <a:chOff x="3495675" y="3876675"/>
                <a:chExt cx="5384800" cy="2898775"/>
              </a:xfrm>
            </p:grpSpPr>
            <p:sp>
              <p:nvSpPr>
                <p:cNvPr id="162829" name="Rectangle 33"/>
                <p:cNvSpPr>
                  <a:spLocks noChangeArrowheads="1"/>
                </p:cNvSpPr>
                <p:nvPr/>
              </p:nvSpPr>
              <p:spPr bwMode="auto">
                <a:xfrm>
                  <a:off x="8259763" y="4994275"/>
                  <a:ext cx="6207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Sum</a:t>
                  </a:r>
                </a:p>
              </p:txBody>
            </p:sp>
            <p:grpSp>
              <p:nvGrpSpPr>
                <p:cNvPr id="162830" name="Group 73"/>
                <p:cNvGrpSpPr>
                  <a:grpSpLocks/>
                </p:cNvGrpSpPr>
                <p:nvPr/>
              </p:nvGrpSpPr>
              <p:grpSpPr bwMode="auto">
                <a:xfrm>
                  <a:off x="3495675" y="3876675"/>
                  <a:ext cx="4968876" cy="2393950"/>
                  <a:chOff x="2202" y="2442"/>
                  <a:chExt cx="3130" cy="1508"/>
                </a:xfrm>
              </p:grpSpPr>
              <p:sp>
                <p:nvSpPr>
                  <p:cNvPr id="162832" name="Line 11"/>
                  <p:cNvSpPr>
                    <a:spLocks noChangeShapeType="1"/>
                  </p:cNvSpPr>
                  <p:nvPr/>
                </p:nvSpPr>
                <p:spPr bwMode="auto">
                  <a:xfrm flipH="1">
                    <a:off x="3733" y="2869"/>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3" name="Line 12"/>
                  <p:cNvSpPr>
                    <a:spLocks noChangeShapeType="1"/>
                  </p:cNvSpPr>
                  <p:nvPr/>
                </p:nvSpPr>
                <p:spPr bwMode="auto">
                  <a:xfrm flipH="1">
                    <a:off x="4225" y="2757"/>
                    <a:ext cx="6" cy="41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4" name="Line 13"/>
                  <p:cNvSpPr>
                    <a:spLocks noChangeShapeType="1"/>
                  </p:cNvSpPr>
                  <p:nvPr/>
                </p:nvSpPr>
                <p:spPr bwMode="auto">
                  <a:xfrm>
                    <a:off x="4238" y="2757"/>
                    <a:ext cx="399" cy="18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5" name="Line 14"/>
                  <p:cNvSpPr>
                    <a:spLocks noChangeShapeType="1"/>
                  </p:cNvSpPr>
                  <p:nvPr/>
                </p:nvSpPr>
                <p:spPr bwMode="auto">
                  <a:xfrm>
                    <a:off x="4208" y="3168"/>
                    <a:ext cx="151" cy="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6" name="Line 16"/>
                  <p:cNvSpPr>
                    <a:spLocks noChangeShapeType="1"/>
                  </p:cNvSpPr>
                  <p:nvPr/>
                </p:nvSpPr>
                <p:spPr bwMode="auto">
                  <a:xfrm>
                    <a:off x="4637" y="2942"/>
                    <a:ext cx="7" cy="2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7" name="Line 18"/>
                  <p:cNvSpPr>
                    <a:spLocks noChangeShapeType="1"/>
                  </p:cNvSpPr>
                  <p:nvPr/>
                </p:nvSpPr>
                <p:spPr bwMode="auto">
                  <a:xfrm flipV="1">
                    <a:off x="4231" y="3311"/>
                    <a:ext cx="0" cy="39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8" name="Line 19"/>
                  <p:cNvSpPr>
                    <a:spLocks noChangeShapeType="1"/>
                  </p:cNvSpPr>
                  <p:nvPr/>
                </p:nvSpPr>
                <p:spPr bwMode="auto">
                  <a:xfrm flipV="1">
                    <a:off x="4238" y="3495"/>
                    <a:ext cx="399" cy="21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39" name="Line 20"/>
                  <p:cNvSpPr>
                    <a:spLocks noChangeShapeType="1"/>
                  </p:cNvSpPr>
                  <p:nvPr/>
                </p:nvSpPr>
                <p:spPr bwMode="auto">
                  <a:xfrm flipV="1">
                    <a:off x="4232" y="3232"/>
                    <a:ext cx="121" cy="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0" name="Line 22"/>
                  <p:cNvSpPr>
                    <a:spLocks noChangeShapeType="1"/>
                  </p:cNvSpPr>
                  <p:nvPr/>
                </p:nvSpPr>
                <p:spPr bwMode="auto">
                  <a:xfrm flipV="1">
                    <a:off x="4644" y="3218"/>
                    <a:ext cx="0" cy="2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1" name="Line 23"/>
                  <p:cNvSpPr>
                    <a:spLocks noChangeShapeType="1"/>
                  </p:cNvSpPr>
                  <p:nvPr/>
                </p:nvSpPr>
                <p:spPr bwMode="auto">
                  <a:xfrm>
                    <a:off x="4647" y="3225"/>
                    <a:ext cx="6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2" name="Line 24"/>
                  <p:cNvSpPr>
                    <a:spLocks noChangeShapeType="1"/>
                  </p:cNvSpPr>
                  <p:nvPr/>
                </p:nvSpPr>
                <p:spPr bwMode="auto">
                  <a:xfrm flipH="1">
                    <a:off x="3733" y="3580"/>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3" name="Rectangle 25"/>
                  <p:cNvSpPr>
                    <a:spLocks noChangeArrowheads="1"/>
                  </p:cNvSpPr>
                  <p:nvPr/>
                </p:nvSpPr>
                <p:spPr bwMode="auto">
                  <a:xfrm rot="5400000">
                    <a:off x="4180" y="3182"/>
                    <a:ext cx="58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5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加法器</a:t>
                    </a:r>
                  </a:p>
                </p:txBody>
              </p:sp>
              <p:sp>
                <p:nvSpPr>
                  <p:cNvPr id="162844" name="Line 26"/>
                  <p:cNvSpPr>
                    <a:spLocks noChangeShapeType="1"/>
                  </p:cNvSpPr>
                  <p:nvPr/>
                </p:nvSpPr>
                <p:spPr bwMode="auto">
                  <a:xfrm flipH="1">
                    <a:off x="3897" y="3544"/>
                    <a:ext cx="90" cy="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5" name="Line 27"/>
                  <p:cNvSpPr>
                    <a:spLocks noChangeShapeType="1"/>
                  </p:cNvSpPr>
                  <p:nvPr/>
                </p:nvSpPr>
                <p:spPr bwMode="auto">
                  <a:xfrm flipH="1">
                    <a:off x="3897" y="2834"/>
                    <a:ext cx="90"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6" name="Line 28"/>
                  <p:cNvSpPr>
                    <a:spLocks noChangeShapeType="1"/>
                  </p:cNvSpPr>
                  <p:nvPr/>
                </p:nvSpPr>
                <p:spPr bwMode="auto">
                  <a:xfrm flipH="1">
                    <a:off x="4929" y="3189"/>
                    <a:ext cx="90"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47" name="Rectangle 29"/>
                  <p:cNvSpPr>
                    <a:spLocks noChangeArrowheads="1"/>
                  </p:cNvSpPr>
                  <p:nvPr/>
                </p:nvSpPr>
                <p:spPr bwMode="auto">
                  <a:xfrm>
                    <a:off x="3770" y="286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62848" name="Rectangle 30"/>
                  <p:cNvSpPr>
                    <a:spLocks noChangeArrowheads="1"/>
                  </p:cNvSpPr>
                  <p:nvPr/>
                </p:nvSpPr>
                <p:spPr bwMode="auto">
                  <a:xfrm>
                    <a:off x="3770" y="3580"/>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62849" name="Rectangle 31"/>
                  <p:cNvSpPr>
                    <a:spLocks noChangeArrowheads="1"/>
                  </p:cNvSpPr>
                  <p:nvPr/>
                </p:nvSpPr>
                <p:spPr bwMode="auto">
                  <a:xfrm>
                    <a:off x="4802" y="3225"/>
                    <a:ext cx="19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62850" name="Rectangle 32"/>
                  <p:cNvSpPr>
                    <a:spLocks noChangeArrowheads="1"/>
                  </p:cNvSpPr>
                  <p:nvPr/>
                </p:nvSpPr>
                <p:spPr bwMode="auto">
                  <a:xfrm>
                    <a:off x="3687" y="2660"/>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a:t>
                    </a:r>
                  </a:p>
                </p:txBody>
              </p:sp>
              <p:sp>
                <p:nvSpPr>
                  <p:cNvPr id="162851" name="Rectangle 34"/>
                  <p:cNvSpPr>
                    <a:spLocks noChangeArrowheads="1"/>
                  </p:cNvSpPr>
                  <p:nvPr/>
                </p:nvSpPr>
                <p:spPr bwMode="auto">
                  <a:xfrm>
                    <a:off x="5049" y="2920"/>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ZF</a:t>
                    </a:r>
                  </a:p>
                </p:txBody>
              </p:sp>
              <p:sp>
                <p:nvSpPr>
                  <p:cNvPr id="162852" name="Line 35"/>
                  <p:cNvSpPr>
                    <a:spLocks noChangeShapeType="1"/>
                  </p:cNvSpPr>
                  <p:nvPr/>
                </p:nvSpPr>
                <p:spPr bwMode="auto">
                  <a:xfrm>
                    <a:off x="4479" y="2635"/>
                    <a:ext cx="0" cy="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53" name="Rectangle 36"/>
                  <p:cNvSpPr>
                    <a:spLocks noChangeArrowheads="1"/>
                  </p:cNvSpPr>
                  <p:nvPr/>
                </p:nvSpPr>
                <p:spPr bwMode="auto">
                  <a:xfrm>
                    <a:off x="4512" y="2672"/>
                    <a:ext cx="3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Cin</a:t>
                    </a:r>
                  </a:p>
                </p:txBody>
              </p:sp>
              <p:sp>
                <p:nvSpPr>
                  <p:cNvPr id="162854" name="Line 37"/>
                  <p:cNvSpPr>
                    <a:spLocks noChangeShapeType="1"/>
                  </p:cNvSpPr>
                  <p:nvPr/>
                </p:nvSpPr>
                <p:spPr bwMode="auto">
                  <a:xfrm>
                    <a:off x="4479" y="3584"/>
                    <a:ext cx="0" cy="30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55" name="Rectangle 38"/>
                  <p:cNvSpPr>
                    <a:spLocks noChangeArrowheads="1"/>
                  </p:cNvSpPr>
                  <p:nvPr/>
                </p:nvSpPr>
                <p:spPr bwMode="auto">
                  <a:xfrm>
                    <a:off x="4512" y="3740"/>
                    <a:ext cx="40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Cout</a:t>
                    </a:r>
                  </a:p>
                </p:txBody>
              </p:sp>
              <p:sp>
                <p:nvSpPr>
                  <p:cNvPr id="162856" name="Line 39"/>
                  <p:cNvSpPr>
                    <a:spLocks noChangeShapeType="1"/>
                  </p:cNvSpPr>
                  <p:nvPr/>
                </p:nvSpPr>
                <p:spPr bwMode="auto">
                  <a:xfrm flipH="1">
                    <a:off x="2371" y="3462"/>
                    <a:ext cx="103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57" name="Line 40"/>
                  <p:cNvSpPr>
                    <a:spLocks noChangeShapeType="1"/>
                  </p:cNvSpPr>
                  <p:nvPr/>
                </p:nvSpPr>
                <p:spPr bwMode="auto">
                  <a:xfrm flipH="1">
                    <a:off x="2537" y="3426"/>
                    <a:ext cx="89"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58" name="Rectangle 41"/>
                  <p:cNvSpPr>
                    <a:spLocks noChangeArrowheads="1"/>
                  </p:cNvSpPr>
                  <p:nvPr/>
                </p:nvSpPr>
                <p:spPr bwMode="auto">
                  <a:xfrm>
                    <a:off x="2408" y="3462"/>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62859" name="Rectangle 42"/>
                  <p:cNvSpPr>
                    <a:spLocks noChangeArrowheads="1"/>
                  </p:cNvSpPr>
                  <p:nvPr/>
                </p:nvSpPr>
                <p:spPr bwMode="auto">
                  <a:xfrm>
                    <a:off x="2202" y="3383"/>
                    <a:ext cx="20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grpSp>
                <p:nvGrpSpPr>
                  <p:cNvPr id="162860" name="Group 43"/>
                  <p:cNvGrpSpPr>
                    <a:grpSpLocks/>
                  </p:cNvGrpSpPr>
                  <p:nvPr/>
                </p:nvGrpSpPr>
                <p:grpSpPr bwMode="auto">
                  <a:xfrm>
                    <a:off x="2780" y="3574"/>
                    <a:ext cx="290" cy="236"/>
                    <a:chOff x="1816" y="3448"/>
                    <a:chExt cx="336" cy="288"/>
                  </a:xfrm>
                </p:grpSpPr>
                <p:sp>
                  <p:nvSpPr>
                    <p:cNvPr id="162879" name="Oval 44"/>
                    <p:cNvSpPr>
                      <a:spLocks noChangeArrowheads="1"/>
                    </p:cNvSpPr>
                    <p:nvPr/>
                  </p:nvSpPr>
                  <p:spPr bwMode="auto">
                    <a:xfrm>
                      <a:off x="2072" y="3560"/>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2880" name="Line 45"/>
                    <p:cNvSpPr>
                      <a:spLocks noChangeShapeType="1"/>
                    </p:cNvSpPr>
                    <p:nvPr/>
                  </p:nvSpPr>
                  <p:spPr bwMode="auto">
                    <a:xfrm flipH="1" flipV="1">
                      <a:off x="1816" y="3448"/>
                      <a:ext cx="256"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81" name="Line 46"/>
                    <p:cNvSpPr>
                      <a:spLocks noChangeShapeType="1"/>
                    </p:cNvSpPr>
                    <p:nvPr/>
                  </p:nvSpPr>
                  <p:spPr bwMode="auto">
                    <a:xfrm flipH="1">
                      <a:off x="1816" y="3608"/>
                      <a:ext cx="256"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82" name="Line 47"/>
                    <p:cNvSpPr>
                      <a:spLocks noChangeShapeType="1"/>
                    </p:cNvSpPr>
                    <p:nvPr/>
                  </p:nvSpPr>
                  <p:spPr bwMode="auto">
                    <a:xfrm>
                      <a:off x="1824" y="3464"/>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62861" name="Line 48"/>
                  <p:cNvSpPr>
                    <a:spLocks noChangeShapeType="1"/>
                  </p:cNvSpPr>
                  <p:nvPr/>
                </p:nvSpPr>
                <p:spPr bwMode="auto">
                  <a:xfrm>
                    <a:off x="2664" y="3465"/>
                    <a:ext cx="0" cy="2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62" name="Line 49"/>
                  <p:cNvSpPr>
                    <a:spLocks noChangeShapeType="1"/>
                  </p:cNvSpPr>
                  <p:nvPr/>
                </p:nvSpPr>
                <p:spPr bwMode="auto">
                  <a:xfrm>
                    <a:off x="2667" y="3698"/>
                    <a:ext cx="11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63" name="Line 50"/>
                  <p:cNvSpPr>
                    <a:spLocks noChangeShapeType="1"/>
                  </p:cNvSpPr>
                  <p:nvPr/>
                </p:nvSpPr>
                <p:spPr bwMode="auto">
                  <a:xfrm flipH="1">
                    <a:off x="3073" y="3698"/>
                    <a:ext cx="337"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64" name="Line 51"/>
                  <p:cNvSpPr>
                    <a:spLocks noChangeShapeType="1"/>
                  </p:cNvSpPr>
                  <p:nvPr/>
                </p:nvSpPr>
                <p:spPr bwMode="auto">
                  <a:xfrm flipH="1">
                    <a:off x="3155" y="3663"/>
                    <a:ext cx="89"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65" name="Rectangle 52"/>
                  <p:cNvSpPr>
                    <a:spLocks noChangeArrowheads="1"/>
                  </p:cNvSpPr>
                  <p:nvPr/>
                </p:nvSpPr>
                <p:spPr bwMode="auto">
                  <a:xfrm>
                    <a:off x="3058" y="370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62866" name="Rectangle 53"/>
                  <p:cNvSpPr>
                    <a:spLocks noChangeArrowheads="1"/>
                  </p:cNvSpPr>
                  <p:nvPr/>
                </p:nvSpPr>
                <p:spPr bwMode="auto">
                  <a:xfrm>
                    <a:off x="3413" y="3271"/>
                    <a:ext cx="316" cy="65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62867" name="Rectangle 54"/>
                  <p:cNvSpPr>
                    <a:spLocks noChangeArrowheads="1"/>
                  </p:cNvSpPr>
                  <p:nvPr/>
                </p:nvSpPr>
                <p:spPr bwMode="auto">
                  <a:xfrm>
                    <a:off x="3385" y="3353"/>
                    <a:ext cx="1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62868" name="Rectangle 55"/>
                  <p:cNvSpPr>
                    <a:spLocks noChangeArrowheads="1"/>
                  </p:cNvSpPr>
                  <p:nvPr/>
                </p:nvSpPr>
                <p:spPr bwMode="auto">
                  <a:xfrm>
                    <a:off x="3372" y="3589"/>
                    <a:ext cx="1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62869" name="Rectangle 56"/>
                  <p:cNvSpPr>
                    <a:spLocks noChangeArrowheads="1"/>
                  </p:cNvSpPr>
                  <p:nvPr/>
                </p:nvSpPr>
                <p:spPr bwMode="auto">
                  <a:xfrm rot="5400000">
                    <a:off x="3395" y="3511"/>
                    <a:ext cx="45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Mux</a:t>
                    </a:r>
                  </a:p>
                </p:txBody>
              </p:sp>
              <p:sp>
                <p:nvSpPr>
                  <p:cNvPr id="162870" name="Line 57"/>
                  <p:cNvSpPr>
                    <a:spLocks noChangeShapeType="1"/>
                  </p:cNvSpPr>
                  <p:nvPr/>
                </p:nvSpPr>
                <p:spPr bwMode="auto">
                  <a:xfrm flipV="1">
                    <a:off x="3571" y="2471"/>
                    <a:ext cx="0" cy="797"/>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71" name="Rectangle 58"/>
                  <p:cNvSpPr>
                    <a:spLocks noChangeArrowheads="1"/>
                  </p:cNvSpPr>
                  <p:nvPr/>
                </p:nvSpPr>
                <p:spPr bwMode="auto">
                  <a:xfrm>
                    <a:off x="3467" y="3259"/>
                    <a:ext cx="23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Sel</a:t>
                    </a:r>
                  </a:p>
                </p:txBody>
              </p:sp>
              <p:sp>
                <p:nvSpPr>
                  <p:cNvPr id="162872" name="Line 59"/>
                  <p:cNvSpPr>
                    <a:spLocks noChangeShapeType="1"/>
                  </p:cNvSpPr>
                  <p:nvPr/>
                </p:nvSpPr>
                <p:spPr bwMode="auto">
                  <a:xfrm flipH="1">
                    <a:off x="3568" y="2632"/>
                    <a:ext cx="9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73" name="Rectangle 60"/>
                  <p:cNvSpPr>
                    <a:spLocks noChangeArrowheads="1"/>
                  </p:cNvSpPr>
                  <p:nvPr/>
                </p:nvSpPr>
                <p:spPr bwMode="auto">
                  <a:xfrm>
                    <a:off x="3189" y="2442"/>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Sub</a:t>
                    </a:r>
                  </a:p>
                </p:txBody>
              </p:sp>
              <p:sp>
                <p:nvSpPr>
                  <p:cNvPr id="162874" name="Rectangle 62"/>
                  <p:cNvSpPr>
                    <a:spLocks noChangeArrowheads="1"/>
                  </p:cNvSpPr>
                  <p:nvPr/>
                </p:nvSpPr>
                <p:spPr bwMode="auto">
                  <a:xfrm>
                    <a:off x="3016" y="3504"/>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sp>
                <p:nvSpPr>
                  <p:cNvPr id="162875" name="Line 63"/>
                  <p:cNvSpPr>
                    <a:spLocks noChangeShapeType="1"/>
                  </p:cNvSpPr>
                  <p:nvPr/>
                </p:nvSpPr>
                <p:spPr bwMode="auto">
                  <a:xfrm>
                    <a:off x="3067" y="3539"/>
                    <a:ext cx="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76" name="Line 64"/>
                  <p:cNvSpPr>
                    <a:spLocks noChangeShapeType="1"/>
                  </p:cNvSpPr>
                  <p:nvPr/>
                </p:nvSpPr>
                <p:spPr bwMode="auto">
                  <a:xfrm>
                    <a:off x="4640" y="3048"/>
                    <a:ext cx="401"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77" name="Line 65"/>
                  <p:cNvSpPr>
                    <a:spLocks noChangeShapeType="1"/>
                  </p:cNvSpPr>
                  <p:nvPr/>
                </p:nvSpPr>
                <p:spPr bwMode="auto">
                  <a:xfrm>
                    <a:off x="4657" y="3447"/>
                    <a:ext cx="402"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78" name="Rectangle 66"/>
                  <p:cNvSpPr>
                    <a:spLocks noChangeArrowheads="1"/>
                  </p:cNvSpPr>
                  <p:nvPr/>
                </p:nvSpPr>
                <p:spPr bwMode="auto">
                  <a:xfrm>
                    <a:off x="5040" y="3370"/>
                    <a:ext cx="2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OF</a:t>
                    </a:r>
                  </a:p>
                </p:txBody>
              </p:sp>
            </p:grpSp>
            <p:sp>
              <p:nvSpPr>
                <p:cNvPr id="162831" name="Text Box 68"/>
                <p:cNvSpPr txBox="1">
                  <a:spLocks noChangeArrowheads="1"/>
                </p:cNvSpPr>
                <p:nvPr/>
              </p:nvSpPr>
              <p:spPr bwMode="auto">
                <a:xfrm>
                  <a:off x="5278438" y="6378575"/>
                  <a:ext cx="238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整数加</a:t>
                  </a:r>
                  <a:r>
                    <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减运算部件</a:t>
                  </a:r>
                </a:p>
              </p:txBody>
            </p:sp>
          </p:grpSp>
          <p:sp>
            <p:nvSpPr>
              <p:cNvPr id="162825" name="Line 63"/>
              <p:cNvSpPr>
                <a:spLocks noChangeShapeType="1"/>
              </p:cNvSpPr>
              <p:nvPr/>
            </p:nvSpPr>
            <p:spPr bwMode="auto">
              <a:xfrm>
                <a:off x="2455" y="1281"/>
                <a:ext cx="6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26" name="Text Box 64"/>
              <p:cNvSpPr txBox="1">
                <a:spLocks noChangeArrowheads="1"/>
              </p:cNvSpPr>
              <p:nvPr/>
            </p:nvSpPr>
            <p:spPr bwMode="auto">
              <a:xfrm>
                <a:off x="3107" y="1168"/>
                <a:ext cx="34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SF</a:t>
                </a:r>
              </a:p>
            </p:txBody>
          </p:sp>
          <p:sp>
            <p:nvSpPr>
              <p:cNvPr id="162827" name="Line 65"/>
              <p:cNvSpPr>
                <a:spLocks noChangeShapeType="1"/>
              </p:cNvSpPr>
              <p:nvPr/>
            </p:nvSpPr>
            <p:spPr bwMode="auto">
              <a:xfrm>
                <a:off x="2455" y="1508"/>
                <a:ext cx="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828" name="Text Box 66"/>
              <p:cNvSpPr txBox="1">
                <a:spLocks noChangeArrowheads="1"/>
              </p:cNvSpPr>
              <p:nvPr/>
            </p:nvSpPr>
            <p:spPr bwMode="auto">
              <a:xfrm>
                <a:off x="3277" y="1395"/>
                <a:ext cx="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CF</a:t>
                </a:r>
              </a:p>
            </p:txBody>
          </p:sp>
        </p:grpSp>
        <p:sp>
          <p:nvSpPr>
            <p:cNvPr id="162823" name="Text Box 67"/>
            <p:cNvSpPr txBox="1">
              <a:spLocks noChangeArrowheads="1"/>
            </p:cNvSpPr>
            <p:nvPr/>
          </p:nvSpPr>
          <p:spPr bwMode="auto">
            <a:xfrm>
              <a:off x="1753" y="1470"/>
              <a:ext cx="38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a:t>
              </a:r>
              <a:endParaRPr kumimoji="0" lang="en-US" altLang="zh-CN"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162821" name="灯片编号占位符 6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1D2E1C-4728-4A8F-83F7-E324BCFB692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54502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463">
                                            <p:txEl>
                                              <p:pRg st="0" end="0"/>
                                            </p:txEl>
                                          </p:spTgt>
                                        </p:tgtEl>
                                        <p:attrNameLst>
                                          <p:attrName>style.visibility</p:attrName>
                                        </p:attrNameLst>
                                      </p:cBhvr>
                                      <p:to>
                                        <p:strVal val="visible"/>
                                      </p:to>
                                    </p:set>
                                    <p:animEffect transition="in" filter="blinds(horizontal)">
                                      <p:cBhvr>
                                        <p:cTn id="7" dur="500"/>
                                        <p:tgtEl>
                                          <p:spTgt spid="574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463">
                                            <p:txEl>
                                              <p:pRg st="1" end="1"/>
                                            </p:txEl>
                                          </p:spTgt>
                                        </p:tgtEl>
                                        <p:attrNameLst>
                                          <p:attrName>style.visibility</p:attrName>
                                        </p:attrNameLst>
                                      </p:cBhvr>
                                      <p:to>
                                        <p:strVal val="visible"/>
                                      </p:to>
                                    </p:set>
                                    <p:animEffect transition="in" filter="blinds(horizontal)">
                                      <p:cBhvr>
                                        <p:cTn id="12" dur="500"/>
                                        <p:tgtEl>
                                          <p:spTgt spid="574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463">
                                            <p:txEl>
                                              <p:pRg st="2" end="2"/>
                                            </p:txEl>
                                          </p:spTgt>
                                        </p:tgtEl>
                                        <p:attrNameLst>
                                          <p:attrName>style.visibility</p:attrName>
                                        </p:attrNameLst>
                                      </p:cBhvr>
                                      <p:to>
                                        <p:strVal val="visible"/>
                                      </p:to>
                                    </p:set>
                                    <p:animEffect transition="in" filter="blinds(horizontal)">
                                      <p:cBhvr>
                                        <p:cTn id="17" dur="500"/>
                                        <p:tgtEl>
                                          <p:spTgt spid="574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463">
                                            <p:txEl>
                                              <p:pRg st="3" end="3"/>
                                            </p:txEl>
                                          </p:spTgt>
                                        </p:tgtEl>
                                        <p:attrNameLst>
                                          <p:attrName>style.visibility</p:attrName>
                                        </p:attrNameLst>
                                      </p:cBhvr>
                                      <p:to>
                                        <p:strVal val="visible"/>
                                      </p:to>
                                    </p:set>
                                    <p:animEffect transition="in" filter="blinds(horizontal)">
                                      <p:cBhvr>
                                        <p:cTn id="22" dur="500"/>
                                        <p:tgtEl>
                                          <p:spTgt spid="574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463">
                                            <p:txEl>
                                              <p:pRg st="4" end="4"/>
                                            </p:txEl>
                                          </p:spTgt>
                                        </p:tgtEl>
                                        <p:attrNameLst>
                                          <p:attrName>style.visibility</p:attrName>
                                        </p:attrNameLst>
                                      </p:cBhvr>
                                      <p:to>
                                        <p:strVal val="visible"/>
                                      </p:to>
                                    </p:set>
                                    <p:animEffect transition="in" filter="blinds(horizontal)">
                                      <p:cBhvr>
                                        <p:cTn id="27" dur="500"/>
                                        <p:tgtEl>
                                          <p:spTgt spid="5746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463">
                                            <p:txEl>
                                              <p:pRg st="5" end="5"/>
                                            </p:txEl>
                                          </p:spTgt>
                                        </p:tgtEl>
                                        <p:attrNameLst>
                                          <p:attrName>style.visibility</p:attrName>
                                        </p:attrNameLst>
                                      </p:cBhvr>
                                      <p:to>
                                        <p:strVal val="visible"/>
                                      </p:to>
                                    </p:set>
                                    <p:animEffect transition="in" filter="blinds(horizontal)">
                                      <p:cBhvr>
                                        <p:cTn id="32" dur="500"/>
                                        <p:tgtEl>
                                          <p:spTgt spid="57463">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57463">
                                            <p:txEl>
                                              <p:pRg st="6" end="6"/>
                                            </p:txEl>
                                          </p:spTgt>
                                        </p:tgtEl>
                                        <p:attrNameLst>
                                          <p:attrName>style.visibility</p:attrName>
                                        </p:attrNameLst>
                                      </p:cBhvr>
                                      <p:to>
                                        <p:strVal val="visible"/>
                                      </p:to>
                                    </p:set>
                                    <p:animEffect transition="in" filter="blinds(horizontal)">
                                      <p:cBhvr>
                                        <p:cTn id="35" dur="500"/>
                                        <p:tgtEl>
                                          <p:spTgt spid="574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idx="4294967295"/>
          </p:nvPr>
        </p:nvSpPr>
        <p:spPr/>
        <p:txBody>
          <a:bodyPr/>
          <a:lstStyle/>
          <a:p>
            <a:pPr eaLnBrk="1" hangingPunct="1"/>
            <a:r>
              <a:rPr lang="zh-CN" altLang="zh-CN" sz="3200" smtClean="0"/>
              <a:t>补码加法的几种情况</a:t>
            </a:r>
            <a:r>
              <a:rPr lang="en-US" altLang="zh-CN" sz="3200" smtClean="0"/>
              <a:t> (char </a:t>
            </a:r>
            <a:r>
              <a:rPr lang="zh-CN" altLang="en-US" sz="3200" smtClean="0"/>
              <a:t>型为例</a:t>
            </a:r>
            <a:r>
              <a:rPr lang="en-US" altLang="zh-CN" sz="3200" smtClean="0"/>
              <a:t>)</a:t>
            </a:r>
            <a:endParaRPr lang="zh-CN" altLang="zh-CN" sz="3200" smtClean="0"/>
          </a:p>
        </p:txBody>
      </p:sp>
      <p:grpSp>
        <p:nvGrpSpPr>
          <p:cNvPr id="2" name="Group 4"/>
          <p:cNvGrpSpPr>
            <a:grpSpLocks/>
          </p:cNvGrpSpPr>
          <p:nvPr/>
        </p:nvGrpSpPr>
        <p:grpSpPr bwMode="auto">
          <a:xfrm>
            <a:off x="801688" y="1196975"/>
            <a:ext cx="3551237" cy="1674813"/>
            <a:chOff x="-152" y="0"/>
            <a:chExt cx="2237" cy="1055"/>
          </a:xfrm>
        </p:grpSpPr>
        <p:sp>
          <p:nvSpPr>
            <p:cNvPr id="164903"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895"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0 0 0 0 1 0 1</a:t>
              </a:r>
            </a:p>
          </p:txBody>
        </p:sp>
        <p:sp>
          <p:nvSpPr>
            <p:cNvPr id="37896"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37897"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0 0 1 0 0 0</a:t>
              </a:r>
            </a:p>
          </p:txBody>
        </p:sp>
        <p:sp>
          <p:nvSpPr>
            <p:cNvPr id="37898" name="Rectangle 9"/>
            <p:cNvSpPr>
              <a:spLocks noChangeArrowheads="1"/>
            </p:cNvSpPr>
            <p:nvPr/>
          </p:nvSpPr>
          <p:spPr bwMode="auto">
            <a:xfrm>
              <a:off x="127" y="725"/>
              <a:ext cx="1642"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0 1 1 0 1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47" name="Rectangle 6"/>
            <p:cNvSpPr>
              <a:spLocks noChangeArrowheads="1"/>
            </p:cNvSpPr>
            <p:nvPr/>
          </p:nvSpPr>
          <p:spPr bwMode="auto">
            <a:xfrm>
              <a:off x="1791" y="25"/>
              <a:ext cx="248" cy="291"/>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3</a:t>
              </a:r>
            </a:p>
          </p:txBody>
        </p:sp>
        <p:sp>
          <p:nvSpPr>
            <p:cNvPr id="48" name="Rectangle 6"/>
            <p:cNvSpPr>
              <a:spLocks noChangeArrowheads="1"/>
            </p:cNvSpPr>
            <p:nvPr/>
          </p:nvSpPr>
          <p:spPr bwMode="auto">
            <a:xfrm>
              <a:off x="1791" y="346"/>
              <a:ext cx="248" cy="291"/>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8</a:t>
              </a:r>
            </a:p>
          </p:txBody>
        </p:sp>
        <p:sp>
          <p:nvSpPr>
            <p:cNvPr id="88" name="Rectangle 6"/>
            <p:cNvSpPr>
              <a:spLocks noChangeArrowheads="1"/>
            </p:cNvSpPr>
            <p:nvPr/>
          </p:nvSpPr>
          <p:spPr bwMode="auto">
            <a:xfrm>
              <a:off x="1744" y="733"/>
              <a:ext cx="341"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11</a:t>
              </a:r>
            </a:p>
          </p:txBody>
        </p:sp>
      </p:grpSp>
      <p:sp>
        <p:nvSpPr>
          <p:cNvPr id="37924" name="Text Box 35"/>
          <p:cNvSpPr txBox="1">
            <a:spLocks noChangeArrowheads="1"/>
          </p:cNvSpPr>
          <p:nvPr/>
        </p:nvSpPr>
        <p:spPr bwMode="auto">
          <a:xfrm>
            <a:off x="1146175" y="5511800"/>
            <a:ext cx="322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正正得负，正溢出</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OF=1</a:t>
            </a:r>
          </a:p>
        </p:txBody>
      </p:sp>
      <p:sp>
        <p:nvSpPr>
          <p:cNvPr id="37925" name="Text Box 36"/>
          <p:cNvSpPr txBox="1">
            <a:spLocks noChangeArrowheads="1"/>
          </p:cNvSpPr>
          <p:nvPr/>
        </p:nvSpPr>
        <p:spPr bwMode="auto">
          <a:xfrm>
            <a:off x="4884738" y="5511800"/>
            <a:ext cx="379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负负得正，负溢出 </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OF=1</a:t>
            </a:r>
            <a:endPar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endParaRPr>
          </a:p>
        </p:txBody>
      </p:sp>
      <p:sp>
        <p:nvSpPr>
          <p:cNvPr id="37926" name="Text Box 37"/>
          <p:cNvSpPr txBox="1">
            <a:spLocks noChangeArrowheads="1"/>
          </p:cNvSpPr>
          <p:nvPr/>
        </p:nvSpPr>
        <p:spPr bwMode="auto">
          <a:xfrm>
            <a:off x="1033463" y="2924175"/>
            <a:ext cx="2990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正常，</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OF=0</a:t>
            </a:r>
            <a:endPar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endParaRPr>
          </a:p>
        </p:txBody>
      </p:sp>
      <p:sp>
        <p:nvSpPr>
          <p:cNvPr id="37927" name="Text Box 38"/>
          <p:cNvSpPr txBox="1">
            <a:spLocks noChangeArrowheads="1"/>
          </p:cNvSpPr>
          <p:nvPr/>
        </p:nvSpPr>
        <p:spPr bwMode="auto">
          <a:xfrm>
            <a:off x="5130800" y="2924175"/>
            <a:ext cx="316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正常，</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OF=0</a:t>
            </a:r>
            <a:endPar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endParaRPr>
          </a:p>
        </p:txBody>
      </p:sp>
      <p:sp>
        <p:nvSpPr>
          <p:cNvPr id="37928" name="Text Box 39"/>
          <p:cNvSpPr txBox="1">
            <a:spLocks noChangeArrowheads="1"/>
          </p:cNvSpPr>
          <p:nvPr/>
        </p:nvSpPr>
        <p:spPr bwMode="auto">
          <a:xfrm>
            <a:off x="1816100" y="5918200"/>
            <a:ext cx="581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0" i="0" u="none" strike="noStrike" kern="1200" cap="none" spc="0" normalizeH="0" baseline="0" noProof="0" smtClean="0">
                <a:ln>
                  <a:noFill/>
                </a:ln>
                <a:solidFill>
                  <a:srgbClr val="0000CC"/>
                </a:solidFill>
                <a:effectLst/>
                <a:uLnTx/>
                <a:uFillTx/>
                <a:latin typeface="Verdana" panose="020B0604030504040204" pitchFamily="34" charset="0"/>
                <a:ea typeface="微软雅黑" panose="020B0503020204020204" pitchFamily="34" charset="-122"/>
                <a:cs typeface="+mn-cs"/>
              </a:rPr>
              <a:t>减法如何检测溢出？</a:t>
            </a:r>
          </a:p>
        </p:txBody>
      </p:sp>
      <p:grpSp>
        <p:nvGrpSpPr>
          <p:cNvPr id="3" name="Group 4"/>
          <p:cNvGrpSpPr>
            <a:grpSpLocks/>
          </p:cNvGrpSpPr>
          <p:nvPr/>
        </p:nvGrpSpPr>
        <p:grpSpPr bwMode="auto">
          <a:xfrm>
            <a:off x="4956175" y="1179513"/>
            <a:ext cx="3576638" cy="1674812"/>
            <a:chOff x="-152" y="0"/>
            <a:chExt cx="2253" cy="1055"/>
          </a:xfrm>
        </p:grpSpPr>
        <p:sp>
          <p:nvSpPr>
            <p:cNvPr id="164895"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1 1 1 1 1 1 1</a:t>
              </a:r>
            </a:p>
          </p:txBody>
        </p:sp>
        <p:sp>
          <p:nvSpPr>
            <p:cNvPr id="52"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53"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1 1 1 1 1 0</a:t>
              </a:r>
            </a:p>
          </p:txBody>
        </p:sp>
        <p:sp>
          <p:nvSpPr>
            <p:cNvPr id="54" name="Rectangle 9"/>
            <p:cNvSpPr>
              <a:spLocks noChangeArrowheads="1"/>
            </p:cNvSpPr>
            <p:nvPr/>
          </p:nvSpPr>
          <p:spPr bwMode="auto">
            <a:xfrm>
              <a:off x="-67" y="725"/>
              <a:ext cx="1836"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1 1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1 1 1 0 1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55" name="Rectangle 6"/>
            <p:cNvSpPr>
              <a:spLocks noChangeArrowheads="1"/>
            </p:cNvSpPr>
            <p:nvPr/>
          </p:nvSpPr>
          <p:spPr bwMode="auto">
            <a:xfrm>
              <a:off x="1791" y="11"/>
              <a:ext cx="310"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56" name="Rectangle 6"/>
            <p:cNvSpPr>
              <a:spLocks noChangeArrowheads="1"/>
            </p:cNvSpPr>
            <p:nvPr/>
          </p:nvSpPr>
          <p:spPr bwMode="auto">
            <a:xfrm>
              <a:off x="1791" y="335"/>
              <a:ext cx="310"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87" name="Rectangle 6"/>
            <p:cNvSpPr>
              <a:spLocks noChangeArrowheads="1"/>
            </p:cNvSpPr>
            <p:nvPr/>
          </p:nvSpPr>
          <p:spPr bwMode="auto">
            <a:xfrm>
              <a:off x="1791" y="756"/>
              <a:ext cx="310"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-3</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grpSp>
        <p:nvGrpSpPr>
          <p:cNvPr id="4" name="Group 4"/>
          <p:cNvGrpSpPr>
            <a:grpSpLocks/>
          </p:cNvGrpSpPr>
          <p:nvPr/>
        </p:nvGrpSpPr>
        <p:grpSpPr bwMode="auto">
          <a:xfrm>
            <a:off x="4878388" y="3786188"/>
            <a:ext cx="4013200" cy="1674812"/>
            <a:chOff x="-152" y="0"/>
            <a:chExt cx="2528" cy="1055"/>
          </a:xfrm>
        </p:grpSpPr>
        <p:sp>
          <p:nvSpPr>
            <p:cNvPr id="164887"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0 0 0 0 0 0 1</a:t>
              </a:r>
            </a:p>
          </p:txBody>
        </p:sp>
        <p:sp>
          <p:nvSpPr>
            <p:cNvPr id="80"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81"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1 1 1 1 1 0</a:t>
              </a:r>
            </a:p>
          </p:txBody>
        </p:sp>
        <p:sp>
          <p:nvSpPr>
            <p:cNvPr id="82" name="Rectangle 9"/>
            <p:cNvSpPr>
              <a:spLocks noChangeArrowheads="1"/>
            </p:cNvSpPr>
            <p:nvPr/>
          </p:nvSpPr>
          <p:spPr bwMode="auto">
            <a:xfrm>
              <a:off x="-67" y="725"/>
              <a:ext cx="1836"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1 0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83" name="Rectangle 6"/>
            <p:cNvSpPr>
              <a:spLocks noChangeArrowheads="1"/>
            </p:cNvSpPr>
            <p:nvPr/>
          </p:nvSpPr>
          <p:spPr bwMode="auto">
            <a:xfrm>
              <a:off x="1791" y="51"/>
              <a:ext cx="585"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-127</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85" name="Rectangle 6"/>
            <p:cNvSpPr>
              <a:spLocks noChangeArrowheads="1"/>
            </p:cNvSpPr>
            <p:nvPr/>
          </p:nvSpPr>
          <p:spPr bwMode="auto">
            <a:xfrm>
              <a:off x="1811" y="371"/>
              <a:ext cx="495"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86" name="Rectangle 6"/>
            <p:cNvSpPr>
              <a:spLocks noChangeArrowheads="1"/>
            </p:cNvSpPr>
            <p:nvPr/>
          </p:nvSpPr>
          <p:spPr bwMode="auto">
            <a:xfrm>
              <a:off x="1812" y="764"/>
              <a:ext cx="495" cy="25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+127</a:t>
              </a:r>
              <a:endParaRPr kumimoji="0" lang="en-US" sz="20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grpSp>
        <p:nvGrpSpPr>
          <p:cNvPr id="5" name="组合 9"/>
          <p:cNvGrpSpPr>
            <a:grpSpLocks/>
          </p:cNvGrpSpPr>
          <p:nvPr/>
        </p:nvGrpSpPr>
        <p:grpSpPr bwMode="auto">
          <a:xfrm>
            <a:off x="801688" y="3740150"/>
            <a:ext cx="3883025" cy="1674813"/>
            <a:chOff x="802308" y="3645818"/>
            <a:chExt cx="3883067" cy="1674813"/>
          </a:xfrm>
        </p:grpSpPr>
        <p:grpSp>
          <p:nvGrpSpPr>
            <p:cNvPr id="164878" name="Group 4"/>
            <p:cNvGrpSpPr>
              <a:grpSpLocks/>
            </p:cNvGrpSpPr>
            <p:nvPr/>
          </p:nvGrpSpPr>
          <p:grpSpPr bwMode="auto">
            <a:xfrm>
              <a:off x="802308" y="3645818"/>
              <a:ext cx="3049588" cy="1674813"/>
              <a:chOff x="-152" y="0"/>
              <a:chExt cx="1921" cy="1055"/>
            </a:xfrm>
          </p:grpSpPr>
          <p:sp>
            <p:nvSpPr>
              <p:cNvPr id="164882"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1 1 1 1 1 1 1</a:t>
                </a:r>
              </a:p>
            </p:txBody>
          </p:sp>
          <p:sp>
            <p:nvSpPr>
              <p:cNvPr id="62"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63"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0 0 0 0 0 1</a:t>
                </a:r>
              </a:p>
            </p:txBody>
          </p:sp>
          <p:sp>
            <p:nvSpPr>
              <p:cNvPr id="64" name="Rectangle 9"/>
              <p:cNvSpPr>
                <a:spLocks noChangeArrowheads="1"/>
              </p:cNvSpPr>
              <p:nvPr/>
            </p:nvSpPr>
            <p:spPr bwMode="auto">
              <a:xfrm>
                <a:off x="127" y="725"/>
                <a:ext cx="1642"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0 0 0 0 0</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grpSp>
        <p:sp>
          <p:nvSpPr>
            <p:cNvPr id="90" name="Rectangle 6"/>
            <p:cNvSpPr>
              <a:spLocks noChangeArrowheads="1"/>
            </p:cNvSpPr>
            <p:nvPr/>
          </p:nvSpPr>
          <p:spPr bwMode="auto">
            <a:xfrm>
              <a:off x="3812241" y="3677568"/>
              <a:ext cx="719145" cy="46037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127</a:t>
              </a:r>
            </a:p>
          </p:txBody>
        </p:sp>
        <p:sp>
          <p:nvSpPr>
            <p:cNvPr id="91" name="Rectangle 6"/>
            <p:cNvSpPr>
              <a:spLocks noChangeArrowheads="1"/>
            </p:cNvSpPr>
            <p:nvPr/>
          </p:nvSpPr>
          <p:spPr bwMode="auto">
            <a:xfrm>
              <a:off x="3818591" y="4185568"/>
              <a:ext cx="719145" cy="461963"/>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1</a:t>
              </a:r>
            </a:p>
          </p:txBody>
        </p:sp>
        <p:sp>
          <p:nvSpPr>
            <p:cNvPr id="92" name="Rectangle 6"/>
            <p:cNvSpPr>
              <a:spLocks noChangeArrowheads="1"/>
            </p:cNvSpPr>
            <p:nvPr/>
          </p:nvSpPr>
          <p:spPr bwMode="auto">
            <a:xfrm>
              <a:off x="3658251" y="4814218"/>
              <a:ext cx="1027124" cy="461963"/>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-128</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sp>
        <p:nvSpPr>
          <p:cNvPr id="98" name="Rectangle 25"/>
          <p:cNvSpPr>
            <a:spLocks noChangeArrowheads="1"/>
          </p:cNvSpPr>
          <p:nvPr/>
        </p:nvSpPr>
        <p:spPr bwMode="auto">
          <a:xfrm>
            <a:off x="5130800" y="2338388"/>
            <a:ext cx="381000" cy="531812"/>
          </a:xfrm>
          <a:prstGeom prst="rect">
            <a:avLst/>
          </a:prstGeom>
          <a:solidFill>
            <a:srgbClr val="99FF66">
              <a:alpha val="44000"/>
            </a:srgbClr>
          </a:solidFill>
          <a:ln w="12700" cmpd="sng">
            <a:solidFill>
              <a:srgbClr val="0000CC"/>
            </a:solidFill>
            <a:prstDash val="dash"/>
            <a:miter lim="800000"/>
            <a:headEnd/>
            <a:tailEnd/>
          </a:ln>
          <a:effectLst>
            <a:outerShdw blurRad="50800" dist="50800" dir="5400000" algn="ctr" rotWithShape="0">
              <a:srgbClr val="000000">
                <a:alpha val="0"/>
              </a:srgbClr>
            </a:outerShdw>
          </a:effectLst>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p:txBody>
      </p:sp>
      <p:sp>
        <p:nvSpPr>
          <p:cNvPr id="99" name="Rectangle 25"/>
          <p:cNvSpPr>
            <a:spLocks noChangeArrowheads="1"/>
          </p:cNvSpPr>
          <p:nvPr/>
        </p:nvSpPr>
        <p:spPr bwMode="auto">
          <a:xfrm>
            <a:off x="5035550" y="4932363"/>
            <a:ext cx="381000" cy="531812"/>
          </a:xfrm>
          <a:prstGeom prst="rect">
            <a:avLst/>
          </a:prstGeom>
          <a:solidFill>
            <a:srgbClr val="99FF66">
              <a:alpha val="44000"/>
            </a:srgbClr>
          </a:solidFill>
          <a:ln w="12700" cmpd="sng">
            <a:solidFill>
              <a:srgbClr val="0000CC"/>
            </a:solidFill>
            <a:prstDash val="dash"/>
            <a:miter lim="800000"/>
            <a:headEnd/>
            <a:tailEnd/>
          </a:ln>
          <a:effectLst>
            <a:outerShdw blurRad="50800" dist="50800" dir="5400000" algn="ctr" rotWithShape="0">
              <a:srgbClr val="000000">
                <a:alpha val="0"/>
              </a:srgbClr>
            </a:outerShdw>
          </a:effectLst>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651703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down)">
                                      <p:cBhvr>
                                        <p:cTn id="19" dur="500"/>
                                        <p:tgtEl>
                                          <p:spTgt spid="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92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924"/>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92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4" grpId="0"/>
      <p:bldP spid="37925" grpId="0"/>
      <p:bldP spid="37926" grpId="0"/>
      <p:bldP spid="37927" grpId="0"/>
      <p:bldP spid="37928" grpId="0"/>
      <p:bldP spid="98" grpId="0" animBg="1"/>
      <p:bldP spid="9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idx="4294967295"/>
          </p:nvPr>
        </p:nvSpPr>
        <p:spPr/>
        <p:txBody>
          <a:bodyPr/>
          <a:lstStyle/>
          <a:p>
            <a:pPr eaLnBrk="1" hangingPunct="1"/>
            <a:r>
              <a:rPr lang="en-US" altLang="zh-CN" sz="3200" smtClean="0"/>
              <a:t>unsigned char </a:t>
            </a:r>
            <a:r>
              <a:rPr lang="zh-CN" altLang="en-US" sz="3200" smtClean="0"/>
              <a:t>加减运算</a:t>
            </a:r>
            <a:endParaRPr lang="zh-CN" altLang="zh-CN" sz="3200" smtClean="0"/>
          </a:p>
        </p:txBody>
      </p:sp>
      <p:grpSp>
        <p:nvGrpSpPr>
          <p:cNvPr id="2" name="Group 4"/>
          <p:cNvGrpSpPr>
            <a:grpSpLocks/>
          </p:cNvGrpSpPr>
          <p:nvPr/>
        </p:nvGrpSpPr>
        <p:grpSpPr bwMode="auto">
          <a:xfrm>
            <a:off x="801688" y="1196975"/>
            <a:ext cx="3551237" cy="1674813"/>
            <a:chOff x="-152" y="0"/>
            <a:chExt cx="2237" cy="1055"/>
          </a:xfrm>
        </p:grpSpPr>
        <p:sp>
          <p:nvSpPr>
            <p:cNvPr id="166951"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895"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0 0 0 0 1 0 1</a:t>
              </a:r>
            </a:p>
          </p:txBody>
        </p:sp>
        <p:sp>
          <p:nvSpPr>
            <p:cNvPr id="37896"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37897"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0 0 1 0 0 0</a:t>
              </a:r>
            </a:p>
          </p:txBody>
        </p:sp>
        <p:sp>
          <p:nvSpPr>
            <p:cNvPr id="37898" name="Rectangle 9"/>
            <p:cNvSpPr>
              <a:spLocks noChangeArrowheads="1"/>
            </p:cNvSpPr>
            <p:nvPr/>
          </p:nvSpPr>
          <p:spPr bwMode="auto">
            <a:xfrm>
              <a:off x="127" y="725"/>
              <a:ext cx="1642"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0 1 1 0 1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47" name="Rectangle 6"/>
            <p:cNvSpPr>
              <a:spLocks noChangeArrowheads="1"/>
            </p:cNvSpPr>
            <p:nvPr/>
          </p:nvSpPr>
          <p:spPr bwMode="auto">
            <a:xfrm>
              <a:off x="1791" y="25"/>
              <a:ext cx="248" cy="291"/>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3</a:t>
              </a:r>
            </a:p>
          </p:txBody>
        </p:sp>
        <p:sp>
          <p:nvSpPr>
            <p:cNvPr id="48" name="Rectangle 6"/>
            <p:cNvSpPr>
              <a:spLocks noChangeArrowheads="1"/>
            </p:cNvSpPr>
            <p:nvPr/>
          </p:nvSpPr>
          <p:spPr bwMode="auto">
            <a:xfrm>
              <a:off x="1791" y="346"/>
              <a:ext cx="248" cy="291"/>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8</a:t>
              </a:r>
            </a:p>
          </p:txBody>
        </p:sp>
        <p:sp>
          <p:nvSpPr>
            <p:cNvPr id="88" name="Rectangle 6"/>
            <p:cNvSpPr>
              <a:spLocks noChangeArrowheads="1"/>
            </p:cNvSpPr>
            <p:nvPr/>
          </p:nvSpPr>
          <p:spPr bwMode="auto">
            <a:xfrm>
              <a:off x="1744" y="733"/>
              <a:ext cx="341"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11</a:t>
              </a:r>
            </a:p>
          </p:txBody>
        </p:sp>
      </p:grpSp>
      <p:sp>
        <p:nvSpPr>
          <p:cNvPr id="37924" name="Text Box 35"/>
          <p:cNvSpPr txBox="1">
            <a:spLocks noChangeArrowheads="1"/>
          </p:cNvSpPr>
          <p:nvPr/>
        </p:nvSpPr>
        <p:spPr bwMode="auto">
          <a:xfrm>
            <a:off x="615950" y="5511800"/>
            <a:ext cx="3714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减法未溢出</a:t>
            </a:r>
            <a:r>
              <a:rPr kumimoji="0" lang="en-US" altLang="zh-CN" sz="2000" b="0" i="0" u="none" strike="noStrike" kern="1200" cap="none" spc="0" normalizeH="0" baseline="0" noProof="0" smtClean="0">
                <a:ln>
                  <a:noFill/>
                </a:ln>
                <a:solidFill>
                  <a:srgbClr val="333399"/>
                </a:solidFill>
                <a:effectLst/>
                <a:uLnTx/>
                <a:uFillTx/>
                <a:latin typeface="Arial" panose="020B060402020202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Arial" panose="020B0604020202020204" pitchFamily="34" charset="0"/>
                <a:ea typeface="微软雅黑" panose="020B0503020204020204" pitchFamily="34" charset="-122"/>
                <a:cs typeface="+mn-cs"/>
              </a:rPr>
              <a:t>out</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in</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,CF=0 </a:t>
            </a:r>
          </a:p>
        </p:txBody>
      </p:sp>
      <p:sp>
        <p:nvSpPr>
          <p:cNvPr id="37925" name="Text Box 36"/>
          <p:cNvSpPr txBox="1">
            <a:spLocks noChangeArrowheads="1"/>
          </p:cNvSpPr>
          <p:nvPr/>
        </p:nvSpPr>
        <p:spPr bwMode="auto">
          <a:xfrm>
            <a:off x="4738688" y="5511800"/>
            <a:ext cx="4043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减法</a:t>
            </a:r>
            <a:r>
              <a:rPr kumimoji="0" lang="zh-CN" altLang="en-US" sz="2000" b="0" i="0" u="none" strike="noStrike" kern="1200" cap="none" spc="0" normalizeH="0" baseline="0" noProof="0" smtClean="0">
                <a:ln>
                  <a:noFill/>
                </a:ln>
                <a:solidFill>
                  <a:srgbClr val="FF0000"/>
                </a:solidFill>
                <a:effectLst/>
                <a:uLnTx/>
                <a:uFillTx/>
                <a:latin typeface="Verdana" panose="020B0604030504040204" pitchFamily="34" charset="0"/>
                <a:ea typeface="微软雅黑" panose="020B0503020204020204" pitchFamily="34" charset="-122"/>
                <a:cs typeface="+mn-cs"/>
              </a:rPr>
              <a:t>溢出</a:t>
            </a: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 </a:t>
            </a:r>
            <a:r>
              <a:rPr kumimoji="0" lang="en-US" altLang="zh-CN" sz="2000" b="0" i="0" u="none" strike="noStrike" kern="1200" cap="none" spc="0" normalizeH="0" baseline="0" noProof="0" smtClean="0">
                <a:ln>
                  <a:noFill/>
                </a:ln>
                <a:solidFill>
                  <a:srgbClr val="333399"/>
                </a:solidFill>
                <a:effectLst/>
                <a:uLnTx/>
                <a:uFillTx/>
                <a:latin typeface="Arial" panose="020B060402020202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Arial" panose="020B0604020202020204" pitchFamily="34" charset="0"/>
                <a:ea typeface="微软雅黑" panose="020B0503020204020204" pitchFamily="34" charset="-122"/>
                <a:cs typeface="+mn-cs"/>
              </a:rPr>
              <a:t>out</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=0,CF=1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差大于被减数</a:t>
            </a:r>
          </a:p>
        </p:txBody>
      </p:sp>
      <p:sp>
        <p:nvSpPr>
          <p:cNvPr id="37926" name="Text Box 37"/>
          <p:cNvSpPr txBox="1">
            <a:spLocks noChangeArrowheads="1"/>
          </p:cNvSpPr>
          <p:nvPr/>
        </p:nvSpPr>
        <p:spPr bwMode="auto">
          <a:xfrm>
            <a:off x="615950" y="292417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加法未溢出 </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out</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in</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,CF=0</a:t>
            </a:r>
            <a:endPar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endParaRPr>
          </a:p>
        </p:txBody>
      </p:sp>
      <p:sp>
        <p:nvSpPr>
          <p:cNvPr id="37927" name="Text Box 38"/>
          <p:cNvSpPr txBox="1">
            <a:spLocks noChangeArrowheads="1"/>
          </p:cNvSpPr>
          <p:nvPr/>
        </p:nvSpPr>
        <p:spPr bwMode="auto">
          <a:xfrm>
            <a:off x="4579938" y="2922588"/>
            <a:ext cx="4125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加法</a:t>
            </a:r>
            <a:r>
              <a:rPr kumimoji="0" lang="zh-CN" altLang="en-US" sz="2000" b="0" i="0" u="none" strike="noStrike" kern="1200" cap="none" spc="0" normalizeH="0" baseline="0" noProof="0" smtClean="0">
                <a:ln>
                  <a:noFill/>
                </a:ln>
                <a:solidFill>
                  <a:srgbClr val="FF0000"/>
                </a:solidFill>
                <a:effectLst/>
                <a:uLnTx/>
                <a:uFillTx/>
                <a:latin typeface="Verdana" panose="020B0604030504040204" pitchFamily="34" charset="0"/>
                <a:ea typeface="微软雅黑" panose="020B0503020204020204" pitchFamily="34" charset="-122"/>
                <a:cs typeface="+mn-cs"/>
              </a:rPr>
              <a:t>溢出</a:t>
            </a: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 </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out</a:t>
            </a:r>
            <a:r>
              <a:rPr kumimoji="0" lang="en-US" altLang="zh-CN"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=1,CF=1  </a:t>
            </a:r>
          </a:p>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000" b="0" i="0" u="none" strike="noStrike" kern="1200" cap="none" spc="0" normalizeH="0" baseline="0" noProof="0" smtClean="0">
                <a:ln>
                  <a:noFill/>
                </a:ln>
                <a:solidFill>
                  <a:srgbClr val="333399"/>
                </a:solidFill>
                <a:effectLst/>
                <a:uLnTx/>
                <a:uFillTx/>
                <a:latin typeface="Verdana" panose="020B0604030504040204" pitchFamily="34" charset="0"/>
                <a:ea typeface="微软雅黑" panose="020B0503020204020204" pitchFamily="34" charset="-122"/>
                <a:cs typeface="+mn-cs"/>
              </a:rPr>
              <a:t>和数小于加数</a:t>
            </a:r>
          </a:p>
        </p:txBody>
      </p:sp>
      <p:sp>
        <p:nvSpPr>
          <p:cNvPr id="37928" name="Text Box 39"/>
          <p:cNvSpPr txBox="1">
            <a:spLocks noChangeArrowheads="1"/>
          </p:cNvSpPr>
          <p:nvPr/>
        </p:nvSpPr>
        <p:spPr bwMode="auto">
          <a:xfrm>
            <a:off x="1504950" y="6165850"/>
            <a:ext cx="5818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000" b="0" i="0" u="none" strike="noStrike" kern="1200" cap="none" spc="0" normalizeH="0" baseline="0" noProof="0" smtClean="0">
                <a:ln>
                  <a:noFill/>
                </a:ln>
                <a:solidFill>
                  <a:srgbClr val="0000CC"/>
                </a:solidFill>
                <a:effectLst/>
                <a:uLnTx/>
                <a:uFillTx/>
                <a:latin typeface="Verdana" panose="020B0604030504040204" pitchFamily="34" charset="0"/>
                <a:ea typeface="微软雅黑" panose="020B0503020204020204" pitchFamily="34" charset="-122"/>
                <a:cs typeface="+mn-cs"/>
              </a:rPr>
              <a:t>无符号溢出检测标志</a:t>
            </a:r>
            <a:r>
              <a:rPr kumimoji="0" lang="en-US" altLang="zh-CN" sz="2000" b="0" i="0" u="none" strike="noStrike" kern="1200" cap="none" spc="0" normalizeH="0" baseline="0" noProof="0" smtClean="0">
                <a:ln>
                  <a:noFill/>
                </a:ln>
                <a:solidFill>
                  <a:srgbClr val="0000CC"/>
                </a:solidFill>
                <a:effectLst/>
                <a:uLnTx/>
                <a:uFillTx/>
                <a:latin typeface="Verdana" panose="020B0604030504040204" pitchFamily="34" charset="0"/>
                <a:ea typeface="微软雅黑" panose="020B0503020204020204" pitchFamily="34" charset="-122"/>
                <a:cs typeface="+mn-cs"/>
              </a:rPr>
              <a:t>CF=</a:t>
            </a:r>
            <a:r>
              <a:rPr kumimoji="0" lang="en-US" altLang="zh-CN" sz="2000" b="0"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SUB</a:t>
            </a:r>
            <a:r>
              <a:rPr kumimoji="0" lang="en-US" altLang="zh-CN" sz="2000" b="0" i="0" u="none" strike="noStrike" kern="1200" cap="none" spc="0" normalizeH="0" baseline="0" noProof="0" smtClean="0">
                <a:ln>
                  <a:noFill/>
                </a:ln>
                <a:solidFill>
                  <a:srgbClr val="080808"/>
                </a:solidFill>
                <a:effectLst/>
                <a:uLnTx/>
                <a:uFillTx/>
                <a:latin typeface="Arial" panose="020B0604020202020204" pitchFamily="34" charset="0"/>
                <a:ea typeface="微软雅黑" panose="020B0503020204020204" pitchFamily="34" charset="-122"/>
                <a:cs typeface="+mn-cs"/>
              </a:rPr>
              <a:t>C</a:t>
            </a:r>
            <a:r>
              <a:rPr kumimoji="0" lang="en-US" altLang="zh-CN" sz="1600" b="0" i="0" u="none" strike="noStrike" kern="1200" cap="none" spc="0" normalizeH="0" baseline="0" noProof="0" smtClean="0">
                <a:ln>
                  <a:noFill/>
                </a:ln>
                <a:solidFill>
                  <a:srgbClr val="080808"/>
                </a:solidFill>
                <a:effectLst/>
                <a:uLnTx/>
                <a:uFillTx/>
                <a:latin typeface="Arial" panose="020B0604020202020204" pitchFamily="34" charset="0"/>
                <a:ea typeface="微软雅黑" panose="020B0503020204020204" pitchFamily="34" charset="-122"/>
                <a:cs typeface="+mn-cs"/>
              </a:rPr>
              <a:t>out</a:t>
            </a:r>
            <a:endParaRPr kumimoji="0" lang="zh-CN" altLang="en-US" sz="2000" b="0" i="0" u="none" strike="noStrike" kern="1200" cap="none" spc="0" normalizeH="0" baseline="0" noProof="0" smtClean="0">
              <a:ln>
                <a:noFill/>
              </a:ln>
              <a:solidFill>
                <a:srgbClr val="0000FF"/>
              </a:solidFill>
              <a:effectLst/>
              <a:uLnTx/>
              <a:uFillTx/>
              <a:latin typeface="Verdana" panose="020B0604030504040204" pitchFamily="34" charset="0"/>
              <a:ea typeface="微软雅黑" panose="020B0503020204020204" pitchFamily="34" charset="-122"/>
              <a:cs typeface="+mn-cs"/>
            </a:endParaRPr>
          </a:p>
        </p:txBody>
      </p:sp>
      <p:grpSp>
        <p:nvGrpSpPr>
          <p:cNvPr id="3" name="Group 4"/>
          <p:cNvGrpSpPr>
            <a:grpSpLocks/>
          </p:cNvGrpSpPr>
          <p:nvPr/>
        </p:nvGrpSpPr>
        <p:grpSpPr bwMode="auto">
          <a:xfrm>
            <a:off x="4956175" y="1179513"/>
            <a:ext cx="3825875" cy="1674812"/>
            <a:chOff x="-152" y="0"/>
            <a:chExt cx="2410" cy="1055"/>
          </a:xfrm>
        </p:grpSpPr>
        <p:sp>
          <p:nvSpPr>
            <p:cNvPr id="166943"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1 1 1 1 1 1 1</a:t>
              </a:r>
            </a:p>
          </p:txBody>
        </p:sp>
        <p:sp>
          <p:nvSpPr>
            <p:cNvPr id="52" name="Rectangle 7"/>
            <p:cNvSpPr>
              <a:spLocks noChangeArrowheads="1"/>
            </p:cNvSpPr>
            <p:nvPr/>
          </p:nvSpPr>
          <p:spPr bwMode="auto">
            <a:xfrm>
              <a:off x="-152" y="335"/>
              <a:ext cx="279" cy="327"/>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53"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1 1 1 1 1 0</a:t>
              </a:r>
            </a:p>
          </p:txBody>
        </p:sp>
        <p:sp>
          <p:nvSpPr>
            <p:cNvPr id="54" name="Rectangle 9"/>
            <p:cNvSpPr>
              <a:spLocks noChangeArrowheads="1"/>
            </p:cNvSpPr>
            <p:nvPr/>
          </p:nvSpPr>
          <p:spPr bwMode="auto">
            <a:xfrm>
              <a:off x="-67" y="725"/>
              <a:ext cx="1836"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1 1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1 1 1 0 1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55" name="Rectangle 6"/>
            <p:cNvSpPr>
              <a:spLocks noChangeArrowheads="1"/>
            </p:cNvSpPr>
            <p:nvPr/>
          </p:nvSpPr>
          <p:spPr bwMode="auto">
            <a:xfrm>
              <a:off x="1791" y="11"/>
              <a:ext cx="467"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255</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56" name="Rectangle 6"/>
            <p:cNvSpPr>
              <a:spLocks noChangeArrowheads="1"/>
            </p:cNvSpPr>
            <p:nvPr/>
          </p:nvSpPr>
          <p:spPr bwMode="auto">
            <a:xfrm>
              <a:off x="1791" y="335"/>
              <a:ext cx="466"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254</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87" name="Rectangle 6"/>
            <p:cNvSpPr>
              <a:spLocks noChangeArrowheads="1"/>
            </p:cNvSpPr>
            <p:nvPr/>
          </p:nvSpPr>
          <p:spPr bwMode="auto">
            <a:xfrm>
              <a:off x="1791" y="756"/>
              <a:ext cx="466"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253</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grpSp>
        <p:nvGrpSpPr>
          <p:cNvPr id="4" name="Group 4"/>
          <p:cNvGrpSpPr>
            <a:grpSpLocks/>
          </p:cNvGrpSpPr>
          <p:nvPr/>
        </p:nvGrpSpPr>
        <p:grpSpPr bwMode="auto">
          <a:xfrm>
            <a:off x="4875213" y="3786188"/>
            <a:ext cx="4016375" cy="1674812"/>
            <a:chOff x="-154" y="0"/>
            <a:chExt cx="2530" cy="1055"/>
          </a:xfrm>
        </p:grpSpPr>
        <p:sp>
          <p:nvSpPr>
            <p:cNvPr id="166935"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9"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0</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0 0 0 0 0 0 1</a:t>
              </a:r>
            </a:p>
          </p:txBody>
        </p:sp>
        <p:sp>
          <p:nvSpPr>
            <p:cNvPr id="80" name="Rectangle 7"/>
            <p:cNvSpPr>
              <a:spLocks noChangeArrowheads="1"/>
            </p:cNvSpPr>
            <p:nvPr/>
          </p:nvSpPr>
          <p:spPr bwMode="auto">
            <a:xfrm>
              <a:off x="-154" y="335"/>
              <a:ext cx="281" cy="330"/>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81"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1 1 1 1 1 0</a:t>
              </a:r>
            </a:p>
          </p:txBody>
        </p:sp>
        <p:sp>
          <p:nvSpPr>
            <p:cNvPr id="82" name="Rectangle 9"/>
            <p:cNvSpPr>
              <a:spLocks noChangeArrowheads="1"/>
            </p:cNvSpPr>
            <p:nvPr/>
          </p:nvSpPr>
          <p:spPr bwMode="auto">
            <a:xfrm>
              <a:off x="127" y="725"/>
              <a:ext cx="1642"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sp>
          <p:nvSpPr>
            <p:cNvPr id="83" name="Rectangle 6"/>
            <p:cNvSpPr>
              <a:spLocks noChangeArrowheads="1"/>
            </p:cNvSpPr>
            <p:nvPr/>
          </p:nvSpPr>
          <p:spPr bwMode="auto">
            <a:xfrm>
              <a:off x="1791" y="51"/>
              <a:ext cx="585" cy="291"/>
            </a:xfrm>
            <a:prstGeom prst="rect">
              <a:avLst/>
            </a:prstGeom>
            <a:noFill/>
            <a:ln w="9525">
              <a:no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smtClean="0">
                  <a:ln>
                    <a:noFill/>
                  </a:ln>
                  <a:solidFill>
                    <a:srgbClr val="0000FF"/>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1</a:t>
              </a:r>
            </a:p>
          </p:txBody>
        </p:sp>
        <p:sp>
          <p:nvSpPr>
            <p:cNvPr id="85" name="Rectangle 6"/>
            <p:cNvSpPr>
              <a:spLocks noChangeArrowheads="1"/>
            </p:cNvSpPr>
            <p:nvPr/>
          </p:nvSpPr>
          <p:spPr bwMode="auto">
            <a:xfrm>
              <a:off x="1811" y="371"/>
              <a:ext cx="495" cy="291"/>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sp>
          <p:nvSpPr>
            <p:cNvPr id="86" name="Rectangle 6"/>
            <p:cNvSpPr>
              <a:spLocks noChangeArrowheads="1"/>
            </p:cNvSpPr>
            <p:nvPr/>
          </p:nvSpPr>
          <p:spPr bwMode="auto">
            <a:xfrm>
              <a:off x="1812" y="764"/>
              <a:ext cx="495" cy="252"/>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255</a:t>
              </a:r>
              <a:endParaRPr kumimoji="0" lang="en-US" sz="20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grpSp>
        <p:nvGrpSpPr>
          <p:cNvPr id="5" name="组合 9"/>
          <p:cNvGrpSpPr>
            <a:grpSpLocks/>
          </p:cNvGrpSpPr>
          <p:nvPr/>
        </p:nvGrpSpPr>
        <p:grpSpPr bwMode="auto">
          <a:xfrm>
            <a:off x="798513" y="3740150"/>
            <a:ext cx="3886200" cy="1674813"/>
            <a:chOff x="799133" y="3645818"/>
            <a:chExt cx="3886242" cy="1674813"/>
          </a:xfrm>
        </p:grpSpPr>
        <p:grpSp>
          <p:nvGrpSpPr>
            <p:cNvPr id="166926" name="Group 4"/>
            <p:cNvGrpSpPr>
              <a:grpSpLocks/>
            </p:cNvGrpSpPr>
            <p:nvPr/>
          </p:nvGrpSpPr>
          <p:grpSpPr bwMode="auto">
            <a:xfrm>
              <a:off x="799133" y="3645818"/>
              <a:ext cx="3052763" cy="1674813"/>
              <a:chOff x="-154" y="0"/>
              <a:chExt cx="1923" cy="1055"/>
            </a:xfrm>
          </p:grpSpPr>
          <p:sp>
            <p:nvSpPr>
              <p:cNvPr id="166930" name="Line 4"/>
              <p:cNvSpPr>
                <a:spLocks noChangeShapeType="1"/>
              </p:cNvSpPr>
              <p:nvPr/>
            </p:nvSpPr>
            <p:spPr bwMode="auto">
              <a:xfrm flipV="1">
                <a:off x="-91" y="680"/>
                <a:ext cx="1815" cy="0"/>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 name="Rectangle 6"/>
              <p:cNvSpPr>
                <a:spLocks noChangeArrowheads="1"/>
              </p:cNvSpPr>
              <p:nvPr/>
            </p:nvSpPr>
            <p:spPr bwMode="auto">
              <a:xfrm>
                <a:off x="91" y="0"/>
                <a:ext cx="1633" cy="330"/>
              </a:xfrm>
              <a:prstGeom prst="rect">
                <a:avLst/>
              </a:prstGeom>
              <a:noFill/>
              <a:ln w="9525">
                <a:noFill/>
                <a:miter lim="800000"/>
                <a:headEnd/>
                <a:tailEnd/>
              </a:ln>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0 0 0 0 0 0 0</a:t>
                </a:r>
              </a:p>
            </p:txBody>
          </p:sp>
          <p:sp>
            <p:nvSpPr>
              <p:cNvPr id="62" name="Rectangle 7"/>
              <p:cNvSpPr>
                <a:spLocks noChangeArrowheads="1"/>
              </p:cNvSpPr>
              <p:nvPr/>
            </p:nvSpPr>
            <p:spPr bwMode="auto">
              <a:xfrm>
                <a:off x="-154" y="335"/>
                <a:ext cx="281" cy="330"/>
              </a:xfrm>
              <a:prstGeom prst="rect">
                <a:avLst/>
              </a:prstGeom>
              <a:noFill/>
              <a:ln w="9525">
                <a:noFill/>
                <a:miter lim="800000"/>
                <a:headEnd/>
                <a:tailE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smtClean="0">
                    <a:ln>
                      <a:noFill/>
                    </a:ln>
                    <a:solidFill>
                      <a:srgbClr val="000000"/>
                    </a:solidFill>
                    <a:effectLst>
                      <a:outerShdw blurRad="38100" dist="38100" dir="2700000" algn="tl">
                        <a:srgbClr val="C0C0C0"/>
                      </a:outerShdw>
                    </a:effectLst>
                    <a:uLnTx/>
                    <a:uFillTx/>
                    <a:latin typeface="Tahoma" panose="020B0604030504040204" pitchFamily="34" charset="0"/>
                    <a:ea typeface="宋体" panose="02010600030101010101" pitchFamily="2" charset="-122"/>
                    <a:cs typeface="+mn-cs"/>
                  </a:rPr>
                  <a:t>+</a:t>
                </a:r>
              </a:p>
            </p:txBody>
          </p:sp>
          <p:sp>
            <p:nvSpPr>
              <p:cNvPr id="63" name="Rectangle 8"/>
              <p:cNvSpPr>
                <a:spLocks noChangeArrowheads="1"/>
              </p:cNvSpPr>
              <p:nvPr/>
            </p:nvSpPr>
            <p:spPr bwMode="auto">
              <a:xfrm>
                <a:off x="127" y="318"/>
                <a:ext cx="1597"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1 1 1 1 1 1</a:t>
                </a:r>
              </a:p>
            </p:txBody>
          </p:sp>
          <p:sp>
            <p:nvSpPr>
              <p:cNvPr id="64" name="Rectangle 9"/>
              <p:cNvSpPr>
                <a:spLocks noChangeArrowheads="1"/>
              </p:cNvSpPr>
              <p:nvPr/>
            </p:nvSpPr>
            <p:spPr bwMode="auto">
              <a:xfrm>
                <a:off x="-67" y="725"/>
                <a:ext cx="1836" cy="33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ahoma" pitchFamily="34" charset="0"/>
                    <a:ea typeface="宋体" panose="02010600030101010101" pitchFamily="2" charset="-122"/>
                    <a:cs typeface="+mn-cs"/>
                  </a:rPr>
                  <a:t>1</a:t>
                </a:r>
                <a:r>
                  <a:rPr kumimoji="0" lang="en-US" sz="28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 0</a:t>
                </a:r>
                <a:r>
                  <a:rPr kumimoji="0" lang="en-US" altLang="zh-CN"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a:t>
                </a:r>
                <a:r>
                  <a:rPr kumimoji="0" lang="en-US" sz="28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ahoma" pitchFamily="34" charset="0"/>
                    <a:ea typeface="宋体" panose="02010600030101010101" pitchFamily="2" charset="-122"/>
                    <a:cs typeface="+mn-cs"/>
                  </a:rPr>
                  <a:t> 1 1 1 1 1</a:t>
                </a:r>
                <a:r>
                  <a:rPr kumimoji="0" lang="en-US" sz="1800" b="0" i="0" u="none" strike="noStrike" kern="1200" cap="none" spc="0" normalizeH="0" baseline="0" noProof="0" dirty="0">
                    <a:ln>
                      <a:noFill/>
                    </a:ln>
                    <a:solidFill>
                      <a:srgbClr val="000000"/>
                    </a:solidFill>
                    <a:effectLst/>
                    <a:uLnTx/>
                    <a:uFillTx/>
                    <a:latin typeface="Tahoma" pitchFamily="34" charset="0"/>
                    <a:ea typeface="宋体" panose="02010600030101010101" pitchFamily="2" charset="-122"/>
                    <a:cs typeface="+mn-cs"/>
                  </a:rPr>
                  <a:t> </a:t>
                </a:r>
              </a:p>
            </p:txBody>
          </p:sp>
        </p:grpSp>
        <p:sp>
          <p:nvSpPr>
            <p:cNvPr id="90" name="Rectangle 6"/>
            <p:cNvSpPr>
              <a:spLocks noChangeArrowheads="1"/>
            </p:cNvSpPr>
            <p:nvPr/>
          </p:nvSpPr>
          <p:spPr bwMode="auto">
            <a:xfrm>
              <a:off x="3812241" y="3677568"/>
              <a:ext cx="719145" cy="460375"/>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128</a:t>
              </a:r>
            </a:p>
          </p:txBody>
        </p:sp>
        <p:sp>
          <p:nvSpPr>
            <p:cNvPr id="91" name="Rectangle 6"/>
            <p:cNvSpPr>
              <a:spLocks noChangeArrowheads="1"/>
            </p:cNvSpPr>
            <p:nvPr/>
          </p:nvSpPr>
          <p:spPr bwMode="auto">
            <a:xfrm>
              <a:off x="3818591" y="4185568"/>
              <a:ext cx="719145" cy="461963"/>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a:t>
              </a:r>
              <a:r>
                <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a:t>
              </a:r>
            </a:p>
          </p:txBody>
        </p:sp>
        <p:sp>
          <p:nvSpPr>
            <p:cNvPr id="92" name="Rectangle 6"/>
            <p:cNvSpPr>
              <a:spLocks noChangeArrowheads="1"/>
            </p:cNvSpPr>
            <p:nvPr/>
          </p:nvSpPr>
          <p:spPr bwMode="auto">
            <a:xfrm>
              <a:off x="3658251" y="4814218"/>
              <a:ext cx="1027124" cy="461963"/>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rPr>
                <a:t>127</a:t>
              </a:r>
              <a:endParaRPr kumimoji="0" lang="en-US" sz="2400" b="0" i="0" u="none" strike="noStrike" kern="1200" cap="none" spc="0" normalizeH="0" baseline="0" noProof="0" dirty="0">
                <a:ln>
                  <a:noFill/>
                </a:ln>
                <a:solidFill>
                  <a:srgbClr val="0000FF"/>
                </a:solidFill>
                <a:effectLst>
                  <a:outerShdw blurRad="38100" dist="38100" dir="2700000" algn="tl">
                    <a:srgbClr val="C0C0C0"/>
                  </a:outerShdw>
                </a:effectLst>
                <a:uLnTx/>
                <a:uFillTx/>
                <a:latin typeface="Tahoma" pitchFamily="34" charset="0"/>
                <a:ea typeface="宋体" panose="02010600030101010101" pitchFamily="2" charset="-122"/>
                <a:cs typeface="+mn-cs"/>
              </a:endParaRPr>
            </a:p>
          </p:txBody>
        </p:sp>
      </p:grpSp>
      <p:sp>
        <p:nvSpPr>
          <p:cNvPr id="98" name="Rectangle 25"/>
          <p:cNvSpPr>
            <a:spLocks noChangeArrowheads="1"/>
          </p:cNvSpPr>
          <p:nvPr/>
        </p:nvSpPr>
        <p:spPr bwMode="auto">
          <a:xfrm>
            <a:off x="5130800" y="2338388"/>
            <a:ext cx="381000" cy="531812"/>
          </a:xfrm>
          <a:prstGeom prst="rect">
            <a:avLst/>
          </a:prstGeom>
          <a:solidFill>
            <a:srgbClr val="99FF66">
              <a:alpha val="44000"/>
            </a:srgbClr>
          </a:solidFill>
          <a:ln w="12700" cmpd="sng">
            <a:solidFill>
              <a:srgbClr val="0000CC"/>
            </a:solidFill>
            <a:prstDash val="dash"/>
            <a:miter lim="800000"/>
            <a:headEnd/>
            <a:tailEnd/>
          </a:ln>
          <a:effectLst>
            <a:outerShdw blurRad="50800" dist="50800" dir="5400000" algn="ctr" rotWithShape="0">
              <a:srgbClr val="000000">
                <a:alpha val="0"/>
              </a:srgbClr>
            </a:outerShdw>
          </a:effectLst>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p:txBody>
      </p:sp>
      <p:sp>
        <p:nvSpPr>
          <p:cNvPr id="57" name="Rectangle 25"/>
          <p:cNvSpPr>
            <a:spLocks noChangeArrowheads="1"/>
          </p:cNvSpPr>
          <p:nvPr/>
        </p:nvSpPr>
        <p:spPr bwMode="auto">
          <a:xfrm>
            <a:off x="955675" y="4889500"/>
            <a:ext cx="381000" cy="531813"/>
          </a:xfrm>
          <a:prstGeom prst="rect">
            <a:avLst/>
          </a:prstGeom>
          <a:solidFill>
            <a:srgbClr val="99FF66">
              <a:alpha val="44000"/>
            </a:srgbClr>
          </a:solidFill>
          <a:ln w="12700" cmpd="sng">
            <a:solidFill>
              <a:srgbClr val="0000CC"/>
            </a:solidFill>
            <a:prstDash val="dash"/>
            <a:miter lim="800000"/>
            <a:headEnd/>
            <a:tailEnd/>
          </a:ln>
          <a:effectLst>
            <a:outerShdw blurRad="50800" dist="50800" dir="5400000" algn="ctr" rotWithShape="0">
              <a:srgbClr val="000000">
                <a:alpha val="0"/>
              </a:srgbClr>
            </a:outerShdw>
          </a:effectLst>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outerShdw blurRad="38100" dist="38100" dir="2700000" algn="tl">
                  <a:srgbClr val="FFFFFF"/>
                </a:outerShdw>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3790176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wipe(down)">
                                      <p:cBhvr>
                                        <p:cTn id="19" dur="500"/>
                                        <p:tgtEl>
                                          <p:spTgt spid="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92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7924"/>
                                        </p:tgtEl>
                                        <p:attrNameLst>
                                          <p:attrName>style.visibility</p:attrName>
                                        </p:attrNameLst>
                                      </p:cBhvr>
                                      <p:to>
                                        <p:strVal val="visible"/>
                                      </p:to>
                                    </p:set>
                                  </p:childTnLst>
                                </p:cTn>
                              </p:par>
                              <p:par>
                                <p:cTn id="32" presetID="22" presetClass="entr" presetSubtype="4"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down)">
                                      <p:cBhvr>
                                        <p:cTn id="34" dur="500"/>
                                        <p:tgtEl>
                                          <p:spTgt spid="5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92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24" grpId="0"/>
      <p:bldP spid="37925" grpId="0"/>
      <p:bldP spid="37926" grpId="0"/>
      <p:bldP spid="37927" grpId="0"/>
      <p:bldP spid="37928" grpId="0"/>
      <p:bldP spid="98"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14313"/>
            <a:ext cx="8229600" cy="582612"/>
          </a:xfrm>
        </p:spPr>
        <p:txBody>
          <a:bodyPr/>
          <a:lstStyle/>
          <a:p>
            <a:r>
              <a:rPr lang="zh-CN" altLang="zh-CN" dirty="0">
                <a:solidFill>
                  <a:srgbClr val="FF0000"/>
                </a:solidFill>
                <a:latin typeface="宋体" panose="02010600030101010101" pitchFamily="2" charset="-122"/>
              </a:rPr>
              <a:t>十进制转</a:t>
            </a:r>
            <a:r>
              <a:rPr lang="zh-CN" altLang="zh-CN" dirty="0" smtClean="0">
                <a:solidFill>
                  <a:srgbClr val="FF0000"/>
                </a:solidFill>
                <a:latin typeface="宋体" panose="02010600030101010101" pitchFamily="2" charset="-122"/>
              </a:rPr>
              <a:t>二进制</a:t>
            </a:r>
            <a:r>
              <a:rPr lang="en-US" altLang="zh-CN" dirty="0" smtClean="0">
                <a:solidFill>
                  <a:srgbClr val="FF0000"/>
                </a:solidFill>
                <a:latin typeface="宋体" panose="02010600030101010101" pitchFamily="2" charset="-122"/>
              </a:rPr>
              <a:t>   </a:t>
            </a:r>
            <a:r>
              <a:rPr lang="zh-CN" altLang="en-US" dirty="0" smtClean="0">
                <a:solidFill>
                  <a:srgbClr val="FF0000"/>
                </a:solidFill>
                <a:latin typeface="宋体" panose="02010600030101010101" pitchFamily="2" charset="-122"/>
              </a:rPr>
              <a:t>降幂法</a:t>
            </a:r>
            <a:r>
              <a:rPr lang="en-US" altLang="zh-CN" dirty="0" smtClean="0">
                <a:solidFill>
                  <a:srgbClr val="FF0000"/>
                </a:solidFill>
                <a:latin typeface="宋体" panose="02010600030101010101" pitchFamily="2" charset="-122"/>
              </a:rPr>
              <a:t>(</a:t>
            </a:r>
            <a:r>
              <a:rPr lang="zh-CN" altLang="en-US" dirty="0" smtClean="0">
                <a:solidFill>
                  <a:srgbClr val="FF0000"/>
                </a:solidFill>
                <a:latin typeface="宋体" panose="02010600030101010101" pitchFamily="2" charset="-122"/>
              </a:rPr>
              <a:t>推荐</a:t>
            </a:r>
            <a:r>
              <a:rPr lang="en-US" altLang="zh-CN" dirty="0" smtClean="0">
                <a:solidFill>
                  <a:srgbClr val="FF0000"/>
                </a:solidFill>
                <a:latin typeface="宋体" panose="02010600030101010101" pitchFamily="2" charset="-122"/>
              </a:rPr>
              <a:t>)</a:t>
            </a:r>
            <a:endParaRPr lang="zh-CN" altLang="en-US" dirty="0">
              <a:solidFill>
                <a:srgbClr val="FF0000"/>
              </a:solidFill>
            </a:endParaRPr>
          </a:p>
        </p:txBody>
      </p:sp>
      <p:sp>
        <p:nvSpPr>
          <p:cNvPr id="28" name="Text Box 1026"/>
          <p:cNvSpPr txBox="1">
            <a:spLocks noChangeArrowheads="1"/>
          </p:cNvSpPr>
          <p:nvPr/>
        </p:nvSpPr>
        <p:spPr bwMode="auto">
          <a:xfrm>
            <a:off x="533400" y="1447800"/>
            <a:ext cx="8229600" cy="70167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2400" b="0" i="0" u="none" strike="noStrike" kern="0" cap="none" spc="0" normalizeH="0" baseline="0" noProof="0" smtClean="0">
                <a:ln>
                  <a:noFill/>
                </a:ln>
                <a:solidFill>
                  <a:sysClr val="windowText" lastClr="000000"/>
                </a:solidFill>
                <a:effectLst/>
                <a:uLnTx/>
                <a:uFillTx/>
              </a:rPr>
              <a:t>先将二进制数各位的权写出来： </a:t>
            </a:r>
            <a:r>
              <a:rPr kumimoji="0" lang="en-US" altLang="zh-CN" sz="4000" b="0" i="0" u="none" strike="noStrike" kern="0" cap="none" spc="0" normalizeH="0" baseline="0" noProof="0" smtClean="0">
                <a:ln>
                  <a:noFill/>
                </a:ln>
                <a:solidFill>
                  <a:sysClr val="windowText" lastClr="000000"/>
                </a:solidFill>
                <a:effectLst/>
                <a:uLnTx/>
                <a:uFillTx/>
              </a:rPr>
              <a:t>198.375</a:t>
            </a:r>
          </a:p>
        </p:txBody>
      </p:sp>
      <p:sp>
        <p:nvSpPr>
          <p:cNvPr id="29" name="Text Box 1027"/>
          <p:cNvSpPr txBox="1">
            <a:spLocks noChangeArrowheads="1"/>
          </p:cNvSpPr>
          <p:nvPr/>
        </p:nvSpPr>
        <p:spPr bwMode="auto">
          <a:xfrm>
            <a:off x="0" y="2362200"/>
            <a:ext cx="9144000" cy="701675"/>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…256</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128</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64</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32</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16</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8</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4</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2</a:t>
            </a:r>
            <a:r>
              <a:rPr kumimoji="0" lang="zh-CN" altLang="en-US"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a:t>
            </a: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1</a:t>
            </a:r>
            <a:r>
              <a:rPr kumimoji="0" lang="en-US" altLang="zh-CN" sz="4000" b="0" i="0" u="none" strike="noStrike" kern="0" cap="none" spc="0" normalizeH="0" baseline="0" noProof="0" dirty="0" smtClean="0">
                <a:ln>
                  <a:noFill/>
                </a:ln>
                <a:solidFill>
                  <a:srgbClr val="FF3300"/>
                </a:solidFill>
                <a:effectLst/>
                <a:uLnTx/>
                <a:uFillTx/>
                <a:latin typeface="Times New Roman" pitchFamily="18" charset="0"/>
                <a:cs typeface="Times New Roman" pitchFamily="18" charset="0"/>
              </a:rPr>
              <a:t>.</a:t>
            </a:r>
            <a:endPar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endParaRPr>
          </a:p>
        </p:txBody>
      </p:sp>
      <p:sp>
        <p:nvSpPr>
          <p:cNvPr id="30" name="Text Box 1028"/>
          <p:cNvSpPr txBox="1">
            <a:spLocks noChangeArrowheads="1"/>
          </p:cNvSpPr>
          <p:nvPr/>
        </p:nvSpPr>
        <p:spPr bwMode="auto">
          <a:xfrm>
            <a:off x="381000" y="3124200"/>
            <a:ext cx="8534400" cy="7620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            </a:t>
            </a:r>
            <a:r>
              <a:rPr kumimoji="0" lang="en-US" altLang="zh-CN" sz="4400" b="0" i="0" u="none" strike="noStrike" kern="0" cap="none" spc="0" normalizeH="0" baseline="0" noProof="0" dirty="0" smtClean="0">
                <a:ln>
                  <a:noFill/>
                </a:ln>
                <a:solidFill>
                  <a:srgbClr val="1208E4"/>
                </a:solidFill>
                <a:effectLst/>
                <a:uLnTx/>
                <a:uFillTx/>
                <a:latin typeface="Times New Roman" pitchFamily="18" charset="0"/>
                <a:cs typeface="Times New Roman" pitchFamily="18" charset="0"/>
              </a:rPr>
              <a:t>1        1     0     0    0    1   1   0</a:t>
            </a:r>
            <a:r>
              <a:rPr kumimoji="0" lang="en-US" altLang="zh-CN" sz="4400" b="0" i="0" u="none" strike="noStrike" kern="0" cap="none" spc="0" normalizeH="0" baseline="0" noProof="0" dirty="0" smtClean="0">
                <a:ln>
                  <a:noFill/>
                </a:ln>
                <a:solidFill>
                  <a:srgbClr val="FF3300"/>
                </a:solidFill>
                <a:effectLst/>
                <a:uLnTx/>
                <a:uFillTx/>
                <a:latin typeface="Times New Roman" pitchFamily="18" charset="0"/>
                <a:cs typeface="Times New Roman" pitchFamily="18" charset="0"/>
              </a:rPr>
              <a:t>.</a:t>
            </a:r>
          </a:p>
        </p:txBody>
      </p:sp>
      <p:sp>
        <p:nvSpPr>
          <p:cNvPr id="31" name="Text Box 1029"/>
          <p:cNvSpPr txBox="1">
            <a:spLocks noChangeArrowheads="1"/>
          </p:cNvSpPr>
          <p:nvPr/>
        </p:nvSpPr>
        <p:spPr bwMode="auto">
          <a:xfrm>
            <a:off x="228600" y="4191000"/>
            <a:ext cx="8077200" cy="7620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44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0.5, 0.25, 0.125, 0.0625, ….</a:t>
            </a:r>
          </a:p>
        </p:txBody>
      </p:sp>
      <p:sp>
        <p:nvSpPr>
          <p:cNvPr id="32" name="Text Box 1030"/>
          <p:cNvSpPr txBox="1">
            <a:spLocks noChangeArrowheads="1"/>
          </p:cNvSpPr>
          <p:nvPr/>
        </p:nvSpPr>
        <p:spPr bwMode="auto">
          <a:xfrm>
            <a:off x="304800" y="5029200"/>
            <a:ext cx="4648200" cy="762000"/>
          </a:xfrm>
          <a:prstGeom prst="rect">
            <a:avLst/>
          </a:prstGeom>
          <a:noFill/>
          <a:ln w="9525">
            <a:noFill/>
            <a:miter lim="800000"/>
            <a:headEnd/>
            <a:tailEnd/>
          </a:ln>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en-US" altLang="zh-CN" sz="4000" b="0" i="0" u="none" strike="noStrike" kern="0" cap="none" spc="0" normalizeH="0" baseline="0" noProof="0" dirty="0" smtClean="0">
                <a:ln>
                  <a:noFill/>
                </a:ln>
                <a:solidFill>
                  <a:sysClr val="windowText" lastClr="000000"/>
                </a:solidFill>
                <a:effectLst/>
                <a:uLnTx/>
                <a:uFillTx/>
                <a:latin typeface="Times New Roman" pitchFamily="18" charset="0"/>
                <a:cs typeface="Times New Roman" pitchFamily="18" charset="0"/>
              </a:rPr>
              <a:t>  </a:t>
            </a:r>
            <a:r>
              <a:rPr kumimoji="0" lang="en-US" altLang="zh-CN" sz="4400" b="0" i="0" u="none" strike="noStrike" kern="0" cap="none" spc="0" normalizeH="0" baseline="0" noProof="0" dirty="0" smtClean="0">
                <a:ln>
                  <a:noFill/>
                </a:ln>
                <a:solidFill>
                  <a:srgbClr val="1208E4"/>
                </a:solidFill>
                <a:effectLst/>
                <a:uLnTx/>
                <a:uFillTx/>
                <a:latin typeface="Times New Roman" pitchFamily="18" charset="0"/>
                <a:cs typeface="Times New Roman" pitchFamily="18" charset="0"/>
              </a:rPr>
              <a:t>0     1         1</a:t>
            </a:r>
          </a:p>
        </p:txBody>
      </p:sp>
      <p:sp>
        <p:nvSpPr>
          <p:cNvPr id="34" name="Line 1032"/>
          <p:cNvSpPr>
            <a:spLocks noChangeShapeType="1"/>
          </p:cNvSpPr>
          <p:nvPr/>
        </p:nvSpPr>
        <p:spPr bwMode="auto">
          <a:xfrm>
            <a:off x="209550" y="762000"/>
            <a:ext cx="8382000" cy="1588"/>
          </a:xfrm>
          <a:prstGeom prst="line">
            <a:avLst/>
          </a:prstGeom>
          <a:noFill/>
          <a:ln w="76200">
            <a:solidFill>
              <a:srgbClr val="FF3300"/>
            </a:solidFill>
            <a:round/>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Rectangle 1033"/>
          <p:cNvSpPr>
            <a:spLocks noChangeArrowheads="1"/>
          </p:cNvSpPr>
          <p:nvPr/>
        </p:nvSpPr>
        <p:spPr bwMode="auto">
          <a:xfrm>
            <a:off x="457200" y="762000"/>
            <a:ext cx="2971800" cy="609600"/>
          </a:xfrm>
          <a:prstGeom prst="rect">
            <a:avLst/>
          </a:prstGeom>
          <a:noFill/>
          <a:ln w="9525">
            <a:noFill/>
            <a:miter lim="800000"/>
            <a:headEnd/>
            <a:tailEnd/>
          </a:ln>
          <a:effectLst/>
        </p:spPr>
        <p:txBody>
          <a:bodyPr anchor="ctr"/>
          <a:lstStyle/>
          <a:p>
            <a:pPr marL="566738" marR="0" lvl="0" indent="-566738" algn="l" defTabSz="914400" eaLnBrk="1" fontAlgn="auto" latinLnBrk="0" hangingPunct="1">
              <a:lnSpc>
                <a:spcPct val="110000"/>
              </a:lnSpc>
              <a:spcBef>
                <a:spcPct val="0"/>
              </a:spcBef>
              <a:spcAft>
                <a:spcPts val="0"/>
              </a:spcAft>
              <a:buClrTx/>
              <a:buSzTx/>
              <a:buFontTx/>
              <a:buNone/>
              <a:tabLst/>
              <a:defRPr/>
            </a:pPr>
            <a:r>
              <a:rPr kumimoji="0" lang="zh-CN" altLang="en-US" sz="2400" b="0" i="0" u="none" strike="noStrike" kern="0" cap="none" spc="0" normalizeH="0" baseline="0" noProof="0">
                <a:ln>
                  <a:noFill/>
                </a:ln>
                <a:solidFill>
                  <a:srgbClr val="000099"/>
                </a:solidFill>
                <a:effectLst>
                  <a:outerShdw blurRad="38100" dist="38100" dir="2700000" algn="tl">
                    <a:srgbClr val="C0C0C0"/>
                  </a:outerShdw>
                </a:effectLst>
                <a:uLnTx/>
                <a:uFillTx/>
                <a:ea typeface="宋体" pitchFamily="2" charset="-122"/>
              </a:rPr>
              <a:t>降幂法</a:t>
            </a:r>
            <a:r>
              <a:rPr kumimoji="0" lang="zh-CN" altLang="en-US" sz="2400" b="0" i="0" u="none" strike="noStrike" kern="0" cap="none" spc="0" normalizeH="0" baseline="0" noProof="0">
                <a:ln>
                  <a:noFill/>
                </a:ln>
                <a:solidFill>
                  <a:srgbClr val="000000"/>
                </a:solidFill>
                <a:effectLst/>
                <a:uLnTx/>
                <a:uFillTx/>
                <a:ea typeface="宋体" pitchFamily="2" charset="-122"/>
              </a:rPr>
              <a:t>：</a:t>
            </a:r>
            <a:endParaRPr kumimoji="0" lang="zh-CN" altLang="en-US" sz="4400" b="0" i="0" u="none" strike="noStrike" kern="0" cap="none" spc="0" normalizeH="0" baseline="0" noProof="0">
              <a:ln>
                <a:noFill/>
              </a:ln>
              <a:solidFill>
                <a:srgbClr val="000000"/>
              </a:solidFill>
              <a:effectLst/>
              <a:uLnTx/>
              <a:uFillTx/>
              <a:ea typeface="宋体"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zh-CN" altLang="en-US" smtClean="0"/>
              <a:t>溢出判断</a:t>
            </a:r>
          </a:p>
        </p:txBody>
      </p:sp>
      <p:sp>
        <p:nvSpPr>
          <p:cNvPr id="168963" name="内容占位符 2"/>
          <p:cNvSpPr>
            <a:spLocks noGrp="1"/>
          </p:cNvSpPr>
          <p:nvPr>
            <p:ph idx="1"/>
          </p:nvPr>
        </p:nvSpPr>
        <p:spPr>
          <a:xfrm>
            <a:off x="468313" y="836613"/>
            <a:ext cx="8229600" cy="5526087"/>
          </a:xfrm>
        </p:spPr>
        <p:txBody>
          <a:bodyPr/>
          <a:lstStyle/>
          <a:p>
            <a:pPr>
              <a:spcBef>
                <a:spcPct val="0"/>
              </a:spcBef>
            </a:pPr>
            <a:r>
              <a:rPr lang="zh-CN" altLang="en-US" smtClean="0"/>
              <a:t>机器语言如何进行溢出检测</a:t>
            </a:r>
            <a:endParaRPr lang="en-US" altLang="zh-CN" smtClean="0"/>
          </a:p>
          <a:p>
            <a:pPr lvl="1">
              <a:spcBef>
                <a:spcPct val="0"/>
              </a:spcBef>
            </a:pPr>
            <a:r>
              <a:rPr lang="zh-CN" altLang="en-US" smtClean="0"/>
              <a:t>可直接通过标志位进行判断</a:t>
            </a:r>
            <a:endParaRPr lang="en-US" altLang="zh-CN" smtClean="0"/>
          </a:p>
          <a:p>
            <a:pPr lvl="1">
              <a:spcBef>
                <a:spcPct val="0"/>
              </a:spcBef>
            </a:pPr>
            <a:r>
              <a:rPr lang="zh-CN" altLang="en-US" smtClean="0"/>
              <a:t>带符号溢出 </a:t>
            </a:r>
            <a:r>
              <a:rPr lang="en-US" altLang="zh-CN" smtClean="0"/>
              <a:t>OF=1  </a:t>
            </a:r>
            <a:r>
              <a:rPr lang="zh-CN" altLang="en-US" smtClean="0"/>
              <a:t>无符号溢出</a:t>
            </a:r>
            <a:r>
              <a:rPr lang="en-US" altLang="zh-CN" smtClean="0"/>
              <a:t>CF=1 </a:t>
            </a:r>
          </a:p>
          <a:p>
            <a:pPr>
              <a:spcBef>
                <a:spcPct val="0"/>
              </a:spcBef>
            </a:pPr>
            <a:r>
              <a:rPr lang="zh-CN" altLang="en-US" smtClean="0"/>
              <a:t>高级语言如何进行溢出检测</a:t>
            </a:r>
            <a:endParaRPr lang="en-US" altLang="zh-CN" smtClean="0"/>
          </a:p>
          <a:p>
            <a:pPr lvl="1">
              <a:spcBef>
                <a:spcPct val="0"/>
              </a:spcBef>
            </a:pPr>
            <a:r>
              <a:rPr lang="zh-CN" altLang="en-US" smtClean="0"/>
              <a:t>无法获得标志位</a:t>
            </a:r>
            <a:endParaRPr lang="en-US" altLang="zh-CN" smtClean="0"/>
          </a:p>
          <a:p>
            <a:pPr lvl="1">
              <a:spcBef>
                <a:spcPct val="0"/>
              </a:spcBef>
            </a:pPr>
            <a:r>
              <a:rPr lang="zh-CN" altLang="en-US" smtClean="0"/>
              <a:t>必须通过程序进行判断</a:t>
            </a:r>
            <a:endParaRPr lang="en-US" altLang="zh-CN" smtClean="0"/>
          </a:p>
          <a:p>
            <a:pPr lvl="1">
              <a:spcBef>
                <a:spcPct val="0"/>
              </a:spcBef>
            </a:pPr>
            <a:r>
              <a:rPr lang="zh-CN" altLang="en-US" smtClean="0"/>
              <a:t>带符号溢出检测</a:t>
            </a:r>
            <a:endParaRPr lang="en-US" altLang="zh-CN" smtClean="0"/>
          </a:p>
          <a:p>
            <a:pPr lvl="2">
              <a:spcBef>
                <a:spcPct val="0"/>
              </a:spcBef>
            </a:pPr>
            <a:r>
              <a:rPr lang="zh-CN" altLang="en-US" smtClean="0"/>
              <a:t>加法：正正得负，负负得正</a:t>
            </a:r>
            <a:endParaRPr lang="en-US" altLang="zh-CN" smtClean="0"/>
          </a:p>
          <a:p>
            <a:pPr lvl="2">
              <a:spcBef>
                <a:spcPct val="0"/>
              </a:spcBef>
            </a:pPr>
            <a:r>
              <a:rPr lang="zh-CN" altLang="en-US" smtClean="0"/>
              <a:t>减法：正负得负，负正得正</a:t>
            </a:r>
            <a:endParaRPr lang="en-US" altLang="zh-CN" smtClean="0"/>
          </a:p>
          <a:p>
            <a:pPr lvl="1">
              <a:spcBef>
                <a:spcPct val="0"/>
              </a:spcBef>
            </a:pPr>
            <a:r>
              <a:rPr lang="zh-CN" altLang="en-US" smtClean="0"/>
              <a:t>无符号溢出检测</a:t>
            </a:r>
            <a:endParaRPr lang="en-US" altLang="zh-CN" smtClean="0"/>
          </a:p>
          <a:p>
            <a:pPr lvl="2">
              <a:spcBef>
                <a:spcPct val="0"/>
              </a:spcBef>
            </a:pPr>
            <a:r>
              <a:rPr lang="zh-CN" altLang="en-US" smtClean="0"/>
              <a:t>加法：运算结果小于加数</a:t>
            </a:r>
            <a:endParaRPr lang="en-US" altLang="zh-CN" smtClean="0"/>
          </a:p>
          <a:p>
            <a:pPr lvl="2">
              <a:spcBef>
                <a:spcPct val="0"/>
              </a:spcBef>
            </a:pPr>
            <a:r>
              <a:rPr lang="zh-CN" altLang="en-US" smtClean="0"/>
              <a:t>减法：运算结果大于被减数</a:t>
            </a:r>
            <a:endParaRPr lang="en-US" altLang="zh-CN" smtClean="0"/>
          </a:p>
          <a:p>
            <a:pPr lvl="2">
              <a:spcBef>
                <a:spcPct val="0"/>
              </a:spcBef>
            </a:pPr>
            <a:endParaRPr lang="en-US" altLang="zh-CN" smtClean="0"/>
          </a:p>
          <a:p>
            <a:pPr lvl="1">
              <a:spcBef>
                <a:spcPct val="0"/>
              </a:spcBef>
            </a:pPr>
            <a:endParaRPr lang="en-US" altLang="zh-CN" smtClean="0"/>
          </a:p>
          <a:p>
            <a:pPr lvl="1">
              <a:spcBef>
                <a:spcPct val="0"/>
              </a:spcBef>
            </a:pPr>
            <a:endParaRPr lang="en-US" altLang="zh-CN" smtClean="0"/>
          </a:p>
          <a:p>
            <a:pPr lvl="1">
              <a:spcBef>
                <a:spcPct val="0"/>
              </a:spcBef>
            </a:pPr>
            <a:endParaRPr lang="zh-CN" altLang="en-US" smtClean="0"/>
          </a:p>
        </p:txBody>
      </p:sp>
      <p:sp>
        <p:nvSpPr>
          <p:cNvPr id="16896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t> -</a:t>
            </a:r>
            <a:fld id="{8891C52D-BE16-4BF8-9CE9-7721F03562D7}" type="slidenum">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r>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57748298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1584325"/>
            <a:ext cx="6751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标题 1"/>
          <p:cNvSpPr>
            <a:spLocks noGrp="1"/>
          </p:cNvSpPr>
          <p:nvPr>
            <p:ph type="title" idx="4294967295"/>
          </p:nvPr>
        </p:nvSpPr>
        <p:spPr>
          <a:xfrm>
            <a:off x="457200" y="139700"/>
            <a:ext cx="8229600" cy="561975"/>
          </a:xfrm>
        </p:spPr>
        <p:txBody>
          <a:bodyPr/>
          <a:lstStyle/>
          <a:p>
            <a:r>
              <a:rPr lang="zh-CN" altLang="en-US" sz="3200" smtClean="0"/>
              <a:t>带符号整数加法溢出判断程序</a:t>
            </a:r>
          </a:p>
        </p:txBody>
      </p:sp>
      <p:sp>
        <p:nvSpPr>
          <p:cNvPr id="3" name="内容占位符 2"/>
          <p:cNvSpPr>
            <a:spLocks noGrp="1"/>
          </p:cNvSpPr>
          <p:nvPr>
            <p:ph idx="4294967295"/>
          </p:nvPr>
        </p:nvSpPr>
        <p:spPr/>
        <p:txBody>
          <a:bodyPr/>
          <a:lstStyle/>
          <a:p>
            <a:pPr>
              <a:buFontTx/>
              <a:buNone/>
            </a:pPr>
            <a:r>
              <a:rPr lang="zh-CN" altLang="en-US" smtClean="0">
                <a:ea typeface="微软雅黑" panose="020B0503020204020204" pitchFamily="34" charset="-122"/>
              </a:rPr>
              <a:t>如何用程序判断一个</a:t>
            </a:r>
            <a:r>
              <a:rPr lang="zh-CN" altLang="en-US" smtClean="0">
                <a:solidFill>
                  <a:srgbClr val="FF0000"/>
                </a:solidFill>
                <a:ea typeface="微软雅黑" panose="020B0503020204020204" pitchFamily="34" charset="-122"/>
              </a:rPr>
              <a:t>带符号整数相加</a:t>
            </a:r>
            <a:r>
              <a:rPr lang="zh-CN" altLang="en-US" smtClean="0">
                <a:ea typeface="微软雅黑" panose="020B0503020204020204" pitchFamily="34" charset="-122"/>
              </a:rPr>
              <a:t>没有发生溢出</a:t>
            </a:r>
          </a:p>
          <a:p>
            <a:endParaRPr lang="en-US" altLang="zh-CN" smtClean="0">
              <a:ea typeface="微软雅黑" panose="020B0503020204020204" pitchFamily="34" charset="-122"/>
            </a:endParaRPr>
          </a:p>
          <a:p>
            <a:endParaRPr lang="en-US" altLang="zh-CN" b="0" smtClean="0"/>
          </a:p>
          <a:p>
            <a:endParaRPr lang="en-US" altLang="zh-CN" b="0" smtClean="0"/>
          </a:p>
          <a:p>
            <a:endParaRPr lang="en-US" altLang="zh-CN" b="0" smtClean="0"/>
          </a:p>
          <a:p>
            <a:pPr>
              <a:buFontTx/>
              <a:buNone/>
            </a:pPr>
            <a:r>
              <a:rPr lang="en-US" altLang="zh-CN" sz="2200" smtClean="0">
                <a:solidFill>
                  <a:srgbClr val="008000"/>
                </a:solidFill>
                <a:latin typeface="微软雅黑" panose="020B0503020204020204" pitchFamily="34" charset="-122"/>
                <a:ea typeface="微软雅黑" panose="020B0503020204020204" pitchFamily="34" charset="-122"/>
              </a:rPr>
              <a:t>/* Determine whether arguments can be added without overflow */</a:t>
            </a:r>
          </a:p>
          <a:p>
            <a:pPr>
              <a:buFontTx/>
              <a:buNone/>
            </a:pPr>
            <a:endParaRPr lang="en-US" altLang="zh-CN" sz="900" smtClean="0">
              <a:solidFill>
                <a:srgbClr val="008000"/>
              </a:solidFill>
              <a:latin typeface="微软雅黑" panose="020B0503020204020204" pitchFamily="34" charset="-122"/>
              <a:ea typeface="微软雅黑" panose="020B0503020204020204" pitchFamily="34" charset="-122"/>
            </a:endParaRPr>
          </a:p>
          <a:p>
            <a:pPr>
              <a:lnSpc>
                <a:spcPct val="110000"/>
              </a:lnSpc>
              <a:spcBef>
                <a:spcPct val="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int tadd_ok(int x, int y) {</a:t>
            </a:r>
          </a:p>
          <a:p>
            <a:pPr>
              <a:lnSpc>
                <a:spcPct val="110000"/>
              </a:lnSpc>
              <a:spcBef>
                <a:spcPct val="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int sum = x+y;</a:t>
            </a:r>
          </a:p>
          <a:p>
            <a:pPr>
              <a:lnSpc>
                <a:spcPct val="110000"/>
              </a:lnSpc>
              <a:spcBef>
                <a:spcPct val="0"/>
              </a:spcBef>
              <a:buFontTx/>
              <a:buNone/>
            </a:pPr>
            <a:r>
              <a:rPr lang="nn-NO" altLang="zh-CN" sz="2200" smtClean="0">
                <a:solidFill>
                  <a:srgbClr val="0033CC"/>
                </a:solidFill>
                <a:latin typeface="微软雅黑" panose="020B0503020204020204" pitchFamily="34" charset="-122"/>
                <a:ea typeface="微软雅黑" panose="020B0503020204020204" pitchFamily="34" charset="-122"/>
              </a:rPr>
              <a:t>	  int neg_over = x &lt; 0 &amp;&amp; y &lt; 0 &amp;&amp; sum &gt;= 0;</a:t>
            </a:r>
          </a:p>
          <a:p>
            <a:pPr>
              <a:lnSpc>
                <a:spcPct val="110000"/>
              </a:lnSpc>
              <a:spcBef>
                <a:spcPct val="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int pos_over = x &gt;= 0 &amp;&amp; y &gt;= 0 &amp;&amp; sum &lt; 0;</a:t>
            </a:r>
          </a:p>
          <a:p>
            <a:pPr>
              <a:lnSpc>
                <a:spcPct val="110000"/>
              </a:lnSpc>
              <a:spcBef>
                <a:spcPct val="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return !neg_over &amp;&amp; !pos_over;</a:t>
            </a:r>
          </a:p>
          <a:p>
            <a:pPr>
              <a:lnSpc>
                <a:spcPct val="110000"/>
              </a:lnSpc>
              <a:spcBef>
                <a:spcPct val="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a:t>
            </a:r>
            <a:endParaRPr lang="zh-CN" altLang="en-US" sz="2200" smtClean="0">
              <a:solidFill>
                <a:srgbClr val="0033CC"/>
              </a:solidFill>
              <a:latin typeface="微软雅黑" panose="020B0503020204020204" pitchFamily="34" charset="-122"/>
              <a:ea typeface="微软雅黑" panose="020B0503020204020204" pitchFamily="34" charset="-122"/>
            </a:endParaRPr>
          </a:p>
        </p:txBody>
      </p:sp>
      <p:sp>
        <p:nvSpPr>
          <p:cNvPr id="716805" name="Rectangle 5"/>
          <p:cNvSpPr>
            <a:spLocks noChangeArrowheads="1"/>
          </p:cNvSpPr>
          <p:nvPr/>
        </p:nvSpPr>
        <p:spPr bwMode="auto">
          <a:xfrm>
            <a:off x="1962150" y="1673225"/>
            <a:ext cx="5356225" cy="450850"/>
          </a:xfrm>
          <a:prstGeom prst="rect">
            <a:avLst/>
          </a:prstGeom>
          <a:solidFill>
            <a:srgbClr val="FF0000">
              <a:alpha val="25882"/>
            </a:srgb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06" name="Rectangle 6"/>
          <p:cNvSpPr>
            <a:spLocks noChangeArrowheads="1"/>
          </p:cNvSpPr>
          <p:nvPr/>
        </p:nvSpPr>
        <p:spPr bwMode="auto">
          <a:xfrm>
            <a:off x="1916113" y="2528888"/>
            <a:ext cx="5356225" cy="450850"/>
          </a:xfrm>
          <a:prstGeom prst="rect">
            <a:avLst/>
          </a:prstGeom>
          <a:solidFill>
            <a:srgbClr val="FF0000">
              <a:alpha val="25882"/>
            </a:srgb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07" name="Text Box 7"/>
          <p:cNvSpPr txBox="1">
            <a:spLocks noChangeArrowheads="1"/>
          </p:cNvSpPr>
          <p:nvPr/>
        </p:nvSpPr>
        <p:spPr bwMode="auto">
          <a:xfrm>
            <a:off x="5427663" y="3968750"/>
            <a:ext cx="2835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做模拟器实验时，模拟</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Add</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指令需要用！</a:t>
            </a:r>
          </a:p>
        </p:txBody>
      </p:sp>
      <p:sp>
        <p:nvSpPr>
          <p:cNvPr id="169992"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196816-0411-4C64-9ACE-6D2C482F8367}"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288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6802"/>
                                        </p:tgtEl>
                                        <p:attrNameLst>
                                          <p:attrName>style.visibility</p:attrName>
                                        </p:attrNameLst>
                                      </p:cBhvr>
                                      <p:to>
                                        <p:strVal val="visible"/>
                                      </p:to>
                                    </p:set>
                                    <p:animEffect transition="in" filter="blinds(horizontal)">
                                      <p:cBhvr>
                                        <p:cTn id="7" dur="500"/>
                                        <p:tgtEl>
                                          <p:spTgt spid="716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6805"/>
                                        </p:tgtEl>
                                        <p:attrNameLst>
                                          <p:attrName>style.visibility</p:attrName>
                                        </p:attrNameLst>
                                      </p:cBhvr>
                                      <p:to>
                                        <p:strVal val="visible"/>
                                      </p:to>
                                    </p:set>
                                    <p:animEffect transition="in" filter="blinds(horizontal)">
                                      <p:cBhvr>
                                        <p:cTn id="12" dur="500"/>
                                        <p:tgtEl>
                                          <p:spTgt spid="7168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6806"/>
                                        </p:tgtEl>
                                        <p:attrNameLst>
                                          <p:attrName>style.visibility</p:attrName>
                                        </p:attrNameLst>
                                      </p:cBhvr>
                                      <p:to>
                                        <p:strVal val="visible"/>
                                      </p:to>
                                    </p:set>
                                    <p:animEffect transition="in" filter="blinds(horizontal)">
                                      <p:cBhvr>
                                        <p:cTn id="17" dur="500"/>
                                        <p:tgtEl>
                                          <p:spTgt spid="71680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16807"/>
                                        </p:tgtEl>
                                        <p:attrNameLst>
                                          <p:attrName>style.visibility</p:attrName>
                                        </p:attrNameLst>
                                      </p:cBhvr>
                                      <p:to>
                                        <p:strVal val="visible"/>
                                      </p:to>
                                    </p:set>
                                    <p:animEffect transition="in" filter="blinds(horizontal)">
                                      <p:cBhvr>
                                        <p:cTn id="38" dur="500"/>
                                        <p:tgtEl>
                                          <p:spTgt spid="716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5" grpId="0" animBg="1"/>
      <p:bldP spid="716806" grpId="0" animBg="1"/>
      <p:bldP spid="71680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idx="4294967295"/>
          </p:nvPr>
        </p:nvSpPr>
        <p:spPr>
          <a:xfrm>
            <a:off x="457200" y="139700"/>
            <a:ext cx="8229600" cy="561975"/>
          </a:xfrm>
        </p:spPr>
        <p:txBody>
          <a:bodyPr/>
          <a:lstStyle/>
          <a:p>
            <a:r>
              <a:rPr lang="zh-CN" altLang="en-US" sz="3200" smtClean="0"/>
              <a:t>带符号整数减法溢出判断程序</a:t>
            </a:r>
          </a:p>
        </p:txBody>
      </p:sp>
      <p:sp>
        <p:nvSpPr>
          <p:cNvPr id="19459" name="内容占位符 2"/>
          <p:cNvSpPr>
            <a:spLocks noGrp="1"/>
          </p:cNvSpPr>
          <p:nvPr>
            <p:ph idx="4294967295"/>
          </p:nvPr>
        </p:nvSpPr>
        <p:spPr>
          <a:xfrm>
            <a:off x="476250" y="819150"/>
            <a:ext cx="8229600" cy="5715000"/>
          </a:xfrm>
        </p:spPr>
        <p:txBody>
          <a:bodyPr/>
          <a:lstStyle/>
          <a:p>
            <a:pPr marL="0" indent="0">
              <a:buFontTx/>
              <a:buNone/>
            </a:pPr>
            <a:r>
              <a:rPr lang="zh-CN" altLang="en-US" sz="2200" smtClean="0">
                <a:ea typeface="微软雅黑" panose="020B0503020204020204" pitchFamily="34" charset="-122"/>
              </a:rPr>
              <a:t>以下程序检查</a:t>
            </a:r>
            <a:r>
              <a:rPr lang="zh-CN" altLang="en-US" sz="2200" smtClean="0">
                <a:solidFill>
                  <a:srgbClr val="FF0000"/>
                </a:solidFill>
                <a:ea typeface="微软雅黑" panose="020B0503020204020204" pitchFamily="34" charset="-122"/>
              </a:rPr>
              <a:t>带符号整数相减</a:t>
            </a:r>
            <a:r>
              <a:rPr lang="zh-CN" altLang="en-US" sz="2200" smtClean="0">
                <a:ea typeface="微软雅黑" panose="020B0503020204020204" pitchFamily="34" charset="-122"/>
              </a:rPr>
              <a:t>是否溢出有没有问题？</a:t>
            </a:r>
            <a:endParaRPr lang="en-US" altLang="zh-CN" sz="2200" smtClean="0">
              <a:ea typeface="微软雅黑" panose="020B0503020204020204" pitchFamily="34" charset="-122"/>
            </a:endParaRPr>
          </a:p>
          <a:p>
            <a:pPr marL="0" indent="0">
              <a:buFontTx/>
              <a:buNone/>
            </a:pPr>
            <a:endParaRPr lang="en-US" altLang="zh-CN" sz="2200" smtClean="0">
              <a:ea typeface="微软雅黑" panose="020B0503020204020204" pitchFamily="34" charset="-122"/>
            </a:endParaRPr>
          </a:p>
          <a:p>
            <a:pPr marL="0" indent="0">
              <a:buFontTx/>
              <a:buNone/>
            </a:pPr>
            <a:endParaRPr lang="en-US" altLang="zh-CN" b="0" smtClean="0"/>
          </a:p>
          <a:p>
            <a:pPr marL="0" indent="0">
              <a:buFontTx/>
              <a:buNone/>
            </a:pPr>
            <a:endParaRPr lang="en-US" altLang="zh-CN" b="0" smtClean="0"/>
          </a:p>
          <a:p>
            <a:pPr marL="0" indent="0">
              <a:buFontTx/>
              <a:buNone/>
            </a:pPr>
            <a:endParaRPr lang="en-US" altLang="zh-CN" b="0" smtClean="0"/>
          </a:p>
          <a:p>
            <a:pPr marL="0" indent="0">
              <a:buFontTx/>
              <a:buNone/>
            </a:pPr>
            <a:endParaRPr lang="en-US" altLang="zh-CN" b="0" smtClean="0"/>
          </a:p>
          <a:p>
            <a:pPr marL="0" indent="0">
              <a:buFontTx/>
              <a:buNone/>
            </a:pPr>
            <a:endParaRPr lang="en-US" altLang="zh-CN" b="0" smtClean="0"/>
          </a:p>
          <a:p>
            <a:pPr marL="0" indent="0">
              <a:lnSpc>
                <a:spcPct val="100000"/>
              </a:lnSpc>
              <a:spcBef>
                <a:spcPct val="10000"/>
              </a:spcBef>
              <a:buFontTx/>
              <a:buNone/>
            </a:pPr>
            <a:r>
              <a:rPr lang="en-US" altLang="zh-CN" sz="2200" smtClean="0">
                <a:solidFill>
                  <a:srgbClr val="008000"/>
                </a:solidFill>
                <a:latin typeface="微软雅黑" panose="020B0503020204020204" pitchFamily="34" charset="-122"/>
                <a:ea typeface="微软雅黑" panose="020B0503020204020204" pitchFamily="34" charset="-122"/>
              </a:rPr>
              <a:t>/* Determine whether arguments can be subtracted without overflow */</a:t>
            </a:r>
          </a:p>
          <a:p>
            <a:pPr marL="0" indent="0">
              <a:lnSpc>
                <a:spcPct val="100000"/>
              </a:lnSpc>
              <a:spcBef>
                <a:spcPct val="10000"/>
              </a:spcBef>
              <a:buFontTx/>
              <a:buNone/>
            </a:pPr>
            <a:endParaRPr lang="en-US" altLang="zh-CN" sz="1000" smtClean="0">
              <a:latin typeface="微软雅黑" panose="020B0503020204020204" pitchFamily="34" charset="-122"/>
              <a:ea typeface="微软雅黑" panose="020B0503020204020204" pitchFamily="34" charset="-122"/>
            </a:endParaRPr>
          </a:p>
          <a:p>
            <a:pPr marL="0" indent="0">
              <a:lnSpc>
                <a:spcPct val="100000"/>
              </a:lnSpc>
              <a:spcBef>
                <a:spcPct val="1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WARNING: This code is buggy. */</a:t>
            </a:r>
          </a:p>
          <a:p>
            <a:pPr marL="0" indent="0">
              <a:lnSpc>
                <a:spcPct val="100000"/>
              </a:lnSpc>
              <a:spcBef>
                <a:spcPct val="1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int tsub_ok(int x, int y) {</a:t>
            </a:r>
          </a:p>
          <a:p>
            <a:pPr marL="0" indent="0">
              <a:lnSpc>
                <a:spcPct val="100000"/>
              </a:lnSpc>
              <a:spcBef>
                <a:spcPct val="1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return </a:t>
            </a:r>
            <a:r>
              <a:rPr lang="en-US" altLang="zh-CN" sz="2200" smtClean="0">
                <a:solidFill>
                  <a:srgbClr val="FF0000"/>
                </a:solidFill>
                <a:latin typeface="微软雅黑" panose="020B0503020204020204" pitchFamily="34" charset="-122"/>
                <a:ea typeface="微软雅黑" panose="020B0503020204020204" pitchFamily="34" charset="-122"/>
              </a:rPr>
              <a:t>tadd_ok(x, -y)</a:t>
            </a:r>
            <a:r>
              <a:rPr lang="en-US" altLang="zh-CN" sz="2200" smtClean="0">
                <a:solidFill>
                  <a:srgbClr val="0033CC"/>
                </a:solidFill>
                <a:latin typeface="微软雅黑" panose="020B0503020204020204" pitchFamily="34" charset="-122"/>
                <a:ea typeface="微软雅黑" panose="020B0503020204020204" pitchFamily="34" charset="-122"/>
              </a:rPr>
              <a:t>;</a:t>
            </a:r>
          </a:p>
          <a:p>
            <a:pPr marL="0" indent="0">
              <a:lnSpc>
                <a:spcPct val="100000"/>
              </a:lnSpc>
              <a:spcBef>
                <a:spcPct val="1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a:t>
            </a:r>
            <a:endParaRPr lang="zh-CN" altLang="en-US" smtClean="0">
              <a:solidFill>
                <a:srgbClr val="0033CC"/>
              </a:solidFill>
              <a:latin typeface="微软雅黑" panose="020B0503020204020204" pitchFamily="34" charset="-122"/>
              <a:ea typeface="微软雅黑" panose="020B0503020204020204" pitchFamily="34" charset="-122"/>
            </a:endParaRPr>
          </a:p>
        </p:txBody>
      </p:sp>
      <p:sp>
        <p:nvSpPr>
          <p:cNvPr id="718852" name="Rectangle 4"/>
          <p:cNvSpPr>
            <a:spLocks noChangeArrowheads="1"/>
          </p:cNvSpPr>
          <p:nvPr/>
        </p:nvSpPr>
        <p:spPr bwMode="auto">
          <a:xfrm>
            <a:off x="971550" y="6264275"/>
            <a:ext cx="5900738"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5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当</a:t>
            </a:r>
            <a:r>
              <a:rPr kumimoji="0" lang="en-US" altLang="zh-CN" sz="22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x=0</a:t>
            </a:r>
            <a:r>
              <a:rPr kumimoji="0" lang="zh-CN" altLang="en-US" sz="22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y=0x80000000</a:t>
            </a:r>
            <a:r>
              <a:rPr kumimoji="0" lang="zh-CN" altLang="en-US" sz="22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时，该函数判断错误</a:t>
            </a:r>
          </a:p>
        </p:txBody>
      </p:sp>
      <p:grpSp>
        <p:nvGrpSpPr>
          <p:cNvPr id="2" name="Group 5"/>
          <p:cNvGrpSpPr>
            <a:grpSpLocks/>
          </p:cNvGrpSpPr>
          <p:nvPr/>
        </p:nvGrpSpPr>
        <p:grpSpPr bwMode="auto">
          <a:xfrm>
            <a:off x="296863" y="1403350"/>
            <a:ext cx="8235950" cy="1139825"/>
            <a:chOff x="187" y="884"/>
            <a:chExt cx="5188" cy="718"/>
          </a:xfrm>
        </p:grpSpPr>
        <p:pic>
          <p:nvPicPr>
            <p:cNvPr id="1720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 y="884"/>
              <a:ext cx="3940" cy="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4" name="Text Box 7"/>
            <p:cNvSpPr txBox="1">
              <a:spLocks noChangeArrowheads="1"/>
            </p:cNvSpPr>
            <p:nvPr/>
          </p:nvSpPr>
          <p:spPr bwMode="auto">
            <a:xfrm>
              <a:off x="4241" y="1139"/>
              <a:ext cx="11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带符号整数加</a:t>
              </a:r>
            </a:p>
          </p:txBody>
        </p:sp>
      </p:grpSp>
      <p:grpSp>
        <p:nvGrpSpPr>
          <p:cNvPr id="3" name="Group 8"/>
          <p:cNvGrpSpPr>
            <a:grpSpLocks/>
          </p:cNvGrpSpPr>
          <p:nvPr/>
        </p:nvGrpSpPr>
        <p:grpSpPr bwMode="auto">
          <a:xfrm>
            <a:off x="296863" y="2754313"/>
            <a:ext cx="8189912" cy="1263650"/>
            <a:chOff x="187" y="1791"/>
            <a:chExt cx="5159" cy="796"/>
          </a:xfrm>
        </p:grpSpPr>
        <p:pic>
          <p:nvPicPr>
            <p:cNvPr id="17204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 y="1791"/>
              <a:ext cx="3940"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2" name="Text Box 10"/>
            <p:cNvSpPr txBox="1">
              <a:spLocks noChangeArrowheads="1"/>
            </p:cNvSpPr>
            <p:nvPr/>
          </p:nvSpPr>
          <p:spPr bwMode="auto">
            <a:xfrm>
              <a:off x="4212" y="2018"/>
              <a:ext cx="11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带符号整数减</a:t>
              </a:r>
            </a:p>
          </p:txBody>
        </p:sp>
      </p:grpSp>
      <p:sp>
        <p:nvSpPr>
          <p:cNvPr id="718860" name="Text Box 12"/>
          <p:cNvSpPr txBox="1">
            <a:spLocks noChangeArrowheads="1"/>
          </p:cNvSpPr>
          <p:nvPr/>
        </p:nvSpPr>
        <p:spPr bwMode="auto">
          <a:xfrm>
            <a:off x="6686550" y="3692525"/>
            <a:ext cx="2295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模拟</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Sub</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指令需要！</a:t>
            </a:r>
          </a:p>
        </p:txBody>
      </p:sp>
      <p:sp>
        <p:nvSpPr>
          <p:cNvPr id="172040" name="灯片编号占位符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8B179A-0BF3-45D3-BFC2-DE0A729E06B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60992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17" dur="500"/>
                                        <p:tgtEl>
                                          <p:spTgt spid="19459">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9459">
                                            <p:txEl>
                                              <p:pRg st="9" end="9"/>
                                            </p:txEl>
                                          </p:spTgt>
                                        </p:tgtEl>
                                        <p:attrNameLst>
                                          <p:attrName>style.visibility</p:attrName>
                                        </p:attrNameLst>
                                      </p:cBhvr>
                                      <p:to>
                                        <p:strVal val="visible"/>
                                      </p:to>
                                    </p:set>
                                    <p:animEffect transition="in" filter="blinds(horizontal)">
                                      <p:cBhvr>
                                        <p:cTn id="20" dur="500"/>
                                        <p:tgtEl>
                                          <p:spTgt spid="19459">
                                            <p:txEl>
                                              <p:pRg st="9" end="9"/>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9459">
                                            <p:txEl>
                                              <p:pRg st="10" end="10"/>
                                            </p:txEl>
                                          </p:spTgt>
                                        </p:tgtEl>
                                        <p:attrNameLst>
                                          <p:attrName>style.visibility</p:attrName>
                                        </p:attrNameLst>
                                      </p:cBhvr>
                                      <p:to>
                                        <p:strVal val="visible"/>
                                      </p:to>
                                    </p:set>
                                    <p:animEffect transition="in" filter="blinds(horizontal)">
                                      <p:cBhvr>
                                        <p:cTn id="23" dur="500"/>
                                        <p:tgtEl>
                                          <p:spTgt spid="19459">
                                            <p:txEl>
                                              <p:pRg st="10" end="10"/>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9459">
                                            <p:txEl>
                                              <p:pRg st="11" end="11"/>
                                            </p:txEl>
                                          </p:spTgt>
                                        </p:tgtEl>
                                        <p:attrNameLst>
                                          <p:attrName>style.visibility</p:attrName>
                                        </p:attrNameLst>
                                      </p:cBhvr>
                                      <p:to>
                                        <p:strVal val="visible"/>
                                      </p:to>
                                    </p:set>
                                    <p:animEffect transition="in" filter="blinds(horizontal)">
                                      <p:cBhvr>
                                        <p:cTn id="26" dur="500"/>
                                        <p:tgtEl>
                                          <p:spTgt spid="19459">
                                            <p:txEl>
                                              <p:pRg st="11" end="11"/>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9459">
                                            <p:txEl>
                                              <p:pRg st="12" end="12"/>
                                            </p:txEl>
                                          </p:spTgt>
                                        </p:tgtEl>
                                        <p:attrNameLst>
                                          <p:attrName>style.visibility</p:attrName>
                                        </p:attrNameLst>
                                      </p:cBhvr>
                                      <p:to>
                                        <p:strVal val="visible"/>
                                      </p:to>
                                    </p:set>
                                    <p:animEffect transition="in" filter="blinds(horizontal)">
                                      <p:cBhvr>
                                        <p:cTn id="29" dur="500"/>
                                        <p:tgtEl>
                                          <p:spTgt spid="19459">
                                            <p:txEl>
                                              <p:pRg st="12" end="1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718852"/>
                                        </p:tgtEl>
                                        <p:attrNameLst>
                                          <p:attrName>style.visibility</p:attrName>
                                        </p:attrNameLst>
                                      </p:cBhvr>
                                      <p:to>
                                        <p:strVal val="visible"/>
                                      </p:to>
                                    </p:set>
                                    <p:animEffect transition="in" filter="blinds(horizontal)">
                                      <p:cBhvr>
                                        <p:cTn id="34" dur="500"/>
                                        <p:tgtEl>
                                          <p:spTgt spid="71885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18860"/>
                                        </p:tgtEl>
                                        <p:attrNameLst>
                                          <p:attrName>style.visibility</p:attrName>
                                        </p:attrNameLst>
                                      </p:cBhvr>
                                      <p:to>
                                        <p:strVal val="visible"/>
                                      </p:to>
                                    </p:set>
                                    <p:animEffect transition="in" filter="blinds(horizontal)">
                                      <p:cBhvr>
                                        <p:cTn id="39" dur="500"/>
                                        <p:tgtEl>
                                          <p:spTgt spid="718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2" grpId="0"/>
      <p:bldP spid="718860"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41313" y="819150"/>
            <a:ext cx="850582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如何用程序判断一个</a:t>
            </a:r>
            <a:r>
              <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无符号数相加</a:t>
            </a: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没有发生溢出</a:t>
            </a:r>
            <a:endPar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Determine whether arguments can be added without overflow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int uadd_ok(unsigned x, unsigned 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     unsigned sum = x+y;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     return sum &gt;= 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p>
        </p:txBody>
      </p:sp>
      <p:sp>
        <p:nvSpPr>
          <p:cNvPr id="174083" name="标题 2"/>
          <p:cNvSpPr>
            <a:spLocks noGrp="1"/>
          </p:cNvSpPr>
          <p:nvPr>
            <p:ph type="title" idx="4294967295"/>
          </p:nvPr>
        </p:nvSpPr>
        <p:spPr>
          <a:xfrm>
            <a:off x="457200" y="139700"/>
            <a:ext cx="8229600" cy="561975"/>
          </a:xfrm>
        </p:spPr>
        <p:txBody>
          <a:bodyPr/>
          <a:lstStyle/>
          <a:p>
            <a:r>
              <a:rPr lang="zh-CN" altLang="en-US" sz="3200" smtClean="0"/>
              <a:t>无符号整数加法溢出判断程序</a:t>
            </a:r>
          </a:p>
        </p:txBody>
      </p:sp>
      <p:pic>
        <p:nvPicPr>
          <p:cNvPr id="714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1268413"/>
            <a:ext cx="67500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4757" name="Rectangle 5"/>
          <p:cNvSpPr>
            <a:spLocks noChangeArrowheads="1"/>
          </p:cNvSpPr>
          <p:nvPr/>
        </p:nvSpPr>
        <p:spPr bwMode="auto">
          <a:xfrm>
            <a:off x="2636838" y="1989138"/>
            <a:ext cx="3960812" cy="584200"/>
          </a:xfrm>
          <a:prstGeom prst="rect">
            <a:avLst/>
          </a:prstGeom>
          <a:solidFill>
            <a:srgbClr val="FF0000">
              <a:alpha val="25882"/>
            </a:srgb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4758" name="Text Box 6"/>
          <p:cNvSpPr txBox="1">
            <a:spLocks noChangeArrowheads="1"/>
          </p:cNvSpPr>
          <p:nvPr/>
        </p:nvSpPr>
        <p:spPr bwMode="auto">
          <a:xfrm>
            <a:off x="566738" y="2798763"/>
            <a:ext cx="72453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发生溢出时，一定满足 </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result&lt;x and result&lt;y</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否则，若</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x+y-2</a:t>
            </a:r>
            <a:r>
              <a:rPr kumimoji="0" lang="en-US" altLang="zh-CN" sz="2200" b="1" i="0" u="none" strike="noStrike" kern="1200" cap="none" spc="0" normalizeH="0" baseline="3000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x</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，则 </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y</a:t>
            </a:r>
            <a:r>
              <a:rPr kumimoji="0" lang="en-US" altLang="zh-CN" sz="18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2</a:t>
            </a:r>
            <a:r>
              <a:rPr kumimoji="0" lang="en-US" altLang="zh-CN" sz="2200" b="1" i="0" u="none" strike="noStrike" kern="1200" cap="none" spc="0" normalizeH="0" baseline="3000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 </a:t>
            </a:r>
            <a:r>
              <a:rPr kumimoji="0" lang="zh-CN" altLang="en-US" sz="20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这是不可能的！</a:t>
            </a:r>
            <a:endPar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endParaRPr>
          </a:p>
        </p:txBody>
      </p:sp>
      <p:sp>
        <p:nvSpPr>
          <p:cNvPr id="17408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522D60-41E7-42D1-8398-B1272E5BC2E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Text Box 11"/>
          <p:cNvSpPr txBox="1">
            <a:spLocks noChangeArrowheads="1"/>
          </p:cNvSpPr>
          <p:nvPr/>
        </p:nvSpPr>
        <p:spPr bwMode="auto">
          <a:xfrm>
            <a:off x="6102350" y="4406900"/>
            <a:ext cx="256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无符号减的溢出判断函数又如何实现呢？</a:t>
            </a:r>
          </a:p>
        </p:txBody>
      </p:sp>
      <p:grpSp>
        <p:nvGrpSpPr>
          <p:cNvPr id="3" name="Group 67"/>
          <p:cNvGrpSpPr>
            <a:grpSpLocks/>
          </p:cNvGrpSpPr>
          <p:nvPr/>
        </p:nvGrpSpPr>
        <p:grpSpPr bwMode="auto">
          <a:xfrm>
            <a:off x="5683250" y="5295900"/>
            <a:ext cx="2970213" cy="1111250"/>
            <a:chOff x="73" y="3237"/>
            <a:chExt cx="1871" cy="907"/>
          </a:xfrm>
        </p:grpSpPr>
        <p:pic>
          <p:nvPicPr>
            <p:cNvPr id="17409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 y="3549"/>
              <a:ext cx="1871"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91" name="Text Box 69"/>
            <p:cNvSpPr txBox="1">
              <a:spLocks noChangeArrowheads="1"/>
            </p:cNvSpPr>
            <p:nvPr/>
          </p:nvSpPr>
          <p:spPr bwMode="auto">
            <a:xfrm>
              <a:off x="130" y="3237"/>
              <a:ext cx="1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无符号减公式：</a:t>
              </a:r>
            </a:p>
          </p:txBody>
        </p:sp>
      </p:grpSp>
    </p:spTree>
    <p:extLst>
      <p:ext uri="{BB962C8B-B14F-4D97-AF65-F5344CB8AC3E}">
        <p14:creationId xmlns:p14="http://schemas.microsoft.com/office/powerpoint/2010/main" val="4254961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4756"/>
                                        </p:tgtEl>
                                        <p:attrNameLst>
                                          <p:attrName>style.visibility</p:attrName>
                                        </p:attrNameLst>
                                      </p:cBhvr>
                                      <p:to>
                                        <p:strVal val="visible"/>
                                      </p:to>
                                    </p:set>
                                    <p:animEffect transition="in" filter="blinds(horizontal)">
                                      <p:cBhvr>
                                        <p:cTn id="7" dur="500"/>
                                        <p:tgtEl>
                                          <p:spTgt spid="7147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4757"/>
                                        </p:tgtEl>
                                        <p:attrNameLst>
                                          <p:attrName>style.visibility</p:attrName>
                                        </p:attrNameLst>
                                      </p:cBhvr>
                                      <p:to>
                                        <p:strVal val="visible"/>
                                      </p:to>
                                    </p:set>
                                    <p:animEffect transition="in" filter="blinds(horizontal)">
                                      <p:cBhvr>
                                        <p:cTn id="12" dur="500"/>
                                        <p:tgtEl>
                                          <p:spTgt spid="7147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4758"/>
                                        </p:tgtEl>
                                        <p:attrNameLst>
                                          <p:attrName>style.visibility</p:attrName>
                                        </p:attrNameLst>
                                      </p:cBhvr>
                                      <p:to>
                                        <p:strVal val="visible"/>
                                      </p:to>
                                    </p:set>
                                    <p:animEffect transition="in" filter="blinds(horizontal)">
                                      <p:cBhvr>
                                        <p:cTn id="17" dur="500"/>
                                        <p:tgtEl>
                                          <p:spTgt spid="7147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11" end="1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12" end="1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3" end="1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linds(horizontal)">
                                      <p:cBhvr>
                                        <p:cTn id="36" dur="500"/>
                                        <p:tgtEl>
                                          <p:spTgt spid="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7" grpId="0" animBg="1"/>
      <p:bldP spid="714758" grpId="0"/>
      <p:bldP spid="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296863" y="139700"/>
            <a:ext cx="8229600" cy="544513"/>
          </a:xfrm>
        </p:spPr>
        <p:txBody>
          <a:bodyPr/>
          <a:lstStyle/>
          <a:p>
            <a:r>
              <a:rPr lang="zh-CN" altLang="en-US" sz="3200" smtClean="0"/>
              <a:t>整数运算举例</a:t>
            </a:r>
          </a:p>
        </p:txBody>
      </p:sp>
      <p:sp>
        <p:nvSpPr>
          <p:cNvPr id="710659" name="Text Box 3"/>
          <p:cNvSpPr txBox="1">
            <a:spLocks noChangeArrowheads="1"/>
          </p:cNvSpPr>
          <p:nvPr/>
        </p:nvSpPr>
        <p:spPr bwMode="auto">
          <a:xfrm>
            <a:off x="3627438" y="782638"/>
            <a:ext cx="4816475" cy="3968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9242"/>
                </a:solidFill>
                <a:effectLst/>
                <a:uLnTx/>
                <a:uFillTx/>
                <a:latin typeface="Arial" panose="020B0604020202020204" pitchFamily="34" charset="0"/>
                <a:ea typeface="微软雅黑" panose="020B0503020204020204" pitchFamily="34" charset="-122"/>
                <a:cs typeface="+mn-cs"/>
              </a:rPr>
              <a:t>无符号和带符号加减运算都用该部件执行</a:t>
            </a:r>
            <a:endParaRPr kumimoji="0" lang="zh-CN" altLang="en-US" sz="2000" b="1" i="0" u="none" strike="noStrike" kern="1200" cap="none" spc="0" normalizeH="0" baseline="0" noProof="0" smtClean="0">
              <a:ln>
                <a:noFill/>
              </a:ln>
              <a:solidFill>
                <a:srgbClr val="996600"/>
              </a:solidFill>
              <a:effectLst/>
              <a:uLnTx/>
              <a:uFillTx/>
              <a:latin typeface="Arial" panose="020B0604020202020204" pitchFamily="34" charset="0"/>
              <a:ea typeface="微软雅黑" panose="020B0503020204020204" pitchFamily="34" charset="-122"/>
              <a:cs typeface="+mn-cs"/>
            </a:endParaRPr>
          </a:p>
        </p:txBody>
      </p:sp>
      <p:sp>
        <p:nvSpPr>
          <p:cNvPr id="176132" name="Text Box 4"/>
          <p:cNvSpPr txBox="1">
            <a:spLocks noChangeArrowheads="1"/>
          </p:cNvSpPr>
          <p:nvPr/>
        </p:nvSpPr>
        <p:spPr bwMode="auto">
          <a:xfrm>
            <a:off x="250825" y="728663"/>
            <a:ext cx="3916363" cy="372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unsigned int x=134;</a:t>
            </a:r>
            <a:endPar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unsigned int y=246;</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int m=x;</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int n=y;</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unsigned int </a:t>
            </a:r>
            <a:r>
              <a:rPr kumimoji="0" lang="en-US" altLang="zh-CN" sz="20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z1=x-y</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unsigned int</a:t>
            </a:r>
            <a:r>
              <a:rPr kumimoji="0" lang="en-US" altLang="zh-CN" sz="20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 z2=x+y</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int </a:t>
            </a:r>
            <a:r>
              <a:rPr kumimoji="0" lang="en-US" altLang="zh-CN" sz="20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k1=m-n</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int</a:t>
            </a:r>
            <a:r>
              <a:rPr kumimoji="0" lang="en-US" altLang="zh-CN" sz="20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 k2=m+n</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1" fontAlgn="base" latinLnBrk="0" hangingPunct="1">
              <a:lnSpc>
                <a:spcPct val="110000"/>
              </a:lnSpc>
              <a:spcBef>
                <a:spcPts val="6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上面程序哪些语句溢出？</a:t>
            </a:r>
            <a:endPar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0661" name="Text Box 5"/>
          <p:cNvSpPr txBox="1">
            <a:spLocks noChangeArrowheads="1"/>
          </p:cNvSpPr>
          <p:nvPr/>
        </p:nvSpPr>
        <p:spPr bwMode="auto">
          <a:xfrm>
            <a:off x="250825" y="4513263"/>
            <a:ext cx="82804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x</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m</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的机器数一样：</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1000 0110</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y</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n</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的机器数一样：</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1111 0110</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z1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k1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的机器数一样：</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1001 0000</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CF=1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OF=0</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SF=1</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z1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的结果溢出</a:t>
            </a:r>
            <a:endPar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z2</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k2</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的机器数一样：</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0111 1100</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CF=1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OF=1</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SF=0</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z2</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k2</a:t>
            </a: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的结果均溢出</a:t>
            </a:r>
            <a:endPar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176134" name="Text Box 6"/>
          <p:cNvSpPr txBox="1">
            <a:spLocks noChangeArrowheads="1"/>
          </p:cNvSpPr>
          <p:nvPr/>
        </p:nvSpPr>
        <p:spPr bwMode="auto">
          <a:xfrm>
            <a:off x="3176588" y="1854200"/>
            <a:ext cx="1439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假定 </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n=8</a:t>
            </a:r>
            <a:endPar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6135" name="Group 7"/>
          <p:cNvGrpSpPr>
            <a:grpSpLocks/>
          </p:cNvGrpSpPr>
          <p:nvPr/>
        </p:nvGrpSpPr>
        <p:grpSpPr bwMode="auto">
          <a:xfrm>
            <a:off x="3395663" y="1223963"/>
            <a:ext cx="5748337" cy="2898775"/>
            <a:chOff x="0" y="572"/>
            <a:chExt cx="3621" cy="1826"/>
          </a:xfrm>
        </p:grpSpPr>
        <p:grpSp>
          <p:nvGrpSpPr>
            <p:cNvPr id="176137" name="组合 63"/>
            <p:cNvGrpSpPr>
              <a:grpSpLocks/>
            </p:cNvGrpSpPr>
            <p:nvPr/>
          </p:nvGrpSpPr>
          <p:grpSpPr bwMode="auto">
            <a:xfrm>
              <a:off x="0" y="572"/>
              <a:ext cx="3392" cy="1826"/>
              <a:chOff x="3495675" y="3876675"/>
              <a:chExt cx="5384800" cy="2898775"/>
            </a:xfrm>
          </p:grpSpPr>
          <p:sp>
            <p:nvSpPr>
              <p:cNvPr id="176142" name="Rectangle 33"/>
              <p:cNvSpPr>
                <a:spLocks noChangeArrowheads="1"/>
              </p:cNvSpPr>
              <p:nvPr/>
            </p:nvSpPr>
            <p:spPr bwMode="auto">
              <a:xfrm>
                <a:off x="8259763" y="4994275"/>
                <a:ext cx="6207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Sum</a:t>
                </a:r>
              </a:p>
            </p:txBody>
          </p:sp>
          <p:grpSp>
            <p:nvGrpSpPr>
              <p:cNvPr id="176143" name="Group 73"/>
              <p:cNvGrpSpPr>
                <a:grpSpLocks/>
              </p:cNvGrpSpPr>
              <p:nvPr/>
            </p:nvGrpSpPr>
            <p:grpSpPr bwMode="auto">
              <a:xfrm>
                <a:off x="3495675" y="3876675"/>
                <a:ext cx="4968876" cy="2393950"/>
                <a:chOff x="2202" y="2442"/>
                <a:chExt cx="3130" cy="1508"/>
              </a:xfrm>
            </p:grpSpPr>
            <p:sp>
              <p:nvSpPr>
                <p:cNvPr id="176145" name="Line 11"/>
                <p:cNvSpPr>
                  <a:spLocks noChangeShapeType="1"/>
                </p:cNvSpPr>
                <p:nvPr/>
              </p:nvSpPr>
              <p:spPr bwMode="auto">
                <a:xfrm flipH="1">
                  <a:off x="3733" y="2869"/>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46" name="Line 12"/>
                <p:cNvSpPr>
                  <a:spLocks noChangeShapeType="1"/>
                </p:cNvSpPr>
                <p:nvPr/>
              </p:nvSpPr>
              <p:spPr bwMode="auto">
                <a:xfrm flipH="1">
                  <a:off x="4225" y="2757"/>
                  <a:ext cx="6" cy="41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47" name="Line 13"/>
                <p:cNvSpPr>
                  <a:spLocks noChangeShapeType="1"/>
                </p:cNvSpPr>
                <p:nvPr/>
              </p:nvSpPr>
              <p:spPr bwMode="auto">
                <a:xfrm>
                  <a:off x="4238" y="2757"/>
                  <a:ext cx="399" cy="18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48" name="Line 14"/>
                <p:cNvSpPr>
                  <a:spLocks noChangeShapeType="1"/>
                </p:cNvSpPr>
                <p:nvPr/>
              </p:nvSpPr>
              <p:spPr bwMode="auto">
                <a:xfrm>
                  <a:off x="4208" y="3168"/>
                  <a:ext cx="151" cy="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49" name="Line 16"/>
                <p:cNvSpPr>
                  <a:spLocks noChangeShapeType="1"/>
                </p:cNvSpPr>
                <p:nvPr/>
              </p:nvSpPr>
              <p:spPr bwMode="auto">
                <a:xfrm>
                  <a:off x="4637" y="2942"/>
                  <a:ext cx="7" cy="2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0" name="Line 18"/>
                <p:cNvSpPr>
                  <a:spLocks noChangeShapeType="1"/>
                </p:cNvSpPr>
                <p:nvPr/>
              </p:nvSpPr>
              <p:spPr bwMode="auto">
                <a:xfrm flipV="1">
                  <a:off x="4231" y="3311"/>
                  <a:ext cx="0" cy="39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1" name="Line 19"/>
                <p:cNvSpPr>
                  <a:spLocks noChangeShapeType="1"/>
                </p:cNvSpPr>
                <p:nvPr/>
              </p:nvSpPr>
              <p:spPr bwMode="auto">
                <a:xfrm flipV="1">
                  <a:off x="4238" y="3495"/>
                  <a:ext cx="399" cy="21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2" name="Line 20"/>
                <p:cNvSpPr>
                  <a:spLocks noChangeShapeType="1"/>
                </p:cNvSpPr>
                <p:nvPr/>
              </p:nvSpPr>
              <p:spPr bwMode="auto">
                <a:xfrm flipV="1">
                  <a:off x="4232" y="3232"/>
                  <a:ext cx="121" cy="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3" name="Line 22"/>
                <p:cNvSpPr>
                  <a:spLocks noChangeShapeType="1"/>
                </p:cNvSpPr>
                <p:nvPr/>
              </p:nvSpPr>
              <p:spPr bwMode="auto">
                <a:xfrm flipV="1">
                  <a:off x="4644" y="3218"/>
                  <a:ext cx="0" cy="29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4" name="Line 23"/>
                <p:cNvSpPr>
                  <a:spLocks noChangeShapeType="1"/>
                </p:cNvSpPr>
                <p:nvPr/>
              </p:nvSpPr>
              <p:spPr bwMode="auto">
                <a:xfrm>
                  <a:off x="4647" y="3225"/>
                  <a:ext cx="61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5" name="Line 24"/>
                <p:cNvSpPr>
                  <a:spLocks noChangeShapeType="1"/>
                </p:cNvSpPr>
                <p:nvPr/>
              </p:nvSpPr>
              <p:spPr bwMode="auto">
                <a:xfrm flipH="1">
                  <a:off x="3733" y="3580"/>
                  <a:ext cx="502"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6" name="Rectangle 25"/>
                <p:cNvSpPr>
                  <a:spLocks noChangeArrowheads="1"/>
                </p:cNvSpPr>
                <p:nvPr/>
              </p:nvSpPr>
              <p:spPr bwMode="auto">
                <a:xfrm rot="5400000">
                  <a:off x="4180" y="3182"/>
                  <a:ext cx="589"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5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Adder</a:t>
                  </a:r>
                </a:p>
              </p:txBody>
            </p:sp>
            <p:sp>
              <p:nvSpPr>
                <p:cNvPr id="176157" name="Line 26"/>
                <p:cNvSpPr>
                  <a:spLocks noChangeShapeType="1"/>
                </p:cNvSpPr>
                <p:nvPr/>
              </p:nvSpPr>
              <p:spPr bwMode="auto">
                <a:xfrm flipH="1">
                  <a:off x="3897" y="3544"/>
                  <a:ext cx="90" cy="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8" name="Line 27"/>
                <p:cNvSpPr>
                  <a:spLocks noChangeShapeType="1"/>
                </p:cNvSpPr>
                <p:nvPr/>
              </p:nvSpPr>
              <p:spPr bwMode="auto">
                <a:xfrm flipH="1">
                  <a:off x="3897" y="2834"/>
                  <a:ext cx="90"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59" name="Line 28"/>
                <p:cNvSpPr>
                  <a:spLocks noChangeShapeType="1"/>
                </p:cNvSpPr>
                <p:nvPr/>
              </p:nvSpPr>
              <p:spPr bwMode="auto">
                <a:xfrm flipH="1">
                  <a:off x="4929" y="3189"/>
                  <a:ext cx="90"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60" name="Rectangle 29"/>
                <p:cNvSpPr>
                  <a:spLocks noChangeArrowheads="1"/>
                </p:cNvSpPr>
                <p:nvPr/>
              </p:nvSpPr>
              <p:spPr bwMode="auto">
                <a:xfrm>
                  <a:off x="3770" y="286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76161" name="Rectangle 30"/>
                <p:cNvSpPr>
                  <a:spLocks noChangeArrowheads="1"/>
                </p:cNvSpPr>
                <p:nvPr/>
              </p:nvSpPr>
              <p:spPr bwMode="auto">
                <a:xfrm>
                  <a:off x="3770" y="3580"/>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76162" name="Rectangle 31"/>
                <p:cNvSpPr>
                  <a:spLocks noChangeArrowheads="1"/>
                </p:cNvSpPr>
                <p:nvPr/>
              </p:nvSpPr>
              <p:spPr bwMode="auto">
                <a:xfrm>
                  <a:off x="4802" y="3225"/>
                  <a:ext cx="19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76163" name="Rectangle 32"/>
                <p:cNvSpPr>
                  <a:spLocks noChangeArrowheads="1"/>
                </p:cNvSpPr>
                <p:nvPr/>
              </p:nvSpPr>
              <p:spPr bwMode="auto">
                <a:xfrm>
                  <a:off x="3687" y="2660"/>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a:t>
                  </a:r>
                </a:p>
              </p:txBody>
            </p:sp>
            <p:sp>
              <p:nvSpPr>
                <p:cNvPr id="176164" name="Rectangle 34"/>
                <p:cNvSpPr>
                  <a:spLocks noChangeArrowheads="1"/>
                </p:cNvSpPr>
                <p:nvPr/>
              </p:nvSpPr>
              <p:spPr bwMode="auto">
                <a:xfrm>
                  <a:off x="5049" y="2920"/>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ZF</a:t>
                  </a:r>
                </a:p>
              </p:txBody>
            </p:sp>
            <p:sp>
              <p:nvSpPr>
                <p:cNvPr id="176165" name="Line 35"/>
                <p:cNvSpPr>
                  <a:spLocks noChangeShapeType="1"/>
                </p:cNvSpPr>
                <p:nvPr/>
              </p:nvSpPr>
              <p:spPr bwMode="auto">
                <a:xfrm>
                  <a:off x="4479" y="2635"/>
                  <a:ext cx="0" cy="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66" name="Rectangle 36"/>
                <p:cNvSpPr>
                  <a:spLocks noChangeArrowheads="1"/>
                </p:cNvSpPr>
                <p:nvPr/>
              </p:nvSpPr>
              <p:spPr bwMode="auto">
                <a:xfrm>
                  <a:off x="4512" y="2672"/>
                  <a:ext cx="32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Cin</a:t>
                  </a:r>
                </a:p>
              </p:txBody>
            </p:sp>
            <p:sp>
              <p:nvSpPr>
                <p:cNvPr id="176167" name="Line 37"/>
                <p:cNvSpPr>
                  <a:spLocks noChangeShapeType="1"/>
                </p:cNvSpPr>
                <p:nvPr/>
              </p:nvSpPr>
              <p:spPr bwMode="auto">
                <a:xfrm>
                  <a:off x="4479" y="3584"/>
                  <a:ext cx="0" cy="309"/>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68" name="Rectangle 38"/>
                <p:cNvSpPr>
                  <a:spLocks noChangeArrowheads="1"/>
                </p:cNvSpPr>
                <p:nvPr/>
              </p:nvSpPr>
              <p:spPr bwMode="auto">
                <a:xfrm>
                  <a:off x="4512" y="3740"/>
                  <a:ext cx="40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Cout</a:t>
                  </a:r>
                </a:p>
              </p:txBody>
            </p:sp>
            <p:sp>
              <p:nvSpPr>
                <p:cNvPr id="176169" name="Line 39"/>
                <p:cNvSpPr>
                  <a:spLocks noChangeShapeType="1"/>
                </p:cNvSpPr>
                <p:nvPr/>
              </p:nvSpPr>
              <p:spPr bwMode="auto">
                <a:xfrm flipH="1">
                  <a:off x="2371" y="3462"/>
                  <a:ext cx="1039"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0" name="Line 40"/>
                <p:cNvSpPr>
                  <a:spLocks noChangeShapeType="1"/>
                </p:cNvSpPr>
                <p:nvPr/>
              </p:nvSpPr>
              <p:spPr bwMode="auto">
                <a:xfrm flipH="1">
                  <a:off x="2537" y="3426"/>
                  <a:ext cx="89"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1" name="Rectangle 41"/>
                <p:cNvSpPr>
                  <a:spLocks noChangeArrowheads="1"/>
                </p:cNvSpPr>
                <p:nvPr/>
              </p:nvSpPr>
              <p:spPr bwMode="auto">
                <a:xfrm>
                  <a:off x="2408" y="3462"/>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76172" name="Rectangle 42"/>
                <p:cNvSpPr>
                  <a:spLocks noChangeArrowheads="1"/>
                </p:cNvSpPr>
                <p:nvPr/>
              </p:nvSpPr>
              <p:spPr bwMode="auto">
                <a:xfrm>
                  <a:off x="2202" y="3383"/>
                  <a:ext cx="20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grpSp>
              <p:nvGrpSpPr>
                <p:cNvPr id="176173" name="Group 43"/>
                <p:cNvGrpSpPr>
                  <a:grpSpLocks/>
                </p:cNvGrpSpPr>
                <p:nvPr/>
              </p:nvGrpSpPr>
              <p:grpSpPr bwMode="auto">
                <a:xfrm>
                  <a:off x="2780" y="3574"/>
                  <a:ext cx="290" cy="236"/>
                  <a:chOff x="1816" y="3448"/>
                  <a:chExt cx="336" cy="288"/>
                </a:xfrm>
              </p:grpSpPr>
              <p:sp>
                <p:nvSpPr>
                  <p:cNvPr id="176192" name="Oval 44"/>
                  <p:cNvSpPr>
                    <a:spLocks noChangeArrowheads="1"/>
                  </p:cNvSpPr>
                  <p:nvPr/>
                </p:nvSpPr>
                <p:spPr bwMode="auto">
                  <a:xfrm>
                    <a:off x="2072" y="3560"/>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6193" name="Line 45"/>
                  <p:cNvSpPr>
                    <a:spLocks noChangeShapeType="1"/>
                  </p:cNvSpPr>
                  <p:nvPr/>
                </p:nvSpPr>
                <p:spPr bwMode="auto">
                  <a:xfrm flipH="1" flipV="1">
                    <a:off x="1816" y="3448"/>
                    <a:ext cx="256"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94" name="Line 46"/>
                  <p:cNvSpPr>
                    <a:spLocks noChangeShapeType="1"/>
                  </p:cNvSpPr>
                  <p:nvPr/>
                </p:nvSpPr>
                <p:spPr bwMode="auto">
                  <a:xfrm flipH="1">
                    <a:off x="1816" y="3608"/>
                    <a:ext cx="256"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95" name="Line 47"/>
                  <p:cNvSpPr>
                    <a:spLocks noChangeShapeType="1"/>
                  </p:cNvSpPr>
                  <p:nvPr/>
                </p:nvSpPr>
                <p:spPr bwMode="auto">
                  <a:xfrm>
                    <a:off x="1824" y="3464"/>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76174" name="Line 48"/>
                <p:cNvSpPr>
                  <a:spLocks noChangeShapeType="1"/>
                </p:cNvSpPr>
                <p:nvPr/>
              </p:nvSpPr>
              <p:spPr bwMode="auto">
                <a:xfrm>
                  <a:off x="2664" y="3465"/>
                  <a:ext cx="0" cy="2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5" name="Line 49"/>
                <p:cNvSpPr>
                  <a:spLocks noChangeShapeType="1"/>
                </p:cNvSpPr>
                <p:nvPr/>
              </p:nvSpPr>
              <p:spPr bwMode="auto">
                <a:xfrm>
                  <a:off x="2667" y="3698"/>
                  <a:ext cx="11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6" name="Line 50"/>
                <p:cNvSpPr>
                  <a:spLocks noChangeShapeType="1"/>
                </p:cNvSpPr>
                <p:nvPr/>
              </p:nvSpPr>
              <p:spPr bwMode="auto">
                <a:xfrm flipH="1">
                  <a:off x="3073" y="3698"/>
                  <a:ext cx="337"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7" name="Line 51"/>
                <p:cNvSpPr>
                  <a:spLocks noChangeShapeType="1"/>
                </p:cNvSpPr>
                <p:nvPr/>
              </p:nvSpPr>
              <p:spPr bwMode="auto">
                <a:xfrm flipH="1">
                  <a:off x="3155" y="3663"/>
                  <a:ext cx="89" cy="7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78" name="Rectangle 52"/>
                <p:cNvSpPr>
                  <a:spLocks noChangeArrowheads="1"/>
                </p:cNvSpPr>
                <p:nvPr/>
              </p:nvSpPr>
              <p:spPr bwMode="auto">
                <a:xfrm>
                  <a:off x="3058" y="3709"/>
                  <a:ext cx="1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76179" name="Rectangle 53"/>
                <p:cNvSpPr>
                  <a:spLocks noChangeArrowheads="1"/>
                </p:cNvSpPr>
                <p:nvPr/>
              </p:nvSpPr>
              <p:spPr bwMode="auto">
                <a:xfrm>
                  <a:off x="3413" y="3271"/>
                  <a:ext cx="316" cy="65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6180" name="Rectangle 54"/>
                <p:cNvSpPr>
                  <a:spLocks noChangeArrowheads="1"/>
                </p:cNvSpPr>
                <p:nvPr/>
              </p:nvSpPr>
              <p:spPr bwMode="auto">
                <a:xfrm>
                  <a:off x="3385" y="3353"/>
                  <a:ext cx="1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76181" name="Rectangle 55"/>
                <p:cNvSpPr>
                  <a:spLocks noChangeArrowheads="1"/>
                </p:cNvSpPr>
                <p:nvPr/>
              </p:nvSpPr>
              <p:spPr bwMode="auto">
                <a:xfrm>
                  <a:off x="3372" y="3589"/>
                  <a:ext cx="16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76182" name="Rectangle 56"/>
                <p:cNvSpPr>
                  <a:spLocks noChangeArrowheads="1"/>
                </p:cNvSpPr>
                <p:nvPr/>
              </p:nvSpPr>
              <p:spPr bwMode="auto">
                <a:xfrm rot="5400000">
                  <a:off x="3395" y="3511"/>
                  <a:ext cx="451"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Mux</a:t>
                  </a:r>
                </a:p>
              </p:txBody>
            </p:sp>
            <p:sp>
              <p:nvSpPr>
                <p:cNvPr id="176183" name="Line 57"/>
                <p:cNvSpPr>
                  <a:spLocks noChangeShapeType="1"/>
                </p:cNvSpPr>
                <p:nvPr/>
              </p:nvSpPr>
              <p:spPr bwMode="auto">
                <a:xfrm flipV="1">
                  <a:off x="3571" y="2471"/>
                  <a:ext cx="0" cy="797"/>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84" name="Rectangle 58"/>
                <p:cNvSpPr>
                  <a:spLocks noChangeArrowheads="1"/>
                </p:cNvSpPr>
                <p:nvPr/>
              </p:nvSpPr>
              <p:spPr bwMode="auto">
                <a:xfrm>
                  <a:off x="3467" y="3259"/>
                  <a:ext cx="237"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Sel</a:t>
                  </a:r>
                </a:p>
              </p:txBody>
            </p:sp>
            <p:sp>
              <p:nvSpPr>
                <p:cNvPr id="176185" name="Line 59"/>
                <p:cNvSpPr>
                  <a:spLocks noChangeShapeType="1"/>
                </p:cNvSpPr>
                <p:nvPr/>
              </p:nvSpPr>
              <p:spPr bwMode="auto">
                <a:xfrm flipH="1">
                  <a:off x="3568" y="2632"/>
                  <a:ext cx="91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86" name="Rectangle 60"/>
                <p:cNvSpPr>
                  <a:spLocks noChangeArrowheads="1"/>
                </p:cNvSpPr>
                <p:nvPr/>
              </p:nvSpPr>
              <p:spPr bwMode="auto">
                <a:xfrm>
                  <a:off x="3189" y="2442"/>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Sub</a:t>
                  </a:r>
                </a:p>
              </p:txBody>
            </p:sp>
            <p:sp>
              <p:nvSpPr>
                <p:cNvPr id="176187" name="Rectangle 62"/>
                <p:cNvSpPr>
                  <a:spLocks noChangeArrowheads="1"/>
                </p:cNvSpPr>
                <p:nvPr/>
              </p:nvSpPr>
              <p:spPr bwMode="auto">
                <a:xfrm>
                  <a:off x="3016" y="3504"/>
                  <a:ext cx="2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sp>
              <p:nvSpPr>
                <p:cNvPr id="176188" name="Line 63"/>
                <p:cNvSpPr>
                  <a:spLocks noChangeShapeType="1"/>
                </p:cNvSpPr>
                <p:nvPr/>
              </p:nvSpPr>
              <p:spPr bwMode="auto">
                <a:xfrm>
                  <a:off x="3067" y="3539"/>
                  <a:ext cx="9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89" name="Line 64"/>
                <p:cNvSpPr>
                  <a:spLocks noChangeShapeType="1"/>
                </p:cNvSpPr>
                <p:nvPr/>
              </p:nvSpPr>
              <p:spPr bwMode="auto">
                <a:xfrm>
                  <a:off x="4640" y="3048"/>
                  <a:ext cx="401"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90" name="Line 65"/>
                <p:cNvSpPr>
                  <a:spLocks noChangeShapeType="1"/>
                </p:cNvSpPr>
                <p:nvPr/>
              </p:nvSpPr>
              <p:spPr bwMode="auto">
                <a:xfrm>
                  <a:off x="4657" y="3447"/>
                  <a:ext cx="402"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91" name="Rectangle 66"/>
                <p:cNvSpPr>
                  <a:spLocks noChangeArrowheads="1"/>
                </p:cNvSpPr>
                <p:nvPr/>
              </p:nvSpPr>
              <p:spPr bwMode="auto">
                <a:xfrm>
                  <a:off x="5040" y="3370"/>
                  <a:ext cx="29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OF</a:t>
                  </a:r>
                </a:p>
              </p:txBody>
            </p:sp>
          </p:grpSp>
          <p:sp>
            <p:nvSpPr>
              <p:cNvPr id="176144" name="Text Box 68"/>
              <p:cNvSpPr txBox="1">
                <a:spLocks noChangeArrowheads="1"/>
              </p:cNvSpPr>
              <p:nvPr/>
            </p:nvSpPr>
            <p:spPr bwMode="auto">
              <a:xfrm>
                <a:off x="5278438" y="6378575"/>
                <a:ext cx="238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20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endParaRPr>
              </a:p>
            </p:txBody>
          </p:sp>
        </p:grpSp>
        <p:sp>
          <p:nvSpPr>
            <p:cNvPr id="176138" name="Line 63"/>
            <p:cNvSpPr>
              <a:spLocks noChangeShapeType="1"/>
            </p:cNvSpPr>
            <p:nvPr/>
          </p:nvSpPr>
          <p:spPr bwMode="auto">
            <a:xfrm>
              <a:off x="2455" y="1281"/>
              <a:ext cx="68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39" name="Text Box 64"/>
            <p:cNvSpPr txBox="1">
              <a:spLocks noChangeArrowheads="1"/>
            </p:cNvSpPr>
            <p:nvPr/>
          </p:nvSpPr>
          <p:spPr bwMode="auto">
            <a:xfrm>
              <a:off x="3107" y="1168"/>
              <a:ext cx="340"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SF</a:t>
              </a:r>
            </a:p>
          </p:txBody>
        </p:sp>
        <p:sp>
          <p:nvSpPr>
            <p:cNvPr id="176140" name="Line 65"/>
            <p:cNvSpPr>
              <a:spLocks noChangeShapeType="1"/>
            </p:cNvSpPr>
            <p:nvPr/>
          </p:nvSpPr>
          <p:spPr bwMode="auto">
            <a:xfrm>
              <a:off x="2455" y="1508"/>
              <a:ext cx="85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41" name="Text Box 66"/>
            <p:cNvSpPr txBox="1">
              <a:spLocks noChangeArrowheads="1"/>
            </p:cNvSpPr>
            <p:nvPr/>
          </p:nvSpPr>
          <p:spPr bwMode="auto">
            <a:xfrm>
              <a:off x="3277" y="1395"/>
              <a:ext cx="34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16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CF</a:t>
              </a:r>
            </a:p>
          </p:txBody>
        </p:sp>
      </p:grpSp>
      <p:sp>
        <p:nvSpPr>
          <p:cNvPr id="176136" name="灯片编号占位符 7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B08FC3-A098-4F62-859E-9EAEAB8AB88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0495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0659"/>
                                        </p:tgtEl>
                                        <p:attrNameLst>
                                          <p:attrName>style.visibility</p:attrName>
                                        </p:attrNameLst>
                                      </p:cBhvr>
                                      <p:to>
                                        <p:strVal val="visible"/>
                                      </p:to>
                                    </p:set>
                                    <p:animEffect transition="in" filter="blinds(horizontal)">
                                      <p:cBhvr>
                                        <p:cTn id="7" dur="500"/>
                                        <p:tgtEl>
                                          <p:spTgt spid="7106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0661">
                                            <p:txEl>
                                              <p:pRg st="0" end="0"/>
                                            </p:txEl>
                                          </p:spTgt>
                                        </p:tgtEl>
                                        <p:attrNameLst>
                                          <p:attrName>style.visibility</p:attrName>
                                        </p:attrNameLst>
                                      </p:cBhvr>
                                      <p:to>
                                        <p:strVal val="visible"/>
                                      </p:to>
                                    </p:set>
                                    <p:animEffect transition="in" filter="blinds(horizontal)">
                                      <p:cBhvr>
                                        <p:cTn id="12" dur="500"/>
                                        <p:tgtEl>
                                          <p:spTgt spid="71066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10661">
                                            <p:txEl>
                                              <p:pRg st="1" end="1"/>
                                            </p:txEl>
                                          </p:spTgt>
                                        </p:tgtEl>
                                        <p:attrNameLst>
                                          <p:attrName>style.visibility</p:attrName>
                                        </p:attrNameLst>
                                      </p:cBhvr>
                                      <p:to>
                                        <p:strVal val="visible"/>
                                      </p:to>
                                    </p:set>
                                    <p:animEffect transition="in" filter="blinds(horizontal)">
                                      <p:cBhvr>
                                        <p:cTn id="17" dur="500"/>
                                        <p:tgtEl>
                                          <p:spTgt spid="71066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10661">
                                            <p:txEl>
                                              <p:pRg st="2" end="2"/>
                                            </p:txEl>
                                          </p:spTgt>
                                        </p:tgtEl>
                                        <p:attrNameLst>
                                          <p:attrName>style.visibility</p:attrName>
                                        </p:attrNameLst>
                                      </p:cBhvr>
                                      <p:to>
                                        <p:strVal val="visible"/>
                                      </p:to>
                                    </p:set>
                                    <p:animEffect transition="in" filter="blinds(horizontal)">
                                      <p:cBhvr>
                                        <p:cTn id="22" dur="500"/>
                                        <p:tgtEl>
                                          <p:spTgt spid="71066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10661">
                                            <p:txEl>
                                              <p:pRg st="3" end="3"/>
                                            </p:txEl>
                                          </p:spTgt>
                                        </p:tgtEl>
                                        <p:attrNameLst>
                                          <p:attrName>style.visibility</p:attrName>
                                        </p:attrNameLst>
                                      </p:cBhvr>
                                      <p:to>
                                        <p:strVal val="visible"/>
                                      </p:to>
                                    </p:set>
                                    <p:animEffect transition="in" filter="blinds(horizontal)">
                                      <p:cBhvr>
                                        <p:cTn id="27" dur="500"/>
                                        <p:tgtEl>
                                          <p:spTgt spid="71066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10661">
                                            <p:txEl>
                                              <p:pRg st="4" end="4"/>
                                            </p:txEl>
                                          </p:spTgt>
                                        </p:tgtEl>
                                        <p:attrNameLst>
                                          <p:attrName>style.visibility</p:attrName>
                                        </p:attrNameLst>
                                      </p:cBhvr>
                                      <p:to>
                                        <p:strVal val="visible"/>
                                      </p:to>
                                    </p:set>
                                    <p:animEffect transition="in" filter="blinds(horizontal)">
                                      <p:cBhvr>
                                        <p:cTn id="32" dur="500"/>
                                        <p:tgtEl>
                                          <p:spTgt spid="7106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5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标题 1"/>
          <p:cNvSpPr>
            <a:spLocks noGrp="1"/>
          </p:cNvSpPr>
          <p:nvPr>
            <p:ph type="title"/>
          </p:nvPr>
        </p:nvSpPr>
        <p:spPr/>
        <p:txBody>
          <a:bodyPr/>
          <a:lstStyle/>
          <a:p>
            <a:r>
              <a:rPr lang="zh-CN" altLang="en-US" smtClean="0"/>
              <a:t>程序判断</a:t>
            </a:r>
          </a:p>
        </p:txBody>
      </p:sp>
      <p:sp>
        <p:nvSpPr>
          <p:cNvPr id="17817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t> -</a:t>
            </a:r>
            <a:fld id="{92E7745F-8CFA-47F1-ADFA-BCDE457E5580}" type="slidenum">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r>
              <a:rPr kumimoji="0" lang="en-US" altLang="zh-CN" sz="1400" b="0" i="0" u="none" strike="noStrike" kern="1200" cap="none" spc="0" normalizeH="0" baseline="0" noProof="0" smtClean="0">
                <a:ln>
                  <a:noFill/>
                </a:ln>
                <a:solidFill>
                  <a:srgbClr val="0D7157"/>
                </a:solidFill>
                <a:effectLst/>
                <a:uLnTx/>
                <a:uFillTx/>
                <a:latin typeface="Arial" panose="020B0604020202020204" pitchFamily="34" charset="0"/>
                <a:ea typeface="宋体" panose="02010600030101010101" pitchFamily="2" charset="-122"/>
                <a:cs typeface="+mn-cs"/>
              </a:rPr>
              <a:t>- </a:t>
            </a:r>
          </a:p>
        </p:txBody>
      </p:sp>
      <p:sp>
        <p:nvSpPr>
          <p:cNvPr id="178180" name="Rectangle 6"/>
          <p:cNvSpPr>
            <a:spLocks noChangeArrowheads="1"/>
          </p:cNvSpPr>
          <p:nvPr/>
        </p:nvSpPr>
        <p:spPr bwMode="auto">
          <a:xfrm>
            <a:off x="546100" y="1930400"/>
            <a:ext cx="646113"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1" name="Rectangle 7"/>
          <p:cNvSpPr>
            <a:spLocks noChangeArrowheads="1"/>
          </p:cNvSpPr>
          <p:nvPr/>
        </p:nvSpPr>
        <p:spPr bwMode="auto">
          <a:xfrm>
            <a:off x="1192213" y="1930400"/>
            <a:ext cx="977900"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2" name="Rectangle 8"/>
          <p:cNvSpPr>
            <a:spLocks noChangeArrowheads="1"/>
          </p:cNvSpPr>
          <p:nvPr/>
        </p:nvSpPr>
        <p:spPr bwMode="auto">
          <a:xfrm>
            <a:off x="2170113" y="1930400"/>
            <a:ext cx="1182687"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3" name="Rectangle 9"/>
          <p:cNvSpPr>
            <a:spLocks noChangeArrowheads="1"/>
          </p:cNvSpPr>
          <p:nvPr/>
        </p:nvSpPr>
        <p:spPr bwMode="auto">
          <a:xfrm>
            <a:off x="3352800" y="1930400"/>
            <a:ext cx="1330325"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4" name="Rectangle 10"/>
          <p:cNvSpPr>
            <a:spLocks noChangeArrowheads="1"/>
          </p:cNvSpPr>
          <p:nvPr/>
        </p:nvSpPr>
        <p:spPr bwMode="auto">
          <a:xfrm>
            <a:off x="4683125" y="1930400"/>
            <a:ext cx="823913"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5" name="Rectangle 11"/>
          <p:cNvSpPr>
            <a:spLocks noChangeArrowheads="1"/>
          </p:cNvSpPr>
          <p:nvPr/>
        </p:nvSpPr>
        <p:spPr bwMode="auto">
          <a:xfrm>
            <a:off x="5507038" y="1930400"/>
            <a:ext cx="3090862" cy="369888"/>
          </a:xfrm>
          <a:prstGeom prst="rect">
            <a:avLst/>
          </a:prstGeom>
          <a:solidFill>
            <a:srgbClr val="4F81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6" name="Rectangle 12"/>
          <p:cNvSpPr>
            <a:spLocks noChangeArrowheads="1"/>
          </p:cNvSpPr>
          <p:nvPr/>
        </p:nvSpPr>
        <p:spPr bwMode="auto">
          <a:xfrm>
            <a:off x="546100" y="2300288"/>
            <a:ext cx="646113"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7" name="Rectangle 13"/>
          <p:cNvSpPr>
            <a:spLocks noChangeArrowheads="1"/>
          </p:cNvSpPr>
          <p:nvPr/>
        </p:nvSpPr>
        <p:spPr bwMode="auto">
          <a:xfrm>
            <a:off x="1192213" y="2300288"/>
            <a:ext cx="977900"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8" name="Rectangle 14"/>
          <p:cNvSpPr>
            <a:spLocks noChangeArrowheads="1"/>
          </p:cNvSpPr>
          <p:nvPr/>
        </p:nvSpPr>
        <p:spPr bwMode="auto">
          <a:xfrm>
            <a:off x="2170113" y="2300288"/>
            <a:ext cx="1182687"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89" name="Rectangle 15"/>
          <p:cNvSpPr>
            <a:spLocks noChangeArrowheads="1"/>
          </p:cNvSpPr>
          <p:nvPr/>
        </p:nvSpPr>
        <p:spPr bwMode="auto">
          <a:xfrm>
            <a:off x="3352800" y="2300288"/>
            <a:ext cx="1330325"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0" name="Rectangle 16"/>
          <p:cNvSpPr>
            <a:spLocks noChangeArrowheads="1"/>
          </p:cNvSpPr>
          <p:nvPr/>
        </p:nvSpPr>
        <p:spPr bwMode="auto">
          <a:xfrm>
            <a:off x="4683125" y="2300288"/>
            <a:ext cx="823913"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1" name="Rectangle 17"/>
          <p:cNvSpPr>
            <a:spLocks noChangeArrowheads="1"/>
          </p:cNvSpPr>
          <p:nvPr/>
        </p:nvSpPr>
        <p:spPr bwMode="auto">
          <a:xfrm>
            <a:off x="5507038" y="2300288"/>
            <a:ext cx="3090862"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2" name="Rectangle 18"/>
          <p:cNvSpPr>
            <a:spLocks noChangeArrowheads="1"/>
          </p:cNvSpPr>
          <p:nvPr/>
        </p:nvSpPr>
        <p:spPr bwMode="auto">
          <a:xfrm>
            <a:off x="546100" y="2671763"/>
            <a:ext cx="646113"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3" name="Rectangle 19"/>
          <p:cNvSpPr>
            <a:spLocks noChangeArrowheads="1"/>
          </p:cNvSpPr>
          <p:nvPr/>
        </p:nvSpPr>
        <p:spPr bwMode="auto">
          <a:xfrm>
            <a:off x="1192213" y="2671763"/>
            <a:ext cx="977900"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4" name="Rectangle 20"/>
          <p:cNvSpPr>
            <a:spLocks noChangeArrowheads="1"/>
          </p:cNvSpPr>
          <p:nvPr/>
        </p:nvSpPr>
        <p:spPr bwMode="auto">
          <a:xfrm>
            <a:off x="2170113" y="2671763"/>
            <a:ext cx="1182687"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5" name="Rectangle 21"/>
          <p:cNvSpPr>
            <a:spLocks noChangeArrowheads="1"/>
          </p:cNvSpPr>
          <p:nvPr/>
        </p:nvSpPr>
        <p:spPr bwMode="auto">
          <a:xfrm>
            <a:off x="3352800" y="2671763"/>
            <a:ext cx="1330325"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6" name="Rectangle 22"/>
          <p:cNvSpPr>
            <a:spLocks noChangeArrowheads="1"/>
          </p:cNvSpPr>
          <p:nvPr/>
        </p:nvSpPr>
        <p:spPr bwMode="auto">
          <a:xfrm>
            <a:off x="4683125" y="2671763"/>
            <a:ext cx="823913"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7" name="Rectangle 23"/>
          <p:cNvSpPr>
            <a:spLocks noChangeArrowheads="1"/>
          </p:cNvSpPr>
          <p:nvPr/>
        </p:nvSpPr>
        <p:spPr bwMode="auto">
          <a:xfrm>
            <a:off x="5507038" y="2671763"/>
            <a:ext cx="3090862"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8" name="Rectangle 24"/>
          <p:cNvSpPr>
            <a:spLocks noChangeArrowheads="1"/>
          </p:cNvSpPr>
          <p:nvPr/>
        </p:nvSpPr>
        <p:spPr bwMode="auto">
          <a:xfrm>
            <a:off x="546100" y="3041650"/>
            <a:ext cx="646113"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99" name="Rectangle 25"/>
          <p:cNvSpPr>
            <a:spLocks noChangeArrowheads="1"/>
          </p:cNvSpPr>
          <p:nvPr/>
        </p:nvSpPr>
        <p:spPr bwMode="auto">
          <a:xfrm>
            <a:off x="1192213" y="3041650"/>
            <a:ext cx="977900"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0" name="Rectangle 26"/>
          <p:cNvSpPr>
            <a:spLocks noChangeArrowheads="1"/>
          </p:cNvSpPr>
          <p:nvPr/>
        </p:nvSpPr>
        <p:spPr bwMode="auto">
          <a:xfrm>
            <a:off x="2170113" y="3041650"/>
            <a:ext cx="1182687"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1" name="Rectangle 27"/>
          <p:cNvSpPr>
            <a:spLocks noChangeArrowheads="1"/>
          </p:cNvSpPr>
          <p:nvPr/>
        </p:nvSpPr>
        <p:spPr bwMode="auto">
          <a:xfrm>
            <a:off x="3352800" y="3041650"/>
            <a:ext cx="1330325" cy="3825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2" name="Rectangle 28"/>
          <p:cNvSpPr>
            <a:spLocks noChangeArrowheads="1"/>
          </p:cNvSpPr>
          <p:nvPr/>
        </p:nvSpPr>
        <p:spPr bwMode="auto">
          <a:xfrm>
            <a:off x="4683125" y="3041650"/>
            <a:ext cx="823913" cy="382588"/>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3" name="Rectangle 29"/>
          <p:cNvSpPr>
            <a:spLocks noChangeArrowheads="1"/>
          </p:cNvSpPr>
          <p:nvPr/>
        </p:nvSpPr>
        <p:spPr bwMode="auto">
          <a:xfrm>
            <a:off x="5507038" y="3043238"/>
            <a:ext cx="3090862"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4" name="Rectangle 30"/>
          <p:cNvSpPr>
            <a:spLocks noChangeArrowheads="1"/>
          </p:cNvSpPr>
          <p:nvPr/>
        </p:nvSpPr>
        <p:spPr bwMode="auto">
          <a:xfrm>
            <a:off x="546100" y="3422650"/>
            <a:ext cx="646113"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5" name="Rectangle 31"/>
          <p:cNvSpPr>
            <a:spLocks noChangeArrowheads="1"/>
          </p:cNvSpPr>
          <p:nvPr/>
        </p:nvSpPr>
        <p:spPr bwMode="auto">
          <a:xfrm>
            <a:off x="1192213" y="3422650"/>
            <a:ext cx="97790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6" name="Rectangle 32"/>
          <p:cNvSpPr>
            <a:spLocks noChangeArrowheads="1"/>
          </p:cNvSpPr>
          <p:nvPr/>
        </p:nvSpPr>
        <p:spPr bwMode="auto">
          <a:xfrm>
            <a:off x="2170113" y="3422650"/>
            <a:ext cx="1182687"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7" name="Rectangle 33"/>
          <p:cNvSpPr>
            <a:spLocks noChangeArrowheads="1"/>
          </p:cNvSpPr>
          <p:nvPr/>
        </p:nvSpPr>
        <p:spPr bwMode="auto">
          <a:xfrm>
            <a:off x="3352800" y="3424238"/>
            <a:ext cx="1330325"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8" name="Rectangle 34"/>
          <p:cNvSpPr>
            <a:spLocks noChangeArrowheads="1"/>
          </p:cNvSpPr>
          <p:nvPr/>
        </p:nvSpPr>
        <p:spPr bwMode="auto">
          <a:xfrm>
            <a:off x="4683125" y="3424238"/>
            <a:ext cx="823913"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09" name="Rectangle 35"/>
          <p:cNvSpPr>
            <a:spLocks noChangeArrowheads="1"/>
          </p:cNvSpPr>
          <p:nvPr/>
        </p:nvSpPr>
        <p:spPr bwMode="auto">
          <a:xfrm>
            <a:off x="5507038" y="3424238"/>
            <a:ext cx="3090862" cy="369887"/>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0" name="Rectangle 36"/>
          <p:cNvSpPr>
            <a:spLocks noChangeArrowheads="1"/>
          </p:cNvSpPr>
          <p:nvPr/>
        </p:nvSpPr>
        <p:spPr bwMode="auto">
          <a:xfrm>
            <a:off x="546100" y="3794125"/>
            <a:ext cx="646113"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1" name="Rectangle 37"/>
          <p:cNvSpPr>
            <a:spLocks noChangeArrowheads="1"/>
          </p:cNvSpPr>
          <p:nvPr/>
        </p:nvSpPr>
        <p:spPr bwMode="auto">
          <a:xfrm>
            <a:off x="1192213" y="3794125"/>
            <a:ext cx="977900"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2" name="Rectangle 38"/>
          <p:cNvSpPr>
            <a:spLocks noChangeArrowheads="1"/>
          </p:cNvSpPr>
          <p:nvPr/>
        </p:nvSpPr>
        <p:spPr bwMode="auto">
          <a:xfrm>
            <a:off x="2170113" y="3794125"/>
            <a:ext cx="1182687"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3" name="Rectangle 39"/>
          <p:cNvSpPr>
            <a:spLocks noChangeArrowheads="1"/>
          </p:cNvSpPr>
          <p:nvPr/>
        </p:nvSpPr>
        <p:spPr bwMode="auto">
          <a:xfrm>
            <a:off x="3352800" y="3794125"/>
            <a:ext cx="1330325"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4" name="Rectangle 40"/>
          <p:cNvSpPr>
            <a:spLocks noChangeArrowheads="1"/>
          </p:cNvSpPr>
          <p:nvPr/>
        </p:nvSpPr>
        <p:spPr bwMode="auto">
          <a:xfrm>
            <a:off x="4683125" y="3794125"/>
            <a:ext cx="823913"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5" name="Rectangle 41"/>
          <p:cNvSpPr>
            <a:spLocks noChangeArrowheads="1"/>
          </p:cNvSpPr>
          <p:nvPr/>
        </p:nvSpPr>
        <p:spPr bwMode="auto">
          <a:xfrm>
            <a:off x="5507038" y="3794125"/>
            <a:ext cx="3090862" cy="371475"/>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6" name="Rectangle 42"/>
          <p:cNvSpPr>
            <a:spLocks noChangeArrowheads="1"/>
          </p:cNvSpPr>
          <p:nvPr/>
        </p:nvSpPr>
        <p:spPr bwMode="auto">
          <a:xfrm>
            <a:off x="546100" y="4165600"/>
            <a:ext cx="646113"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7" name="Rectangle 43"/>
          <p:cNvSpPr>
            <a:spLocks noChangeArrowheads="1"/>
          </p:cNvSpPr>
          <p:nvPr/>
        </p:nvSpPr>
        <p:spPr bwMode="auto">
          <a:xfrm>
            <a:off x="1192213" y="4165600"/>
            <a:ext cx="977900"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8" name="Rectangle 44"/>
          <p:cNvSpPr>
            <a:spLocks noChangeArrowheads="1"/>
          </p:cNvSpPr>
          <p:nvPr/>
        </p:nvSpPr>
        <p:spPr bwMode="auto">
          <a:xfrm>
            <a:off x="2170113" y="4165600"/>
            <a:ext cx="1182687"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19" name="Rectangle 45"/>
          <p:cNvSpPr>
            <a:spLocks noChangeArrowheads="1"/>
          </p:cNvSpPr>
          <p:nvPr/>
        </p:nvSpPr>
        <p:spPr bwMode="auto">
          <a:xfrm>
            <a:off x="3352800" y="4165600"/>
            <a:ext cx="1330325"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0" name="Rectangle 46"/>
          <p:cNvSpPr>
            <a:spLocks noChangeArrowheads="1"/>
          </p:cNvSpPr>
          <p:nvPr/>
        </p:nvSpPr>
        <p:spPr bwMode="auto">
          <a:xfrm>
            <a:off x="4683125" y="4165600"/>
            <a:ext cx="823913" cy="369888"/>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1" name="Rectangle 47"/>
          <p:cNvSpPr>
            <a:spLocks noChangeArrowheads="1"/>
          </p:cNvSpPr>
          <p:nvPr/>
        </p:nvSpPr>
        <p:spPr bwMode="auto">
          <a:xfrm>
            <a:off x="5507038" y="4165600"/>
            <a:ext cx="3090862"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2" name="Rectangle 48"/>
          <p:cNvSpPr>
            <a:spLocks noChangeArrowheads="1"/>
          </p:cNvSpPr>
          <p:nvPr/>
        </p:nvSpPr>
        <p:spPr bwMode="auto">
          <a:xfrm>
            <a:off x="546100" y="4535488"/>
            <a:ext cx="646113"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3" name="Rectangle 49"/>
          <p:cNvSpPr>
            <a:spLocks noChangeArrowheads="1"/>
          </p:cNvSpPr>
          <p:nvPr/>
        </p:nvSpPr>
        <p:spPr bwMode="auto">
          <a:xfrm>
            <a:off x="1192213" y="4535488"/>
            <a:ext cx="977900"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4" name="Rectangle 50"/>
          <p:cNvSpPr>
            <a:spLocks noChangeArrowheads="1"/>
          </p:cNvSpPr>
          <p:nvPr/>
        </p:nvSpPr>
        <p:spPr bwMode="auto">
          <a:xfrm>
            <a:off x="2170113" y="4535488"/>
            <a:ext cx="1182687"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5" name="Rectangle 51"/>
          <p:cNvSpPr>
            <a:spLocks noChangeArrowheads="1"/>
          </p:cNvSpPr>
          <p:nvPr/>
        </p:nvSpPr>
        <p:spPr bwMode="auto">
          <a:xfrm>
            <a:off x="3352800" y="4535488"/>
            <a:ext cx="1330325"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6" name="Rectangle 52"/>
          <p:cNvSpPr>
            <a:spLocks noChangeArrowheads="1"/>
          </p:cNvSpPr>
          <p:nvPr/>
        </p:nvSpPr>
        <p:spPr bwMode="auto">
          <a:xfrm>
            <a:off x="4683125" y="4535488"/>
            <a:ext cx="823913" cy="381000"/>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7" name="Rectangle 53"/>
          <p:cNvSpPr>
            <a:spLocks noChangeArrowheads="1"/>
          </p:cNvSpPr>
          <p:nvPr/>
        </p:nvSpPr>
        <p:spPr bwMode="auto">
          <a:xfrm>
            <a:off x="5507038" y="4537075"/>
            <a:ext cx="3090862" cy="379413"/>
          </a:xfrm>
          <a:prstGeom prst="rect">
            <a:avLst/>
          </a:prstGeom>
          <a:solidFill>
            <a:srgbClr val="D0D8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8" name="Rectangle 54"/>
          <p:cNvSpPr>
            <a:spLocks noChangeArrowheads="1"/>
          </p:cNvSpPr>
          <p:nvPr/>
        </p:nvSpPr>
        <p:spPr bwMode="auto">
          <a:xfrm>
            <a:off x="546100" y="4916488"/>
            <a:ext cx="646113"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29" name="Rectangle 55"/>
          <p:cNvSpPr>
            <a:spLocks noChangeArrowheads="1"/>
          </p:cNvSpPr>
          <p:nvPr/>
        </p:nvSpPr>
        <p:spPr bwMode="auto">
          <a:xfrm>
            <a:off x="1192213" y="4916488"/>
            <a:ext cx="977900"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0" name="Rectangle 56"/>
          <p:cNvSpPr>
            <a:spLocks noChangeArrowheads="1"/>
          </p:cNvSpPr>
          <p:nvPr/>
        </p:nvSpPr>
        <p:spPr bwMode="auto">
          <a:xfrm>
            <a:off x="2170113" y="4916488"/>
            <a:ext cx="1182687"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1" name="Rectangle 57"/>
          <p:cNvSpPr>
            <a:spLocks noChangeArrowheads="1"/>
          </p:cNvSpPr>
          <p:nvPr/>
        </p:nvSpPr>
        <p:spPr bwMode="auto">
          <a:xfrm>
            <a:off x="3352800" y="4916488"/>
            <a:ext cx="1330325"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2" name="Rectangle 58"/>
          <p:cNvSpPr>
            <a:spLocks noChangeArrowheads="1"/>
          </p:cNvSpPr>
          <p:nvPr/>
        </p:nvSpPr>
        <p:spPr bwMode="auto">
          <a:xfrm>
            <a:off x="4683125" y="4916488"/>
            <a:ext cx="823913"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3" name="Rectangle 59"/>
          <p:cNvSpPr>
            <a:spLocks noChangeArrowheads="1"/>
          </p:cNvSpPr>
          <p:nvPr/>
        </p:nvSpPr>
        <p:spPr bwMode="auto">
          <a:xfrm>
            <a:off x="5507038" y="4916488"/>
            <a:ext cx="3090862" cy="371475"/>
          </a:xfrm>
          <a:prstGeom prst="rect">
            <a:avLst/>
          </a:prstGeom>
          <a:solidFill>
            <a:srgbClr val="E9EDF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4" name="Rectangle 60"/>
          <p:cNvSpPr>
            <a:spLocks noChangeArrowheads="1"/>
          </p:cNvSpPr>
          <p:nvPr/>
        </p:nvSpPr>
        <p:spPr bwMode="auto">
          <a:xfrm>
            <a:off x="1185863"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5" name="Rectangle 61"/>
          <p:cNvSpPr>
            <a:spLocks noChangeArrowheads="1"/>
          </p:cNvSpPr>
          <p:nvPr/>
        </p:nvSpPr>
        <p:spPr bwMode="auto">
          <a:xfrm>
            <a:off x="2163763"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6" name="Rectangle 62"/>
          <p:cNvSpPr>
            <a:spLocks noChangeArrowheads="1"/>
          </p:cNvSpPr>
          <p:nvPr/>
        </p:nvSpPr>
        <p:spPr bwMode="auto">
          <a:xfrm>
            <a:off x="3346450"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7" name="Rectangle 63"/>
          <p:cNvSpPr>
            <a:spLocks noChangeArrowheads="1"/>
          </p:cNvSpPr>
          <p:nvPr/>
        </p:nvSpPr>
        <p:spPr bwMode="auto">
          <a:xfrm>
            <a:off x="4676775"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8" name="Rectangle 64"/>
          <p:cNvSpPr>
            <a:spLocks noChangeArrowheads="1"/>
          </p:cNvSpPr>
          <p:nvPr/>
        </p:nvSpPr>
        <p:spPr bwMode="auto">
          <a:xfrm>
            <a:off x="5500688"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39" name="Rectangle 65"/>
          <p:cNvSpPr>
            <a:spLocks noChangeArrowheads="1"/>
          </p:cNvSpPr>
          <p:nvPr/>
        </p:nvSpPr>
        <p:spPr bwMode="auto">
          <a:xfrm>
            <a:off x="539750" y="2281238"/>
            <a:ext cx="8064500" cy="381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0" name="Rectangle 66"/>
          <p:cNvSpPr>
            <a:spLocks noChangeArrowheads="1"/>
          </p:cNvSpPr>
          <p:nvPr/>
        </p:nvSpPr>
        <p:spPr bwMode="auto">
          <a:xfrm>
            <a:off x="539750" y="2665413"/>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1" name="Rectangle 67"/>
          <p:cNvSpPr>
            <a:spLocks noChangeArrowheads="1"/>
          </p:cNvSpPr>
          <p:nvPr/>
        </p:nvSpPr>
        <p:spPr bwMode="auto">
          <a:xfrm>
            <a:off x="539750" y="3036888"/>
            <a:ext cx="8064500" cy="11112"/>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2" name="Rectangle 68"/>
          <p:cNvSpPr>
            <a:spLocks noChangeArrowheads="1"/>
          </p:cNvSpPr>
          <p:nvPr/>
        </p:nvSpPr>
        <p:spPr bwMode="auto">
          <a:xfrm>
            <a:off x="539750" y="3417888"/>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3" name="Rectangle 69"/>
          <p:cNvSpPr>
            <a:spLocks noChangeArrowheads="1"/>
          </p:cNvSpPr>
          <p:nvPr/>
        </p:nvSpPr>
        <p:spPr bwMode="auto">
          <a:xfrm>
            <a:off x="539750" y="3787775"/>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4" name="Rectangle 70"/>
          <p:cNvSpPr>
            <a:spLocks noChangeArrowheads="1"/>
          </p:cNvSpPr>
          <p:nvPr/>
        </p:nvSpPr>
        <p:spPr bwMode="auto">
          <a:xfrm>
            <a:off x="539750" y="4159250"/>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5" name="Rectangle 71"/>
          <p:cNvSpPr>
            <a:spLocks noChangeArrowheads="1"/>
          </p:cNvSpPr>
          <p:nvPr/>
        </p:nvSpPr>
        <p:spPr bwMode="auto">
          <a:xfrm>
            <a:off x="539750" y="4530725"/>
            <a:ext cx="8064500" cy="11113"/>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6" name="Rectangle 72"/>
          <p:cNvSpPr>
            <a:spLocks noChangeArrowheads="1"/>
          </p:cNvSpPr>
          <p:nvPr/>
        </p:nvSpPr>
        <p:spPr bwMode="auto">
          <a:xfrm>
            <a:off x="539750" y="4910138"/>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7" name="Rectangle 73"/>
          <p:cNvSpPr>
            <a:spLocks noChangeArrowheads="1"/>
          </p:cNvSpPr>
          <p:nvPr/>
        </p:nvSpPr>
        <p:spPr bwMode="auto">
          <a:xfrm>
            <a:off x="539750" y="1922463"/>
            <a:ext cx="12700" cy="337185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8" name="Rectangle 74"/>
          <p:cNvSpPr>
            <a:spLocks noChangeArrowheads="1"/>
          </p:cNvSpPr>
          <p:nvPr/>
        </p:nvSpPr>
        <p:spPr bwMode="auto">
          <a:xfrm>
            <a:off x="8591550" y="1924050"/>
            <a:ext cx="12700" cy="3370263"/>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49" name="Rectangle 75"/>
          <p:cNvSpPr>
            <a:spLocks noChangeArrowheads="1"/>
          </p:cNvSpPr>
          <p:nvPr/>
        </p:nvSpPr>
        <p:spPr bwMode="auto">
          <a:xfrm>
            <a:off x="539750" y="1924050"/>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0" name="Rectangle 76"/>
          <p:cNvSpPr>
            <a:spLocks noChangeArrowheads="1"/>
          </p:cNvSpPr>
          <p:nvPr/>
        </p:nvSpPr>
        <p:spPr bwMode="auto">
          <a:xfrm>
            <a:off x="539750" y="5281613"/>
            <a:ext cx="8064500" cy="12700"/>
          </a:xfrm>
          <a:prstGeom prst="rect">
            <a:avLst/>
          </a:prstGeom>
          <a:solidFill>
            <a:srgbClr val="FFFFFF"/>
          </a:solidFill>
          <a:ln w="0">
            <a:solidFill>
              <a:srgbClr val="FFFFFF"/>
            </a:solidFill>
            <a:round/>
            <a:headEnd/>
            <a:tailEnd/>
          </a:ln>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1" name="Rectangle 77"/>
          <p:cNvSpPr>
            <a:spLocks noChangeArrowheads="1"/>
          </p:cNvSpPr>
          <p:nvPr/>
        </p:nvSpPr>
        <p:spPr bwMode="auto">
          <a:xfrm>
            <a:off x="638175" y="1997075"/>
            <a:ext cx="346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类型</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2" name="Rectangle 78"/>
          <p:cNvSpPr>
            <a:spLocks noChangeArrowheads="1"/>
          </p:cNvSpPr>
          <p:nvPr/>
        </p:nvSpPr>
        <p:spPr bwMode="auto">
          <a:xfrm>
            <a:off x="1284288" y="1997075"/>
            <a:ext cx="46196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表达式</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3" name="Rectangle 79"/>
          <p:cNvSpPr>
            <a:spLocks noChangeArrowheads="1"/>
          </p:cNvSpPr>
          <p:nvPr/>
        </p:nvSpPr>
        <p:spPr bwMode="auto">
          <a:xfrm>
            <a:off x="2339975" y="2014538"/>
            <a:ext cx="4619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机器码</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4" name="Rectangle 80"/>
          <p:cNvSpPr>
            <a:spLocks noChangeArrowheads="1"/>
          </p:cNvSpPr>
          <p:nvPr/>
        </p:nvSpPr>
        <p:spPr bwMode="auto">
          <a:xfrm>
            <a:off x="3030538" y="2122488"/>
            <a:ext cx="23495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200" b="1"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rPr>
              <a:t>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5" name="Rectangle 81"/>
          <p:cNvSpPr>
            <a:spLocks noChangeArrowheads="1"/>
          </p:cNvSpPr>
          <p:nvPr/>
        </p:nvSpPr>
        <p:spPr bwMode="auto">
          <a:xfrm>
            <a:off x="3824288" y="2014538"/>
            <a:ext cx="460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机器码</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6" name="Rectangle 82"/>
          <p:cNvSpPr>
            <a:spLocks noChangeArrowheads="1"/>
          </p:cNvSpPr>
          <p:nvPr/>
        </p:nvSpPr>
        <p:spPr bwMode="auto">
          <a:xfrm>
            <a:off x="4513263" y="2122488"/>
            <a:ext cx="160337"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200" b="1"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rPr>
              <a:t>2</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7" name="Rectangle 83"/>
          <p:cNvSpPr>
            <a:spLocks noChangeArrowheads="1"/>
          </p:cNvSpPr>
          <p:nvPr/>
        </p:nvSpPr>
        <p:spPr bwMode="auto">
          <a:xfrm>
            <a:off x="4956175" y="1997075"/>
            <a:ext cx="3444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真值</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258" name="Rectangle 84"/>
          <p:cNvSpPr>
            <a:spLocks noChangeArrowheads="1"/>
          </p:cNvSpPr>
          <p:nvPr/>
        </p:nvSpPr>
        <p:spPr bwMode="auto">
          <a:xfrm>
            <a:off x="5599113" y="1997075"/>
            <a:ext cx="346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smtClean="0">
                <a:ln>
                  <a:noFill/>
                </a:ln>
                <a:solidFill>
                  <a:srgbClr val="FFFFFF"/>
                </a:solidFill>
                <a:effectLst/>
                <a:uLnTx/>
                <a:uFillTx/>
                <a:latin typeface="宋体" panose="02010600030101010101" pitchFamily="2" charset="-122"/>
                <a:ea typeface="宋体" panose="02010600030101010101" pitchFamily="2" charset="-122"/>
                <a:cs typeface="+mn-cs"/>
              </a:rPr>
              <a:t>备注</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 name="Rectangle 85"/>
          <p:cNvSpPr>
            <a:spLocks noChangeArrowheads="1"/>
          </p:cNvSpPr>
          <p:nvPr/>
        </p:nvSpPr>
        <p:spPr bwMode="auto">
          <a:xfrm>
            <a:off x="796925" y="2341563"/>
            <a:ext cx="263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U</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Rectangle 86"/>
          <p:cNvSpPr>
            <a:spLocks noChangeArrowheads="1"/>
          </p:cNvSpPr>
          <p:nvPr/>
        </p:nvSpPr>
        <p:spPr bwMode="auto">
          <a:xfrm>
            <a:off x="1284288" y="2341563"/>
            <a:ext cx="21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 name="Rectangle 87"/>
          <p:cNvSpPr>
            <a:spLocks noChangeArrowheads="1"/>
          </p:cNvSpPr>
          <p:nvPr/>
        </p:nvSpPr>
        <p:spPr bwMode="auto">
          <a:xfrm>
            <a:off x="2589213" y="2341563"/>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136</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8" name="Rectangle 88"/>
          <p:cNvSpPr>
            <a:spLocks noChangeArrowheads="1"/>
          </p:cNvSpPr>
          <p:nvPr/>
        </p:nvSpPr>
        <p:spPr bwMode="auto">
          <a:xfrm>
            <a:off x="3665538" y="2341563"/>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 name="Rectangle 89"/>
          <p:cNvSpPr>
            <a:spLocks noChangeArrowheads="1"/>
          </p:cNvSpPr>
          <p:nvPr/>
        </p:nvSpPr>
        <p:spPr bwMode="auto">
          <a:xfrm>
            <a:off x="3781425" y="2341563"/>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 name="Rectangle 90"/>
          <p:cNvSpPr>
            <a:spLocks noChangeArrowheads="1"/>
          </p:cNvSpPr>
          <p:nvPr/>
        </p:nvSpPr>
        <p:spPr bwMode="auto">
          <a:xfrm>
            <a:off x="4127500" y="2341563"/>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0110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 name="Rectangle 91"/>
          <p:cNvSpPr>
            <a:spLocks noChangeArrowheads="1"/>
          </p:cNvSpPr>
          <p:nvPr/>
        </p:nvSpPr>
        <p:spPr bwMode="auto">
          <a:xfrm>
            <a:off x="5068888" y="2341563"/>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134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 name="Rectangle 92"/>
          <p:cNvSpPr>
            <a:spLocks noChangeArrowheads="1"/>
          </p:cNvSpPr>
          <p:nvPr/>
        </p:nvSpPr>
        <p:spPr bwMode="auto">
          <a:xfrm>
            <a:off x="796925" y="2713038"/>
            <a:ext cx="263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U</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 name="Rectangle 93"/>
          <p:cNvSpPr>
            <a:spLocks noChangeArrowheads="1"/>
          </p:cNvSpPr>
          <p:nvPr/>
        </p:nvSpPr>
        <p:spPr bwMode="auto">
          <a:xfrm>
            <a:off x="1284288" y="2713038"/>
            <a:ext cx="222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y</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 name="Rectangle 94"/>
          <p:cNvSpPr>
            <a:spLocks noChangeArrowheads="1"/>
          </p:cNvSpPr>
          <p:nvPr/>
        </p:nvSpPr>
        <p:spPr bwMode="auto">
          <a:xfrm>
            <a:off x="2589213" y="2713038"/>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246</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 name="Rectangle 95"/>
          <p:cNvSpPr>
            <a:spLocks noChangeArrowheads="1"/>
          </p:cNvSpPr>
          <p:nvPr/>
        </p:nvSpPr>
        <p:spPr bwMode="auto">
          <a:xfrm>
            <a:off x="3665538" y="2713038"/>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 name="Rectangle 96"/>
          <p:cNvSpPr>
            <a:spLocks noChangeArrowheads="1"/>
          </p:cNvSpPr>
          <p:nvPr/>
        </p:nvSpPr>
        <p:spPr bwMode="auto">
          <a:xfrm>
            <a:off x="3781425" y="2713038"/>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111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 name="Rectangle 97"/>
          <p:cNvSpPr>
            <a:spLocks noChangeArrowheads="1"/>
          </p:cNvSpPr>
          <p:nvPr/>
        </p:nvSpPr>
        <p:spPr bwMode="auto">
          <a:xfrm>
            <a:off x="4127500" y="2713038"/>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0110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 name="Rectangle 98"/>
          <p:cNvSpPr>
            <a:spLocks noChangeArrowheads="1"/>
          </p:cNvSpPr>
          <p:nvPr/>
        </p:nvSpPr>
        <p:spPr bwMode="auto">
          <a:xfrm>
            <a:off x="5068888" y="2713038"/>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246</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 name="Rectangle 99"/>
          <p:cNvSpPr>
            <a:spLocks noChangeArrowheads="1"/>
          </p:cNvSpPr>
          <p:nvPr/>
        </p:nvSpPr>
        <p:spPr bwMode="auto">
          <a:xfrm>
            <a:off x="817563" y="3084513"/>
            <a:ext cx="223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0" name="Rectangle 100"/>
          <p:cNvSpPr>
            <a:spLocks noChangeArrowheads="1"/>
          </p:cNvSpPr>
          <p:nvPr/>
        </p:nvSpPr>
        <p:spPr bwMode="auto">
          <a:xfrm>
            <a:off x="1284288" y="3084513"/>
            <a:ext cx="3016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1" name="Rectangle 101"/>
          <p:cNvSpPr>
            <a:spLocks noChangeArrowheads="1"/>
          </p:cNvSpPr>
          <p:nvPr/>
        </p:nvSpPr>
        <p:spPr bwMode="auto">
          <a:xfrm>
            <a:off x="2589213" y="3084513"/>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134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 name="Rectangle 102"/>
          <p:cNvSpPr>
            <a:spLocks noChangeArrowheads="1"/>
          </p:cNvSpPr>
          <p:nvPr/>
        </p:nvSpPr>
        <p:spPr bwMode="auto">
          <a:xfrm>
            <a:off x="3665538" y="3084513"/>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 name="Rectangle 103"/>
          <p:cNvSpPr>
            <a:spLocks noChangeArrowheads="1"/>
          </p:cNvSpPr>
          <p:nvPr/>
        </p:nvSpPr>
        <p:spPr bwMode="auto">
          <a:xfrm>
            <a:off x="3781425" y="3084513"/>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 name="Rectangle 104"/>
          <p:cNvSpPr>
            <a:spLocks noChangeArrowheads="1"/>
          </p:cNvSpPr>
          <p:nvPr/>
        </p:nvSpPr>
        <p:spPr bwMode="auto">
          <a:xfrm>
            <a:off x="4127500" y="3084513"/>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0110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 name="Rectangle 105"/>
          <p:cNvSpPr>
            <a:spLocks noChangeArrowheads="1"/>
          </p:cNvSpPr>
          <p:nvPr/>
        </p:nvSpPr>
        <p:spPr bwMode="auto">
          <a:xfrm>
            <a:off x="4999038" y="3084513"/>
            <a:ext cx="187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 name="Rectangle 106"/>
          <p:cNvSpPr>
            <a:spLocks noChangeArrowheads="1"/>
          </p:cNvSpPr>
          <p:nvPr/>
        </p:nvSpPr>
        <p:spPr bwMode="auto">
          <a:xfrm>
            <a:off x="5068888" y="3084513"/>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122</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 name="Rectangle 107"/>
          <p:cNvSpPr>
            <a:spLocks noChangeArrowheads="1"/>
          </p:cNvSpPr>
          <p:nvPr/>
        </p:nvSpPr>
        <p:spPr bwMode="auto">
          <a:xfrm>
            <a:off x="5599113" y="3109913"/>
            <a:ext cx="12557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强制转换，机器码不变</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 name="Rectangle 108"/>
          <p:cNvSpPr>
            <a:spLocks noChangeArrowheads="1"/>
          </p:cNvSpPr>
          <p:nvPr/>
        </p:nvSpPr>
        <p:spPr bwMode="auto">
          <a:xfrm>
            <a:off x="817563" y="3465513"/>
            <a:ext cx="223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 name="Rectangle 109"/>
          <p:cNvSpPr>
            <a:spLocks noChangeArrowheads="1"/>
          </p:cNvSpPr>
          <p:nvPr/>
        </p:nvSpPr>
        <p:spPr bwMode="auto">
          <a:xfrm>
            <a:off x="1284288" y="3465513"/>
            <a:ext cx="2397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 name="Rectangle 110"/>
          <p:cNvSpPr>
            <a:spLocks noChangeArrowheads="1"/>
          </p:cNvSpPr>
          <p:nvPr/>
        </p:nvSpPr>
        <p:spPr bwMode="auto">
          <a:xfrm>
            <a:off x="2589213" y="3465513"/>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246</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 name="Rectangle 111"/>
          <p:cNvSpPr>
            <a:spLocks noChangeArrowheads="1"/>
          </p:cNvSpPr>
          <p:nvPr/>
        </p:nvSpPr>
        <p:spPr bwMode="auto">
          <a:xfrm>
            <a:off x="3665538" y="3465513"/>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 name="Rectangle 112"/>
          <p:cNvSpPr>
            <a:spLocks noChangeArrowheads="1"/>
          </p:cNvSpPr>
          <p:nvPr/>
        </p:nvSpPr>
        <p:spPr bwMode="auto">
          <a:xfrm>
            <a:off x="3781425" y="3465513"/>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111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3" name="Rectangle 113"/>
          <p:cNvSpPr>
            <a:spLocks noChangeArrowheads="1"/>
          </p:cNvSpPr>
          <p:nvPr/>
        </p:nvSpPr>
        <p:spPr bwMode="auto">
          <a:xfrm>
            <a:off x="4127500" y="3465513"/>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0110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4" name="Rectangle 114"/>
          <p:cNvSpPr>
            <a:spLocks noChangeArrowheads="1"/>
          </p:cNvSpPr>
          <p:nvPr/>
        </p:nvSpPr>
        <p:spPr bwMode="auto">
          <a:xfrm>
            <a:off x="5113338" y="3465513"/>
            <a:ext cx="188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 name="Rectangle 115"/>
          <p:cNvSpPr>
            <a:spLocks noChangeArrowheads="1"/>
          </p:cNvSpPr>
          <p:nvPr/>
        </p:nvSpPr>
        <p:spPr bwMode="auto">
          <a:xfrm>
            <a:off x="5183188" y="3465513"/>
            <a:ext cx="350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6" name="Rectangle 116"/>
          <p:cNvSpPr>
            <a:spLocks noChangeArrowheads="1"/>
          </p:cNvSpPr>
          <p:nvPr/>
        </p:nvSpPr>
        <p:spPr bwMode="auto">
          <a:xfrm>
            <a:off x="5599113" y="3490913"/>
            <a:ext cx="2501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强制转换，机器码不变</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 name="Rectangle 117"/>
          <p:cNvSpPr>
            <a:spLocks noChangeArrowheads="1"/>
          </p:cNvSpPr>
          <p:nvPr/>
        </p:nvSpPr>
        <p:spPr bwMode="auto">
          <a:xfrm>
            <a:off x="796925" y="3835400"/>
            <a:ext cx="263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U</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8" name="Rectangle 118"/>
          <p:cNvSpPr>
            <a:spLocks noChangeArrowheads="1"/>
          </p:cNvSpPr>
          <p:nvPr/>
        </p:nvSpPr>
        <p:spPr bwMode="auto">
          <a:xfrm>
            <a:off x="1284288" y="3835400"/>
            <a:ext cx="538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z1=x</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9" name="Rectangle 119"/>
          <p:cNvSpPr>
            <a:spLocks noChangeArrowheads="1"/>
          </p:cNvSpPr>
          <p:nvPr/>
        </p:nvSpPr>
        <p:spPr bwMode="auto">
          <a:xfrm>
            <a:off x="1703388" y="3835400"/>
            <a:ext cx="188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0" name="Rectangle 120"/>
          <p:cNvSpPr>
            <a:spLocks noChangeArrowheads="1"/>
          </p:cNvSpPr>
          <p:nvPr/>
        </p:nvSpPr>
        <p:spPr bwMode="auto">
          <a:xfrm>
            <a:off x="1773238" y="3835400"/>
            <a:ext cx="222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y</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1" name="Rectangle 121"/>
          <p:cNvSpPr>
            <a:spLocks noChangeArrowheads="1"/>
          </p:cNvSpPr>
          <p:nvPr/>
        </p:nvSpPr>
        <p:spPr bwMode="auto">
          <a:xfrm>
            <a:off x="2589213" y="383540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144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 name="Rectangle 122"/>
          <p:cNvSpPr>
            <a:spLocks noChangeArrowheads="1"/>
          </p:cNvSpPr>
          <p:nvPr/>
        </p:nvSpPr>
        <p:spPr bwMode="auto">
          <a:xfrm>
            <a:off x="3665538" y="3835400"/>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 name="Rectangle 123"/>
          <p:cNvSpPr>
            <a:spLocks noChangeArrowheads="1"/>
          </p:cNvSpPr>
          <p:nvPr/>
        </p:nvSpPr>
        <p:spPr bwMode="auto">
          <a:xfrm>
            <a:off x="3781425" y="3835400"/>
            <a:ext cx="928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0010000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4" name="Rectangle 124"/>
          <p:cNvSpPr>
            <a:spLocks noChangeArrowheads="1"/>
          </p:cNvSpPr>
          <p:nvPr/>
        </p:nvSpPr>
        <p:spPr bwMode="auto">
          <a:xfrm>
            <a:off x="5068888" y="383540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144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5" name="Rectangle 125"/>
          <p:cNvSpPr>
            <a:spLocks noChangeArrowheads="1"/>
          </p:cNvSpPr>
          <p:nvPr/>
        </p:nvSpPr>
        <p:spPr bwMode="auto">
          <a:xfrm>
            <a:off x="5599113" y="3840163"/>
            <a:ext cx="400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 name="Rectangle 126"/>
          <p:cNvSpPr>
            <a:spLocks noChangeArrowheads="1"/>
          </p:cNvSpPr>
          <p:nvPr/>
        </p:nvSpPr>
        <p:spPr bwMode="auto">
          <a:xfrm>
            <a:off x="5881688" y="3840163"/>
            <a:ext cx="188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7" name="Rectangle 127"/>
          <p:cNvSpPr>
            <a:spLocks noChangeArrowheads="1"/>
          </p:cNvSpPr>
          <p:nvPr/>
        </p:nvSpPr>
        <p:spPr bwMode="auto">
          <a:xfrm>
            <a:off x="5951538" y="3840163"/>
            <a:ext cx="12557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y]  144&gt;134 </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8" name="Rectangle 128"/>
          <p:cNvSpPr>
            <a:spLocks noChangeArrowheads="1"/>
          </p:cNvSpPr>
          <p:nvPr/>
        </p:nvSpPr>
        <p:spPr bwMode="auto">
          <a:xfrm>
            <a:off x="7089775" y="3862388"/>
            <a:ext cx="341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溢出</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 name="Rectangle 129"/>
          <p:cNvSpPr>
            <a:spLocks noChangeArrowheads="1"/>
          </p:cNvSpPr>
          <p:nvPr/>
        </p:nvSpPr>
        <p:spPr bwMode="auto">
          <a:xfrm>
            <a:off x="796925" y="4206875"/>
            <a:ext cx="263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U</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0" name="Rectangle 130"/>
          <p:cNvSpPr>
            <a:spLocks noChangeArrowheads="1"/>
          </p:cNvSpPr>
          <p:nvPr/>
        </p:nvSpPr>
        <p:spPr bwMode="auto">
          <a:xfrm>
            <a:off x="1284288" y="4206875"/>
            <a:ext cx="4397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z2=</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1" name="Rectangle 131"/>
          <p:cNvSpPr>
            <a:spLocks noChangeArrowheads="1"/>
          </p:cNvSpPr>
          <p:nvPr/>
        </p:nvSpPr>
        <p:spPr bwMode="auto">
          <a:xfrm>
            <a:off x="1604963" y="4206875"/>
            <a:ext cx="434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x+y</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 name="Rectangle 132"/>
          <p:cNvSpPr>
            <a:spLocks noChangeArrowheads="1"/>
          </p:cNvSpPr>
          <p:nvPr/>
        </p:nvSpPr>
        <p:spPr bwMode="auto">
          <a:xfrm>
            <a:off x="2589213" y="4206875"/>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 name="Rectangle 133"/>
          <p:cNvSpPr>
            <a:spLocks noChangeArrowheads="1"/>
          </p:cNvSpPr>
          <p:nvPr/>
        </p:nvSpPr>
        <p:spPr bwMode="auto">
          <a:xfrm>
            <a:off x="3549650" y="4206875"/>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B05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4" name="Rectangle 134"/>
          <p:cNvSpPr>
            <a:spLocks noChangeArrowheads="1"/>
          </p:cNvSpPr>
          <p:nvPr/>
        </p:nvSpPr>
        <p:spPr bwMode="auto">
          <a:xfrm>
            <a:off x="3665538" y="4206875"/>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5" name="Rectangle 135"/>
          <p:cNvSpPr>
            <a:spLocks noChangeArrowheads="1"/>
          </p:cNvSpPr>
          <p:nvPr/>
        </p:nvSpPr>
        <p:spPr bwMode="auto">
          <a:xfrm>
            <a:off x="3781425" y="4206875"/>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111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6" name="Rectangle 136"/>
          <p:cNvSpPr>
            <a:spLocks noChangeArrowheads="1"/>
          </p:cNvSpPr>
          <p:nvPr/>
        </p:nvSpPr>
        <p:spPr bwMode="auto">
          <a:xfrm>
            <a:off x="4127500" y="4206875"/>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1100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7" name="Rectangle 137"/>
          <p:cNvSpPr>
            <a:spLocks noChangeArrowheads="1"/>
          </p:cNvSpPr>
          <p:nvPr/>
        </p:nvSpPr>
        <p:spPr bwMode="auto">
          <a:xfrm>
            <a:off x="5068888" y="4206875"/>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8" name="Rectangle 138"/>
          <p:cNvSpPr>
            <a:spLocks noChangeArrowheads="1"/>
          </p:cNvSpPr>
          <p:nvPr/>
        </p:nvSpPr>
        <p:spPr bwMode="auto">
          <a:xfrm>
            <a:off x="5599113" y="4211638"/>
            <a:ext cx="4333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x+y</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9" name="Rectangle 139"/>
          <p:cNvSpPr>
            <a:spLocks noChangeArrowheads="1"/>
          </p:cNvSpPr>
          <p:nvPr/>
        </p:nvSpPr>
        <p:spPr bwMode="auto">
          <a:xfrm>
            <a:off x="6227763" y="4211638"/>
            <a:ext cx="9794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124&lt;134 </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 name="Rectangle 140"/>
          <p:cNvSpPr>
            <a:spLocks noChangeArrowheads="1"/>
          </p:cNvSpPr>
          <p:nvPr/>
        </p:nvSpPr>
        <p:spPr bwMode="auto">
          <a:xfrm>
            <a:off x="7089775" y="4232275"/>
            <a:ext cx="3413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溢出</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1" name="Rectangle 141"/>
          <p:cNvSpPr>
            <a:spLocks noChangeArrowheads="1"/>
          </p:cNvSpPr>
          <p:nvPr/>
        </p:nvSpPr>
        <p:spPr bwMode="auto">
          <a:xfrm>
            <a:off x="817563" y="4578350"/>
            <a:ext cx="223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2" name="Rectangle 142"/>
          <p:cNvSpPr>
            <a:spLocks noChangeArrowheads="1"/>
          </p:cNvSpPr>
          <p:nvPr/>
        </p:nvSpPr>
        <p:spPr bwMode="auto">
          <a:xfrm>
            <a:off x="1284288" y="4578350"/>
            <a:ext cx="6365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k1=m</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 name="Rectangle 143"/>
          <p:cNvSpPr>
            <a:spLocks noChangeArrowheads="1"/>
          </p:cNvSpPr>
          <p:nvPr/>
        </p:nvSpPr>
        <p:spPr bwMode="auto">
          <a:xfrm>
            <a:off x="1801813" y="4578350"/>
            <a:ext cx="1889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 name="Rectangle 144"/>
          <p:cNvSpPr>
            <a:spLocks noChangeArrowheads="1"/>
          </p:cNvSpPr>
          <p:nvPr/>
        </p:nvSpPr>
        <p:spPr bwMode="auto">
          <a:xfrm>
            <a:off x="1871663" y="4578350"/>
            <a:ext cx="238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n</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5" name="Rectangle 145"/>
          <p:cNvSpPr>
            <a:spLocks noChangeArrowheads="1"/>
          </p:cNvSpPr>
          <p:nvPr/>
        </p:nvSpPr>
        <p:spPr bwMode="auto">
          <a:xfrm>
            <a:off x="2589213" y="457835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144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 name="Rectangle 146"/>
          <p:cNvSpPr>
            <a:spLocks noChangeArrowheads="1"/>
          </p:cNvSpPr>
          <p:nvPr/>
        </p:nvSpPr>
        <p:spPr bwMode="auto">
          <a:xfrm>
            <a:off x="3665538" y="4578350"/>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7" name="Rectangle 147"/>
          <p:cNvSpPr>
            <a:spLocks noChangeArrowheads="1"/>
          </p:cNvSpPr>
          <p:nvPr/>
        </p:nvSpPr>
        <p:spPr bwMode="auto">
          <a:xfrm>
            <a:off x="3781425" y="4578350"/>
            <a:ext cx="928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0010000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 name="Rectangle 148"/>
          <p:cNvSpPr>
            <a:spLocks noChangeArrowheads="1"/>
          </p:cNvSpPr>
          <p:nvPr/>
        </p:nvSpPr>
        <p:spPr bwMode="auto">
          <a:xfrm>
            <a:off x="4999038" y="4578350"/>
            <a:ext cx="187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9" name="Rectangle 149"/>
          <p:cNvSpPr>
            <a:spLocks noChangeArrowheads="1"/>
          </p:cNvSpPr>
          <p:nvPr/>
        </p:nvSpPr>
        <p:spPr bwMode="auto">
          <a:xfrm>
            <a:off x="5068888" y="457835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112</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 name="Rectangle 150"/>
          <p:cNvSpPr>
            <a:spLocks noChangeArrowheads="1"/>
          </p:cNvSpPr>
          <p:nvPr/>
        </p:nvSpPr>
        <p:spPr bwMode="auto">
          <a:xfrm>
            <a:off x="5599113" y="4605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负数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1" name="Rectangle 151"/>
          <p:cNvSpPr>
            <a:spLocks noChangeArrowheads="1"/>
          </p:cNvSpPr>
          <p:nvPr/>
        </p:nvSpPr>
        <p:spPr bwMode="auto">
          <a:xfrm>
            <a:off x="6056313" y="4583113"/>
            <a:ext cx="187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 name="Rectangle 152"/>
          <p:cNvSpPr>
            <a:spLocks noChangeArrowheads="1"/>
          </p:cNvSpPr>
          <p:nvPr/>
        </p:nvSpPr>
        <p:spPr bwMode="auto">
          <a:xfrm>
            <a:off x="6124575" y="4605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负数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 name="Rectangle 153"/>
          <p:cNvSpPr>
            <a:spLocks noChangeArrowheads="1"/>
          </p:cNvSpPr>
          <p:nvPr/>
        </p:nvSpPr>
        <p:spPr bwMode="auto">
          <a:xfrm>
            <a:off x="6581775" y="4583113"/>
            <a:ext cx="233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 name="Rectangle 154"/>
          <p:cNvSpPr>
            <a:spLocks noChangeArrowheads="1"/>
          </p:cNvSpPr>
          <p:nvPr/>
        </p:nvSpPr>
        <p:spPr bwMode="auto">
          <a:xfrm>
            <a:off x="6696075" y="4605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负数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5" name="Rectangle 155"/>
          <p:cNvSpPr>
            <a:spLocks noChangeArrowheads="1"/>
          </p:cNvSpPr>
          <p:nvPr/>
        </p:nvSpPr>
        <p:spPr bwMode="auto">
          <a:xfrm>
            <a:off x="7308850" y="4605338"/>
            <a:ext cx="4572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无溢出</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6" name="Rectangle 156"/>
          <p:cNvSpPr>
            <a:spLocks noChangeArrowheads="1"/>
          </p:cNvSpPr>
          <p:nvPr/>
        </p:nvSpPr>
        <p:spPr bwMode="auto">
          <a:xfrm>
            <a:off x="817563" y="4959350"/>
            <a:ext cx="223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S</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7" name="Rectangle 157"/>
          <p:cNvSpPr>
            <a:spLocks noChangeArrowheads="1"/>
          </p:cNvSpPr>
          <p:nvPr/>
        </p:nvSpPr>
        <p:spPr bwMode="auto">
          <a:xfrm>
            <a:off x="1284288" y="4959350"/>
            <a:ext cx="4524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k2=</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8" name="Rectangle 158"/>
          <p:cNvSpPr>
            <a:spLocks noChangeArrowheads="1"/>
          </p:cNvSpPr>
          <p:nvPr/>
        </p:nvSpPr>
        <p:spPr bwMode="auto">
          <a:xfrm>
            <a:off x="1619250" y="4959350"/>
            <a:ext cx="534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m+n</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9" name="Rectangle 159"/>
          <p:cNvSpPr>
            <a:spLocks noChangeArrowheads="1"/>
          </p:cNvSpPr>
          <p:nvPr/>
        </p:nvSpPr>
        <p:spPr bwMode="auto">
          <a:xfrm>
            <a:off x="2589213" y="495935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0" name="Rectangle 160"/>
          <p:cNvSpPr>
            <a:spLocks noChangeArrowheads="1"/>
          </p:cNvSpPr>
          <p:nvPr/>
        </p:nvSpPr>
        <p:spPr bwMode="auto">
          <a:xfrm>
            <a:off x="3549650" y="4959350"/>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B050"/>
                </a:solidFill>
                <a:effectLst/>
                <a:uLnTx/>
                <a:uFillTx/>
                <a:latin typeface="Calibri" panose="020F0502020204030204" pitchFamily="34" charset="0"/>
                <a:ea typeface="宋体" panose="02010600030101010101" pitchFamily="2" charset="-122"/>
                <a:cs typeface="+mn-cs"/>
              </a:rPr>
              <a:t>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1" name="Rectangle 161"/>
          <p:cNvSpPr>
            <a:spLocks noChangeArrowheads="1"/>
          </p:cNvSpPr>
          <p:nvPr/>
        </p:nvSpPr>
        <p:spPr bwMode="auto">
          <a:xfrm>
            <a:off x="3665538" y="4959350"/>
            <a:ext cx="234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00"/>
                </a:solidFill>
                <a:effectLst/>
                <a:uLnTx/>
                <a:uFillTx/>
                <a:latin typeface="Calibri" panose="020F0502020204030204" pitchFamily="34" charset="0"/>
                <a:ea typeface="宋体" panose="02010600030101010101" pitchFamily="2" charset="-122"/>
                <a:cs typeface="+mn-cs"/>
              </a:rPr>
              <a:t>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2" name="Rectangle 162"/>
          <p:cNvSpPr>
            <a:spLocks noChangeArrowheads="1"/>
          </p:cNvSpPr>
          <p:nvPr/>
        </p:nvSpPr>
        <p:spPr bwMode="auto">
          <a:xfrm>
            <a:off x="3781425" y="4959350"/>
            <a:ext cx="465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111</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 name="Rectangle 163"/>
          <p:cNvSpPr>
            <a:spLocks noChangeArrowheads="1"/>
          </p:cNvSpPr>
          <p:nvPr/>
        </p:nvSpPr>
        <p:spPr bwMode="auto">
          <a:xfrm>
            <a:off x="4127500" y="4959350"/>
            <a:ext cx="5826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FF00FF"/>
                </a:solidFill>
                <a:effectLst/>
                <a:uLnTx/>
                <a:uFillTx/>
                <a:latin typeface="Calibri" panose="020F0502020204030204" pitchFamily="34" charset="0"/>
                <a:ea typeface="宋体" panose="02010600030101010101" pitchFamily="2" charset="-122"/>
                <a:cs typeface="+mn-cs"/>
              </a:rPr>
              <a:t>1100</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 name="Rectangle 164"/>
          <p:cNvSpPr>
            <a:spLocks noChangeArrowheads="1"/>
          </p:cNvSpPr>
          <p:nvPr/>
        </p:nvSpPr>
        <p:spPr bwMode="auto">
          <a:xfrm>
            <a:off x="5068888" y="4959350"/>
            <a:ext cx="4651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124</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 name="Rectangle 165"/>
          <p:cNvSpPr>
            <a:spLocks noChangeArrowheads="1"/>
          </p:cNvSpPr>
          <p:nvPr/>
        </p:nvSpPr>
        <p:spPr bwMode="auto">
          <a:xfrm>
            <a:off x="5599113" y="4986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负数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6" name="Rectangle 166"/>
          <p:cNvSpPr>
            <a:spLocks noChangeArrowheads="1"/>
          </p:cNvSpPr>
          <p:nvPr/>
        </p:nvSpPr>
        <p:spPr bwMode="auto">
          <a:xfrm>
            <a:off x="6056313" y="4964113"/>
            <a:ext cx="231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7" name="Rectangle 167"/>
          <p:cNvSpPr>
            <a:spLocks noChangeArrowheads="1"/>
          </p:cNvSpPr>
          <p:nvPr/>
        </p:nvSpPr>
        <p:spPr bwMode="auto">
          <a:xfrm>
            <a:off x="6169025" y="4986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负数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8" name="Rectangle 168"/>
          <p:cNvSpPr>
            <a:spLocks noChangeArrowheads="1"/>
          </p:cNvSpPr>
          <p:nvPr/>
        </p:nvSpPr>
        <p:spPr bwMode="auto">
          <a:xfrm>
            <a:off x="6626225" y="4964113"/>
            <a:ext cx="233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9" name="Rectangle 169"/>
          <p:cNvSpPr>
            <a:spLocks noChangeArrowheads="1"/>
          </p:cNvSpPr>
          <p:nvPr/>
        </p:nvSpPr>
        <p:spPr bwMode="auto">
          <a:xfrm>
            <a:off x="6740525" y="4986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正数</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0" name="Rectangle 170"/>
          <p:cNvSpPr>
            <a:spLocks noChangeArrowheads="1"/>
          </p:cNvSpPr>
          <p:nvPr/>
        </p:nvSpPr>
        <p:spPr bwMode="auto">
          <a:xfrm>
            <a:off x="7353300" y="4986338"/>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t>溢出</a:t>
            </a:r>
            <a:endParaRPr kumimoji="0" lang="zh-CN" altLang="zh-CN"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7738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500"/>
                                        <p:tgtEl>
                                          <p:spTgt spid="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left)">
                                      <p:cBhvr>
                                        <p:cTn id="22" dur="500"/>
                                        <p:tgtEl>
                                          <p:spTgt spid="8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wipe(left)">
                                      <p:cBhvr>
                                        <p:cTn id="27" dur="500"/>
                                        <p:tgtEl>
                                          <p:spTgt spid="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500"/>
                                        <p:tgtEl>
                                          <p:spTgt spid="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wipe(left)">
                                      <p:cBhvr>
                                        <p:cTn id="37" dur="500"/>
                                        <p:tgtEl>
                                          <p:spTgt spid="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wipe(left)">
                                      <p:cBhvr>
                                        <p:cTn id="42" dur="500"/>
                                        <p:tgtEl>
                                          <p:spTgt spid="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left)">
                                      <p:cBhvr>
                                        <p:cTn id="52" dur="500"/>
                                        <p:tgtEl>
                                          <p:spTgt spid="9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left)">
                                      <p:cBhvr>
                                        <p:cTn id="62" dur="500"/>
                                        <p:tgtEl>
                                          <p:spTgt spid="9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left)">
                                      <p:cBhvr>
                                        <p:cTn id="67" dur="500"/>
                                        <p:tgtEl>
                                          <p:spTgt spid="9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wipe(left)">
                                      <p:cBhvr>
                                        <p:cTn id="72" dur="500"/>
                                        <p:tgtEl>
                                          <p:spTgt spid="9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wipe(left)">
                                      <p:cBhvr>
                                        <p:cTn id="77" dur="500"/>
                                        <p:tgtEl>
                                          <p:spTgt spid="9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wipe(left)">
                                      <p:cBhvr>
                                        <p:cTn id="82" dur="500"/>
                                        <p:tgtEl>
                                          <p:spTgt spid="10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wipe(left)">
                                      <p:cBhvr>
                                        <p:cTn id="87" dur="500"/>
                                        <p:tgtEl>
                                          <p:spTgt spid="10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02"/>
                                        </p:tgtEl>
                                        <p:attrNameLst>
                                          <p:attrName>style.visibility</p:attrName>
                                        </p:attrNameLst>
                                      </p:cBhvr>
                                      <p:to>
                                        <p:strVal val="visible"/>
                                      </p:to>
                                    </p:set>
                                    <p:animEffect transition="in" filter="wipe(left)">
                                      <p:cBhvr>
                                        <p:cTn id="92" dur="500"/>
                                        <p:tgtEl>
                                          <p:spTgt spid="10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03"/>
                                        </p:tgtEl>
                                        <p:attrNameLst>
                                          <p:attrName>style.visibility</p:attrName>
                                        </p:attrNameLst>
                                      </p:cBhvr>
                                      <p:to>
                                        <p:strVal val="visible"/>
                                      </p:to>
                                    </p:set>
                                    <p:animEffect transition="in" filter="wipe(left)">
                                      <p:cBhvr>
                                        <p:cTn id="97" dur="500"/>
                                        <p:tgtEl>
                                          <p:spTgt spid="10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wipe(left)">
                                      <p:cBhvr>
                                        <p:cTn id="102" dur="500"/>
                                        <p:tgtEl>
                                          <p:spTgt spid="10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05"/>
                                        </p:tgtEl>
                                        <p:attrNameLst>
                                          <p:attrName>style.visibility</p:attrName>
                                        </p:attrNameLst>
                                      </p:cBhvr>
                                      <p:to>
                                        <p:strVal val="visible"/>
                                      </p:to>
                                    </p:set>
                                    <p:animEffect transition="in" filter="wipe(left)">
                                      <p:cBhvr>
                                        <p:cTn id="107" dur="500"/>
                                        <p:tgtEl>
                                          <p:spTgt spid="105"/>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06"/>
                                        </p:tgtEl>
                                        <p:attrNameLst>
                                          <p:attrName>style.visibility</p:attrName>
                                        </p:attrNameLst>
                                      </p:cBhvr>
                                      <p:to>
                                        <p:strVal val="visible"/>
                                      </p:to>
                                    </p:set>
                                    <p:animEffect transition="in" filter="wipe(left)">
                                      <p:cBhvr>
                                        <p:cTn id="112" dur="500"/>
                                        <p:tgtEl>
                                          <p:spTgt spid="10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07"/>
                                        </p:tgtEl>
                                        <p:attrNameLst>
                                          <p:attrName>style.visibility</p:attrName>
                                        </p:attrNameLst>
                                      </p:cBhvr>
                                      <p:to>
                                        <p:strVal val="visible"/>
                                      </p:to>
                                    </p:set>
                                    <p:animEffect transition="in" filter="wipe(left)">
                                      <p:cBhvr>
                                        <p:cTn id="117" dur="500"/>
                                        <p:tgtEl>
                                          <p:spTgt spid="107"/>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08"/>
                                        </p:tgtEl>
                                        <p:attrNameLst>
                                          <p:attrName>style.visibility</p:attrName>
                                        </p:attrNameLst>
                                      </p:cBhvr>
                                      <p:to>
                                        <p:strVal val="visible"/>
                                      </p:to>
                                    </p:set>
                                    <p:animEffect transition="in" filter="wipe(left)">
                                      <p:cBhvr>
                                        <p:cTn id="122" dur="500"/>
                                        <p:tgtEl>
                                          <p:spTgt spid="10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09"/>
                                        </p:tgtEl>
                                        <p:attrNameLst>
                                          <p:attrName>style.visibility</p:attrName>
                                        </p:attrNameLst>
                                      </p:cBhvr>
                                      <p:to>
                                        <p:strVal val="visible"/>
                                      </p:to>
                                    </p:set>
                                    <p:animEffect transition="in" filter="wipe(left)">
                                      <p:cBhvr>
                                        <p:cTn id="127" dur="500"/>
                                        <p:tgtEl>
                                          <p:spTgt spid="10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10"/>
                                        </p:tgtEl>
                                        <p:attrNameLst>
                                          <p:attrName>style.visibility</p:attrName>
                                        </p:attrNameLst>
                                      </p:cBhvr>
                                      <p:to>
                                        <p:strVal val="visible"/>
                                      </p:to>
                                    </p:set>
                                    <p:animEffect transition="in" filter="wipe(left)">
                                      <p:cBhvr>
                                        <p:cTn id="132" dur="500"/>
                                        <p:tgtEl>
                                          <p:spTgt spid="110"/>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11"/>
                                        </p:tgtEl>
                                        <p:attrNameLst>
                                          <p:attrName>style.visibility</p:attrName>
                                        </p:attrNameLst>
                                      </p:cBhvr>
                                      <p:to>
                                        <p:strVal val="visible"/>
                                      </p:to>
                                    </p:set>
                                    <p:animEffect transition="in" filter="wipe(left)">
                                      <p:cBhvr>
                                        <p:cTn id="137" dur="500"/>
                                        <p:tgtEl>
                                          <p:spTgt spid="111"/>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wipe(left)">
                                      <p:cBhvr>
                                        <p:cTn id="142" dur="500"/>
                                        <p:tgtEl>
                                          <p:spTgt spid="11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13"/>
                                        </p:tgtEl>
                                        <p:attrNameLst>
                                          <p:attrName>style.visibility</p:attrName>
                                        </p:attrNameLst>
                                      </p:cBhvr>
                                      <p:to>
                                        <p:strVal val="visible"/>
                                      </p:to>
                                    </p:set>
                                    <p:animEffect transition="in" filter="wipe(left)">
                                      <p:cBhvr>
                                        <p:cTn id="147" dur="500"/>
                                        <p:tgtEl>
                                          <p:spTgt spid="11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14"/>
                                        </p:tgtEl>
                                        <p:attrNameLst>
                                          <p:attrName>style.visibility</p:attrName>
                                        </p:attrNameLst>
                                      </p:cBhvr>
                                      <p:to>
                                        <p:strVal val="visible"/>
                                      </p:to>
                                    </p:set>
                                    <p:animEffect transition="in" filter="wipe(left)">
                                      <p:cBhvr>
                                        <p:cTn id="152" dur="500"/>
                                        <p:tgtEl>
                                          <p:spTgt spid="114"/>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15"/>
                                        </p:tgtEl>
                                        <p:attrNameLst>
                                          <p:attrName>style.visibility</p:attrName>
                                        </p:attrNameLst>
                                      </p:cBhvr>
                                      <p:to>
                                        <p:strVal val="visible"/>
                                      </p:to>
                                    </p:set>
                                    <p:animEffect transition="in" filter="wipe(left)">
                                      <p:cBhvr>
                                        <p:cTn id="157" dur="500"/>
                                        <p:tgtEl>
                                          <p:spTgt spid="115"/>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16"/>
                                        </p:tgtEl>
                                        <p:attrNameLst>
                                          <p:attrName>style.visibility</p:attrName>
                                        </p:attrNameLst>
                                      </p:cBhvr>
                                      <p:to>
                                        <p:strVal val="visible"/>
                                      </p:to>
                                    </p:set>
                                    <p:animEffect transition="in" filter="wipe(left)">
                                      <p:cBhvr>
                                        <p:cTn id="162" dur="500"/>
                                        <p:tgtEl>
                                          <p:spTgt spid="116"/>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117"/>
                                        </p:tgtEl>
                                        <p:attrNameLst>
                                          <p:attrName>style.visibility</p:attrName>
                                        </p:attrNameLst>
                                      </p:cBhvr>
                                      <p:to>
                                        <p:strVal val="visible"/>
                                      </p:to>
                                    </p:set>
                                    <p:animEffect transition="in" filter="wipe(left)">
                                      <p:cBhvr>
                                        <p:cTn id="167" dur="500"/>
                                        <p:tgtEl>
                                          <p:spTgt spid="117"/>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8"/>
                                        </p:tgtEl>
                                        <p:attrNameLst>
                                          <p:attrName>style.visibility</p:attrName>
                                        </p:attrNameLst>
                                      </p:cBhvr>
                                      <p:to>
                                        <p:strVal val="visible"/>
                                      </p:to>
                                    </p:set>
                                    <p:animEffect transition="in" filter="wipe(left)">
                                      <p:cBhvr>
                                        <p:cTn id="172" dur="500"/>
                                        <p:tgtEl>
                                          <p:spTgt spid="118"/>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19"/>
                                        </p:tgtEl>
                                        <p:attrNameLst>
                                          <p:attrName>style.visibility</p:attrName>
                                        </p:attrNameLst>
                                      </p:cBhvr>
                                      <p:to>
                                        <p:strVal val="visible"/>
                                      </p:to>
                                    </p:set>
                                    <p:animEffect transition="in" filter="wipe(left)">
                                      <p:cBhvr>
                                        <p:cTn id="177" dur="500"/>
                                        <p:tgtEl>
                                          <p:spTgt spid="119"/>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wipe(left)">
                                      <p:cBhvr>
                                        <p:cTn id="182" dur="500"/>
                                        <p:tgtEl>
                                          <p:spTgt spid="120"/>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21"/>
                                        </p:tgtEl>
                                        <p:attrNameLst>
                                          <p:attrName>style.visibility</p:attrName>
                                        </p:attrNameLst>
                                      </p:cBhvr>
                                      <p:to>
                                        <p:strVal val="visible"/>
                                      </p:to>
                                    </p:set>
                                    <p:animEffect transition="in" filter="wipe(left)">
                                      <p:cBhvr>
                                        <p:cTn id="187" dur="500"/>
                                        <p:tgtEl>
                                          <p:spTgt spid="121"/>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left)">
                                      <p:cBhvr>
                                        <p:cTn id="192" dur="500"/>
                                        <p:tgtEl>
                                          <p:spTgt spid="122"/>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23"/>
                                        </p:tgtEl>
                                        <p:attrNameLst>
                                          <p:attrName>style.visibility</p:attrName>
                                        </p:attrNameLst>
                                      </p:cBhvr>
                                      <p:to>
                                        <p:strVal val="visible"/>
                                      </p:to>
                                    </p:set>
                                    <p:animEffect transition="in" filter="wipe(left)">
                                      <p:cBhvr>
                                        <p:cTn id="197" dur="500"/>
                                        <p:tgtEl>
                                          <p:spTgt spid="123"/>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24"/>
                                        </p:tgtEl>
                                        <p:attrNameLst>
                                          <p:attrName>style.visibility</p:attrName>
                                        </p:attrNameLst>
                                      </p:cBhvr>
                                      <p:to>
                                        <p:strVal val="visible"/>
                                      </p:to>
                                    </p:set>
                                    <p:animEffect transition="in" filter="wipe(left)">
                                      <p:cBhvr>
                                        <p:cTn id="202" dur="500"/>
                                        <p:tgtEl>
                                          <p:spTgt spid="124"/>
                                        </p:tgtEl>
                                      </p:cBhvr>
                                    </p:animEffect>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125"/>
                                        </p:tgtEl>
                                        <p:attrNameLst>
                                          <p:attrName>style.visibility</p:attrName>
                                        </p:attrNameLst>
                                      </p:cBhvr>
                                      <p:to>
                                        <p:strVal val="visible"/>
                                      </p:to>
                                    </p:set>
                                    <p:animEffect transition="in" filter="wipe(left)">
                                      <p:cBhvr>
                                        <p:cTn id="207" dur="500"/>
                                        <p:tgtEl>
                                          <p:spTgt spid="125"/>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26"/>
                                        </p:tgtEl>
                                        <p:attrNameLst>
                                          <p:attrName>style.visibility</p:attrName>
                                        </p:attrNameLst>
                                      </p:cBhvr>
                                      <p:to>
                                        <p:strVal val="visible"/>
                                      </p:to>
                                    </p:set>
                                    <p:animEffect transition="in" filter="wipe(left)">
                                      <p:cBhvr>
                                        <p:cTn id="212" dur="500"/>
                                        <p:tgtEl>
                                          <p:spTgt spid="126"/>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127"/>
                                        </p:tgtEl>
                                        <p:attrNameLst>
                                          <p:attrName>style.visibility</p:attrName>
                                        </p:attrNameLst>
                                      </p:cBhvr>
                                      <p:to>
                                        <p:strVal val="visible"/>
                                      </p:to>
                                    </p:set>
                                    <p:animEffect transition="in" filter="wipe(left)">
                                      <p:cBhvr>
                                        <p:cTn id="217" dur="500"/>
                                        <p:tgtEl>
                                          <p:spTgt spid="127"/>
                                        </p:tgtEl>
                                      </p:cBhvr>
                                    </p:animEffect>
                                  </p:childTnLst>
                                </p:cTn>
                              </p:par>
                            </p:childTnLst>
                          </p:cTn>
                        </p:par>
                      </p:childTnLst>
                    </p:cTn>
                  </p:par>
                  <p:par>
                    <p:cTn id="218" fill="hold" nodeType="clickPar">
                      <p:stCondLst>
                        <p:cond delay="indefinite"/>
                      </p:stCondLst>
                      <p:childTnLst>
                        <p:par>
                          <p:cTn id="219" fill="hold" nodeType="withGroup">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28"/>
                                        </p:tgtEl>
                                        <p:attrNameLst>
                                          <p:attrName>style.visibility</p:attrName>
                                        </p:attrNameLst>
                                      </p:cBhvr>
                                      <p:to>
                                        <p:strVal val="visible"/>
                                      </p:to>
                                    </p:set>
                                    <p:animEffect transition="in" filter="wipe(left)">
                                      <p:cBhvr>
                                        <p:cTn id="222" dur="500"/>
                                        <p:tgtEl>
                                          <p:spTgt spid="128"/>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129"/>
                                        </p:tgtEl>
                                        <p:attrNameLst>
                                          <p:attrName>style.visibility</p:attrName>
                                        </p:attrNameLst>
                                      </p:cBhvr>
                                      <p:to>
                                        <p:strVal val="visible"/>
                                      </p:to>
                                    </p:set>
                                    <p:animEffect transition="in" filter="wipe(left)">
                                      <p:cBhvr>
                                        <p:cTn id="227" dur="500"/>
                                        <p:tgtEl>
                                          <p:spTgt spid="129"/>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130"/>
                                        </p:tgtEl>
                                        <p:attrNameLst>
                                          <p:attrName>style.visibility</p:attrName>
                                        </p:attrNameLst>
                                      </p:cBhvr>
                                      <p:to>
                                        <p:strVal val="visible"/>
                                      </p:to>
                                    </p:set>
                                    <p:animEffect transition="in" filter="wipe(left)">
                                      <p:cBhvr>
                                        <p:cTn id="232" dur="500"/>
                                        <p:tgtEl>
                                          <p:spTgt spid="130"/>
                                        </p:tgtEl>
                                      </p:cBhvr>
                                    </p:animEffec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131"/>
                                        </p:tgtEl>
                                        <p:attrNameLst>
                                          <p:attrName>style.visibility</p:attrName>
                                        </p:attrNameLst>
                                      </p:cBhvr>
                                      <p:to>
                                        <p:strVal val="visible"/>
                                      </p:to>
                                    </p:set>
                                    <p:animEffect transition="in" filter="wipe(left)">
                                      <p:cBhvr>
                                        <p:cTn id="237" dur="500"/>
                                        <p:tgtEl>
                                          <p:spTgt spid="131"/>
                                        </p:tgtEl>
                                      </p:cBhvr>
                                    </p:animEffec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132"/>
                                        </p:tgtEl>
                                        <p:attrNameLst>
                                          <p:attrName>style.visibility</p:attrName>
                                        </p:attrNameLst>
                                      </p:cBhvr>
                                      <p:to>
                                        <p:strVal val="visible"/>
                                      </p:to>
                                    </p:set>
                                    <p:animEffect transition="in" filter="wipe(left)">
                                      <p:cBhvr>
                                        <p:cTn id="242" dur="500"/>
                                        <p:tgtEl>
                                          <p:spTgt spid="132"/>
                                        </p:tgtEl>
                                      </p:cBhvr>
                                    </p:animEffect>
                                  </p:childTnLst>
                                </p:cTn>
                              </p:par>
                            </p:childTnLst>
                          </p:cTn>
                        </p:par>
                      </p:childTnLst>
                    </p:cTn>
                  </p:par>
                  <p:par>
                    <p:cTn id="243" fill="hold" nodeType="clickPar">
                      <p:stCondLst>
                        <p:cond delay="indefinite"/>
                      </p:stCondLst>
                      <p:childTnLst>
                        <p:par>
                          <p:cTn id="244" fill="hold" nodeType="withGroup">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133"/>
                                        </p:tgtEl>
                                        <p:attrNameLst>
                                          <p:attrName>style.visibility</p:attrName>
                                        </p:attrNameLst>
                                      </p:cBhvr>
                                      <p:to>
                                        <p:strVal val="visible"/>
                                      </p:to>
                                    </p:set>
                                    <p:animEffect transition="in" filter="wipe(left)">
                                      <p:cBhvr>
                                        <p:cTn id="247" dur="500"/>
                                        <p:tgtEl>
                                          <p:spTgt spid="133"/>
                                        </p:tgtEl>
                                      </p:cBhvr>
                                    </p:animEffect>
                                  </p:childTnLst>
                                </p:cTn>
                              </p:par>
                            </p:childTnLst>
                          </p:cTn>
                        </p:par>
                      </p:childTnLst>
                    </p:cTn>
                  </p:par>
                  <p:par>
                    <p:cTn id="248" fill="hold" nodeType="clickPar">
                      <p:stCondLst>
                        <p:cond delay="indefinite"/>
                      </p:stCondLst>
                      <p:childTnLst>
                        <p:par>
                          <p:cTn id="249" fill="hold" nodeType="withGroup">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wipe(left)">
                                      <p:cBhvr>
                                        <p:cTn id="252" dur="500"/>
                                        <p:tgtEl>
                                          <p:spTgt spid="134"/>
                                        </p:tgtEl>
                                      </p:cBhvr>
                                    </p:animEffect>
                                  </p:childTnLst>
                                </p:cTn>
                              </p:par>
                            </p:childTnLst>
                          </p:cTn>
                        </p:par>
                      </p:childTnLst>
                    </p:cTn>
                  </p:par>
                  <p:par>
                    <p:cTn id="253" fill="hold" nodeType="clickPar">
                      <p:stCondLst>
                        <p:cond delay="indefinite"/>
                      </p:stCondLst>
                      <p:childTnLst>
                        <p:par>
                          <p:cTn id="254" fill="hold" nodeType="withGroup">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135"/>
                                        </p:tgtEl>
                                        <p:attrNameLst>
                                          <p:attrName>style.visibility</p:attrName>
                                        </p:attrNameLst>
                                      </p:cBhvr>
                                      <p:to>
                                        <p:strVal val="visible"/>
                                      </p:to>
                                    </p:set>
                                    <p:animEffect transition="in" filter="wipe(left)">
                                      <p:cBhvr>
                                        <p:cTn id="257" dur="500"/>
                                        <p:tgtEl>
                                          <p:spTgt spid="135"/>
                                        </p:tgtEl>
                                      </p:cBhvr>
                                    </p:animEffect>
                                  </p:childTnLst>
                                </p:cTn>
                              </p:par>
                            </p:childTnLst>
                          </p:cTn>
                        </p:par>
                      </p:childTnLst>
                    </p:cTn>
                  </p:par>
                  <p:par>
                    <p:cTn id="258" fill="hold" nodeType="clickPar">
                      <p:stCondLst>
                        <p:cond delay="indefinite"/>
                      </p:stCondLst>
                      <p:childTnLst>
                        <p:par>
                          <p:cTn id="259" fill="hold" nodeType="withGroup">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136"/>
                                        </p:tgtEl>
                                        <p:attrNameLst>
                                          <p:attrName>style.visibility</p:attrName>
                                        </p:attrNameLst>
                                      </p:cBhvr>
                                      <p:to>
                                        <p:strVal val="visible"/>
                                      </p:to>
                                    </p:set>
                                    <p:animEffect transition="in" filter="wipe(left)">
                                      <p:cBhvr>
                                        <p:cTn id="262" dur="500"/>
                                        <p:tgtEl>
                                          <p:spTgt spid="136"/>
                                        </p:tgtEl>
                                      </p:cBhvr>
                                    </p:animEffect>
                                  </p:childTnLst>
                                </p:cTn>
                              </p:par>
                            </p:childTnLst>
                          </p:cTn>
                        </p:par>
                      </p:childTnLst>
                    </p:cTn>
                  </p:par>
                  <p:par>
                    <p:cTn id="263" fill="hold" nodeType="clickPar">
                      <p:stCondLst>
                        <p:cond delay="indefinite"/>
                      </p:stCondLst>
                      <p:childTnLst>
                        <p:par>
                          <p:cTn id="264" fill="hold" nodeType="withGroup">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137"/>
                                        </p:tgtEl>
                                        <p:attrNameLst>
                                          <p:attrName>style.visibility</p:attrName>
                                        </p:attrNameLst>
                                      </p:cBhvr>
                                      <p:to>
                                        <p:strVal val="visible"/>
                                      </p:to>
                                    </p:set>
                                    <p:animEffect transition="in" filter="wipe(left)">
                                      <p:cBhvr>
                                        <p:cTn id="267" dur="500"/>
                                        <p:tgtEl>
                                          <p:spTgt spid="137"/>
                                        </p:tgtEl>
                                      </p:cBhvr>
                                    </p:animEffect>
                                  </p:childTnLst>
                                </p:cTn>
                              </p:par>
                            </p:childTnLst>
                          </p:cTn>
                        </p:par>
                      </p:childTnLst>
                    </p:cTn>
                  </p:par>
                  <p:par>
                    <p:cTn id="268" fill="hold" nodeType="clickPar">
                      <p:stCondLst>
                        <p:cond delay="indefinite"/>
                      </p:stCondLst>
                      <p:childTnLst>
                        <p:par>
                          <p:cTn id="269" fill="hold" nodeType="withGroup">
                            <p:stCondLst>
                              <p:cond delay="0"/>
                            </p:stCondLst>
                            <p:childTnLst>
                              <p:par>
                                <p:cTn id="270" presetID="22" presetClass="entr" presetSubtype="8" fill="hold" grpId="0" nodeType="clickEffect">
                                  <p:stCondLst>
                                    <p:cond delay="0"/>
                                  </p:stCondLst>
                                  <p:childTnLst>
                                    <p:set>
                                      <p:cBhvr>
                                        <p:cTn id="271" dur="1" fill="hold">
                                          <p:stCondLst>
                                            <p:cond delay="0"/>
                                          </p:stCondLst>
                                        </p:cTn>
                                        <p:tgtEl>
                                          <p:spTgt spid="138"/>
                                        </p:tgtEl>
                                        <p:attrNameLst>
                                          <p:attrName>style.visibility</p:attrName>
                                        </p:attrNameLst>
                                      </p:cBhvr>
                                      <p:to>
                                        <p:strVal val="visible"/>
                                      </p:to>
                                    </p:set>
                                    <p:animEffect transition="in" filter="wipe(left)">
                                      <p:cBhvr>
                                        <p:cTn id="272" dur="500"/>
                                        <p:tgtEl>
                                          <p:spTgt spid="138"/>
                                        </p:tgtEl>
                                      </p:cBhvr>
                                    </p:animEffect>
                                  </p:childTnLst>
                                </p:cTn>
                              </p:par>
                            </p:childTnLst>
                          </p:cTn>
                        </p:par>
                      </p:childTnLst>
                    </p:cTn>
                  </p:par>
                  <p:par>
                    <p:cTn id="273" fill="hold" nodeType="clickPar">
                      <p:stCondLst>
                        <p:cond delay="indefinite"/>
                      </p:stCondLst>
                      <p:childTnLst>
                        <p:par>
                          <p:cTn id="274" fill="hold" nodeType="withGroup">
                            <p:stCondLst>
                              <p:cond delay="0"/>
                            </p:stCondLst>
                            <p:childTnLst>
                              <p:par>
                                <p:cTn id="275" presetID="22" presetClass="entr" presetSubtype="8" fill="hold" grpId="0" nodeType="clickEffect">
                                  <p:stCondLst>
                                    <p:cond delay="0"/>
                                  </p:stCondLst>
                                  <p:childTnLst>
                                    <p:set>
                                      <p:cBhvr>
                                        <p:cTn id="276" dur="1" fill="hold">
                                          <p:stCondLst>
                                            <p:cond delay="0"/>
                                          </p:stCondLst>
                                        </p:cTn>
                                        <p:tgtEl>
                                          <p:spTgt spid="139"/>
                                        </p:tgtEl>
                                        <p:attrNameLst>
                                          <p:attrName>style.visibility</p:attrName>
                                        </p:attrNameLst>
                                      </p:cBhvr>
                                      <p:to>
                                        <p:strVal val="visible"/>
                                      </p:to>
                                    </p:set>
                                    <p:animEffect transition="in" filter="wipe(left)">
                                      <p:cBhvr>
                                        <p:cTn id="277" dur="500"/>
                                        <p:tgtEl>
                                          <p:spTgt spid="139"/>
                                        </p:tgtEl>
                                      </p:cBhvr>
                                    </p:animEffect>
                                  </p:childTnLst>
                                </p:cTn>
                              </p:par>
                            </p:childTnLst>
                          </p:cTn>
                        </p:par>
                      </p:childTnLst>
                    </p:cTn>
                  </p:par>
                  <p:par>
                    <p:cTn id="278" fill="hold" nodeType="clickPar">
                      <p:stCondLst>
                        <p:cond delay="indefinite"/>
                      </p:stCondLst>
                      <p:childTnLst>
                        <p:par>
                          <p:cTn id="279" fill="hold" nodeType="withGroup">
                            <p:stCondLst>
                              <p:cond delay="0"/>
                            </p:stCondLst>
                            <p:childTnLst>
                              <p:par>
                                <p:cTn id="280" presetID="22" presetClass="entr" presetSubtype="8" fill="hold" grpId="0" nodeType="clickEffect">
                                  <p:stCondLst>
                                    <p:cond delay="0"/>
                                  </p:stCondLst>
                                  <p:childTnLst>
                                    <p:set>
                                      <p:cBhvr>
                                        <p:cTn id="281" dur="1" fill="hold">
                                          <p:stCondLst>
                                            <p:cond delay="0"/>
                                          </p:stCondLst>
                                        </p:cTn>
                                        <p:tgtEl>
                                          <p:spTgt spid="140"/>
                                        </p:tgtEl>
                                        <p:attrNameLst>
                                          <p:attrName>style.visibility</p:attrName>
                                        </p:attrNameLst>
                                      </p:cBhvr>
                                      <p:to>
                                        <p:strVal val="visible"/>
                                      </p:to>
                                    </p:set>
                                    <p:animEffect transition="in" filter="wipe(left)">
                                      <p:cBhvr>
                                        <p:cTn id="282" dur="500"/>
                                        <p:tgtEl>
                                          <p:spTgt spid="140"/>
                                        </p:tgtEl>
                                      </p:cBhvr>
                                    </p:animEffec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22" presetClass="entr" presetSubtype="8" fill="hold" grpId="0" nodeType="clickEffect">
                                  <p:stCondLst>
                                    <p:cond delay="0"/>
                                  </p:stCondLst>
                                  <p:childTnLst>
                                    <p:set>
                                      <p:cBhvr>
                                        <p:cTn id="286" dur="1" fill="hold">
                                          <p:stCondLst>
                                            <p:cond delay="0"/>
                                          </p:stCondLst>
                                        </p:cTn>
                                        <p:tgtEl>
                                          <p:spTgt spid="141"/>
                                        </p:tgtEl>
                                        <p:attrNameLst>
                                          <p:attrName>style.visibility</p:attrName>
                                        </p:attrNameLst>
                                      </p:cBhvr>
                                      <p:to>
                                        <p:strVal val="visible"/>
                                      </p:to>
                                    </p:set>
                                    <p:animEffect transition="in" filter="wipe(left)">
                                      <p:cBhvr>
                                        <p:cTn id="287" dur="500"/>
                                        <p:tgtEl>
                                          <p:spTgt spid="141"/>
                                        </p:tgtEl>
                                      </p:cBhvr>
                                    </p:animEffec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22" presetClass="entr" presetSubtype="8" fill="hold" grpId="0" nodeType="clickEffect">
                                  <p:stCondLst>
                                    <p:cond delay="0"/>
                                  </p:stCondLst>
                                  <p:childTnLst>
                                    <p:set>
                                      <p:cBhvr>
                                        <p:cTn id="291" dur="1" fill="hold">
                                          <p:stCondLst>
                                            <p:cond delay="0"/>
                                          </p:stCondLst>
                                        </p:cTn>
                                        <p:tgtEl>
                                          <p:spTgt spid="142"/>
                                        </p:tgtEl>
                                        <p:attrNameLst>
                                          <p:attrName>style.visibility</p:attrName>
                                        </p:attrNameLst>
                                      </p:cBhvr>
                                      <p:to>
                                        <p:strVal val="visible"/>
                                      </p:to>
                                    </p:set>
                                    <p:animEffect transition="in" filter="wipe(left)">
                                      <p:cBhvr>
                                        <p:cTn id="292" dur="500"/>
                                        <p:tgtEl>
                                          <p:spTgt spid="142"/>
                                        </p:tgtEl>
                                      </p:cBhvr>
                                    </p:animEffec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22" presetClass="entr" presetSubtype="8" fill="hold" grpId="0" nodeType="clickEffect">
                                  <p:stCondLst>
                                    <p:cond delay="0"/>
                                  </p:stCondLst>
                                  <p:childTnLst>
                                    <p:set>
                                      <p:cBhvr>
                                        <p:cTn id="296" dur="1" fill="hold">
                                          <p:stCondLst>
                                            <p:cond delay="0"/>
                                          </p:stCondLst>
                                        </p:cTn>
                                        <p:tgtEl>
                                          <p:spTgt spid="143"/>
                                        </p:tgtEl>
                                        <p:attrNameLst>
                                          <p:attrName>style.visibility</p:attrName>
                                        </p:attrNameLst>
                                      </p:cBhvr>
                                      <p:to>
                                        <p:strVal val="visible"/>
                                      </p:to>
                                    </p:set>
                                    <p:animEffect transition="in" filter="wipe(left)">
                                      <p:cBhvr>
                                        <p:cTn id="297" dur="500"/>
                                        <p:tgtEl>
                                          <p:spTgt spid="143"/>
                                        </p:tgtEl>
                                      </p:cBhvr>
                                    </p:animEffect>
                                  </p:childTnLst>
                                </p:cTn>
                              </p:par>
                            </p:childTnLst>
                          </p:cTn>
                        </p:par>
                      </p:childTnLst>
                    </p:cTn>
                  </p:par>
                  <p:par>
                    <p:cTn id="298" fill="hold" nodeType="clickPar">
                      <p:stCondLst>
                        <p:cond delay="indefinite"/>
                      </p:stCondLst>
                      <p:childTnLst>
                        <p:par>
                          <p:cTn id="299" fill="hold" nodeType="withGroup">
                            <p:stCondLst>
                              <p:cond delay="0"/>
                            </p:stCondLst>
                            <p:childTnLst>
                              <p:par>
                                <p:cTn id="300" presetID="22" presetClass="entr" presetSubtype="8" fill="hold" grpId="0" nodeType="clickEffect">
                                  <p:stCondLst>
                                    <p:cond delay="0"/>
                                  </p:stCondLst>
                                  <p:childTnLst>
                                    <p:set>
                                      <p:cBhvr>
                                        <p:cTn id="301" dur="1" fill="hold">
                                          <p:stCondLst>
                                            <p:cond delay="0"/>
                                          </p:stCondLst>
                                        </p:cTn>
                                        <p:tgtEl>
                                          <p:spTgt spid="144"/>
                                        </p:tgtEl>
                                        <p:attrNameLst>
                                          <p:attrName>style.visibility</p:attrName>
                                        </p:attrNameLst>
                                      </p:cBhvr>
                                      <p:to>
                                        <p:strVal val="visible"/>
                                      </p:to>
                                    </p:set>
                                    <p:animEffect transition="in" filter="wipe(left)">
                                      <p:cBhvr>
                                        <p:cTn id="302" dur="500"/>
                                        <p:tgtEl>
                                          <p:spTgt spid="144"/>
                                        </p:tgtEl>
                                      </p:cBhvr>
                                    </p:animEffect>
                                  </p:childTnLst>
                                </p:cTn>
                              </p:par>
                            </p:childTnLst>
                          </p:cTn>
                        </p:par>
                      </p:childTnLst>
                    </p:cTn>
                  </p:par>
                  <p:par>
                    <p:cTn id="303" fill="hold" nodeType="clickPar">
                      <p:stCondLst>
                        <p:cond delay="indefinite"/>
                      </p:stCondLst>
                      <p:childTnLst>
                        <p:par>
                          <p:cTn id="304" fill="hold" nodeType="withGroup">
                            <p:stCondLst>
                              <p:cond delay="0"/>
                            </p:stCondLst>
                            <p:childTnLst>
                              <p:par>
                                <p:cTn id="305" presetID="22" presetClass="entr" presetSubtype="8" fill="hold" grpId="0" nodeType="clickEffect">
                                  <p:stCondLst>
                                    <p:cond delay="0"/>
                                  </p:stCondLst>
                                  <p:childTnLst>
                                    <p:set>
                                      <p:cBhvr>
                                        <p:cTn id="306" dur="1" fill="hold">
                                          <p:stCondLst>
                                            <p:cond delay="0"/>
                                          </p:stCondLst>
                                        </p:cTn>
                                        <p:tgtEl>
                                          <p:spTgt spid="145"/>
                                        </p:tgtEl>
                                        <p:attrNameLst>
                                          <p:attrName>style.visibility</p:attrName>
                                        </p:attrNameLst>
                                      </p:cBhvr>
                                      <p:to>
                                        <p:strVal val="visible"/>
                                      </p:to>
                                    </p:set>
                                    <p:animEffect transition="in" filter="wipe(left)">
                                      <p:cBhvr>
                                        <p:cTn id="307" dur="500"/>
                                        <p:tgtEl>
                                          <p:spTgt spid="145"/>
                                        </p:tgtEl>
                                      </p:cBhvr>
                                    </p:animEffect>
                                  </p:childTnLst>
                                </p:cTn>
                              </p:par>
                            </p:childTnLst>
                          </p:cTn>
                        </p:par>
                      </p:childTnLst>
                    </p:cTn>
                  </p:par>
                  <p:par>
                    <p:cTn id="308" fill="hold" nodeType="clickPar">
                      <p:stCondLst>
                        <p:cond delay="indefinite"/>
                      </p:stCondLst>
                      <p:childTnLst>
                        <p:par>
                          <p:cTn id="309" fill="hold" nodeType="withGroup">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46"/>
                                        </p:tgtEl>
                                        <p:attrNameLst>
                                          <p:attrName>style.visibility</p:attrName>
                                        </p:attrNameLst>
                                      </p:cBhvr>
                                      <p:to>
                                        <p:strVal val="visible"/>
                                      </p:to>
                                    </p:set>
                                    <p:animEffect transition="in" filter="wipe(left)">
                                      <p:cBhvr>
                                        <p:cTn id="312" dur="500"/>
                                        <p:tgtEl>
                                          <p:spTgt spid="146"/>
                                        </p:tgtEl>
                                      </p:cBhvr>
                                    </p:animEffect>
                                  </p:childTnLst>
                                </p:cTn>
                              </p:par>
                            </p:childTnLst>
                          </p:cTn>
                        </p:par>
                      </p:childTnLst>
                    </p:cTn>
                  </p:par>
                  <p:par>
                    <p:cTn id="313" fill="hold" nodeType="clickPar">
                      <p:stCondLst>
                        <p:cond delay="indefinite"/>
                      </p:stCondLst>
                      <p:childTnLst>
                        <p:par>
                          <p:cTn id="314" fill="hold" nodeType="withGroup">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147"/>
                                        </p:tgtEl>
                                        <p:attrNameLst>
                                          <p:attrName>style.visibility</p:attrName>
                                        </p:attrNameLst>
                                      </p:cBhvr>
                                      <p:to>
                                        <p:strVal val="visible"/>
                                      </p:to>
                                    </p:set>
                                    <p:animEffect transition="in" filter="wipe(left)">
                                      <p:cBhvr>
                                        <p:cTn id="317" dur="500"/>
                                        <p:tgtEl>
                                          <p:spTgt spid="147"/>
                                        </p:tgtEl>
                                      </p:cBhvr>
                                    </p:animEffect>
                                  </p:childTnLst>
                                </p:cTn>
                              </p:par>
                            </p:childTnLst>
                          </p:cTn>
                        </p:par>
                      </p:childTnLst>
                    </p:cTn>
                  </p:par>
                  <p:par>
                    <p:cTn id="318" fill="hold" nodeType="clickPar">
                      <p:stCondLst>
                        <p:cond delay="indefinite"/>
                      </p:stCondLst>
                      <p:childTnLst>
                        <p:par>
                          <p:cTn id="319" fill="hold" nodeType="withGroup">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48"/>
                                        </p:tgtEl>
                                        <p:attrNameLst>
                                          <p:attrName>style.visibility</p:attrName>
                                        </p:attrNameLst>
                                      </p:cBhvr>
                                      <p:to>
                                        <p:strVal val="visible"/>
                                      </p:to>
                                    </p:set>
                                    <p:animEffect transition="in" filter="wipe(left)">
                                      <p:cBhvr>
                                        <p:cTn id="322" dur="500"/>
                                        <p:tgtEl>
                                          <p:spTgt spid="148"/>
                                        </p:tgtEl>
                                      </p:cBhvr>
                                    </p:animEffect>
                                  </p:childTnLst>
                                </p:cTn>
                              </p:par>
                            </p:childTnLst>
                          </p:cTn>
                        </p:par>
                      </p:childTnLst>
                    </p:cTn>
                  </p:par>
                  <p:par>
                    <p:cTn id="323" fill="hold" nodeType="clickPar">
                      <p:stCondLst>
                        <p:cond delay="indefinite"/>
                      </p:stCondLst>
                      <p:childTnLst>
                        <p:par>
                          <p:cTn id="324" fill="hold" nodeType="withGroup">
                            <p:stCondLst>
                              <p:cond delay="0"/>
                            </p:stCondLst>
                            <p:childTnLst>
                              <p:par>
                                <p:cTn id="325" presetID="22" presetClass="entr" presetSubtype="8" fill="hold" grpId="0" nodeType="clickEffect">
                                  <p:stCondLst>
                                    <p:cond delay="0"/>
                                  </p:stCondLst>
                                  <p:childTnLst>
                                    <p:set>
                                      <p:cBhvr>
                                        <p:cTn id="326" dur="1" fill="hold">
                                          <p:stCondLst>
                                            <p:cond delay="0"/>
                                          </p:stCondLst>
                                        </p:cTn>
                                        <p:tgtEl>
                                          <p:spTgt spid="149"/>
                                        </p:tgtEl>
                                        <p:attrNameLst>
                                          <p:attrName>style.visibility</p:attrName>
                                        </p:attrNameLst>
                                      </p:cBhvr>
                                      <p:to>
                                        <p:strVal val="visible"/>
                                      </p:to>
                                    </p:set>
                                    <p:animEffect transition="in" filter="wipe(left)">
                                      <p:cBhvr>
                                        <p:cTn id="327" dur="500"/>
                                        <p:tgtEl>
                                          <p:spTgt spid="149"/>
                                        </p:tgtEl>
                                      </p:cBhvr>
                                    </p:animEffect>
                                  </p:childTnLst>
                                </p:cTn>
                              </p:par>
                            </p:childTnLst>
                          </p:cTn>
                        </p:par>
                      </p:childTnLst>
                    </p:cTn>
                  </p:par>
                  <p:par>
                    <p:cTn id="328" fill="hold" nodeType="clickPar">
                      <p:stCondLst>
                        <p:cond delay="indefinite"/>
                      </p:stCondLst>
                      <p:childTnLst>
                        <p:par>
                          <p:cTn id="329" fill="hold" nodeType="withGroup">
                            <p:stCondLst>
                              <p:cond delay="0"/>
                            </p:stCondLst>
                            <p:childTnLst>
                              <p:par>
                                <p:cTn id="330" presetID="22" presetClass="entr" presetSubtype="8" fill="hold" grpId="0" nodeType="clickEffect">
                                  <p:stCondLst>
                                    <p:cond delay="0"/>
                                  </p:stCondLst>
                                  <p:childTnLst>
                                    <p:set>
                                      <p:cBhvr>
                                        <p:cTn id="331" dur="1" fill="hold">
                                          <p:stCondLst>
                                            <p:cond delay="0"/>
                                          </p:stCondLst>
                                        </p:cTn>
                                        <p:tgtEl>
                                          <p:spTgt spid="150"/>
                                        </p:tgtEl>
                                        <p:attrNameLst>
                                          <p:attrName>style.visibility</p:attrName>
                                        </p:attrNameLst>
                                      </p:cBhvr>
                                      <p:to>
                                        <p:strVal val="visible"/>
                                      </p:to>
                                    </p:set>
                                    <p:animEffect transition="in" filter="wipe(left)">
                                      <p:cBhvr>
                                        <p:cTn id="332" dur="500"/>
                                        <p:tgtEl>
                                          <p:spTgt spid="150"/>
                                        </p:tgtEl>
                                      </p:cBhvr>
                                    </p:animEffect>
                                  </p:childTnLst>
                                </p:cTn>
                              </p:par>
                            </p:childTnLst>
                          </p:cTn>
                        </p:par>
                      </p:childTnLst>
                    </p:cTn>
                  </p:par>
                  <p:par>
                    <p:cTn id="333" fill="hold" nodeType="clickPar">
                      <p:stCondLst>
                        <p:cond delay="indefinite"/>
                      </p:stCondLst>
                      <p:childTnLst>
                        <p:par>
                          <p:cTn id="334" fill="hold" nodeType="withGroup">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151"/>
                                        </p:tgtEl>
                                        <p:attrNameLst>
                                          <p:attrName>style.visibility</p:attrName>
                                        </p:attrNameLst>
                                      </p:cBhvr>
                                      <p:to>
                                        <p:strVal val="visible"/>
                                      </p:to>
                                    </p:set>
                                    <p:animEffect transition="in" filter="wipe(left)">
                                      <p:cBhvr>
                                        <p:cTn id="337" dur="500"/>
                                        <p:tgtEl>
                                          <p:spTgt spid="151"/>
                                        </p:tgtEl>
                                      </p:cBhvr>
                                    </p:animEffect>
                                  </p:childTnLst>
                                </p:cTn>
                              </p:par>
                            </p:childTnLst>
                          </p:cTn>
                        </p:par>
                      </p:childTnLst>
                    </p:cTn>
                  </p:par>
                  <p:par>
                    <p:cTn id="338" fill="hold" nodeType="clickPar">
                      <p:stCondLst>
                        <p:cond delay="indefinite"/>
                      </p:stCondLst>
                      <p:childTnLst>
                        <p:par>
                          <p:cTn id="339" fill="hold" nodeType="withGroup">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152"/>
                                        </p:tgtEl>
                                        <p:attrNameLst>
                                          <p:attrName>style.visibility</p:attrName>
                                        </p:attrNameLst>
                                      </p:cBhvr>
                                      <p:to>
                                        <p:strVal val="visible"/>
                                      </p:to>
                                    </p:set>
                                    <p:animEffect transition="in" filter="wipe(left)">
                                      <p:cBhvr>
                                        <p:cTn id="342" dur="500"/>
                                        <p:tgtEl>
                                          <p:spTgt spid="152"/>
                                        </p:tgtEl>
                                      </p:cBhvr>
                                    </p:animEffect>
                                  </p:childTnLst>
                                </p:cTn>
                              </p:par>
                            </p:childTnLst>
                          </p:cTn>
                        </p:par>
                      </p:childTnLst>
                    </p:cTn>
                  </p:par>
                  <p:par>
                    <p:cTn id="343" fill="hold" nodeType="clickPar">
                      <p:stCondLst>
                        <p:cond delay="indefinite"/>
                      </p:stCondLst>
                      <p:childTnLst>
                        <p:par>
                          <p:cTn id="344" fill="hold" nodeType="withGroup">
                            <p:stCondLst>
                              <p:cond delay="0"/>
                            </p:stCondLst>
                            <p:childTnLst>
                              <p:par>
                                <p:cTn id="345" presetID="22" presetClass="entr" presetSubtype="8" fill="hold" grpId="0" nodeType="clickEffect">
                                  <p:stCondLst>
                                    <p:cond delay="0"/>
                                  </p:stCondLst>
                                  <p:childTnLst>
                                    <p:set>
                                      <p:cBhvr>
                                        <p:cTn id="346" dur="1" fill="hold">
                                          <p:stCondLst>
                                            <p:cond delay="0"/>
                                          </p:stCondLst>
                                        </p:cTn>
                                        <p:tgtEl>
                                          <p:spTgt spid="153"/>
                                        </p:tgtEl>
                                        <p:attrNameLst>
                                          <p:attrName>style.visibility</p:attrName>
                                        </p:attrNameLst>
                                      </p:cBhvr>
                                      <p:to>
                                        <p:strVal val="visible"/>
                                      </p:to>
                                    </p:set>
                                    <p:animEffect transition="in" filter="wipe(left)">
                                      <p:cBhvr>
                                        <p:cTn id="347" dur="500"/>
                                        <p:tgtEl>
                                          <p:spTgt spid="153"/>
                                        </p:tgtEl>
                                      </p:cBhvr>
                                    </p:animEffect>
                                  </p:childTnLst>
                                </p:cTn>
                              </p:par>
                            </p:childTnLst>
                          </p:cTn>
                        </p:par>
                      </p:childTnLst>
                    </p:cTn>
                  </p:par>
                  <p:par>
                    <p:cTn id="348" fill="hold" nodeType="clickPar">
                      <p:stCondLst>
                        <p:cond delay="indefinite"/>
                      </p:stCondLst>
                      <p:childTnLst>
                        <p:par>
                          <p:cTn id="349" fill="hold" nodeType="withGroup">
                            <p:stCondLst>
                              <p:cond delay="0"/>
                            </p:stCondLst>
                            <p:childTnLst>
                              <p:par>
                                <p:cTn id="350" presetID="22" presetClass="entr" presetSubtype="8" fill="hold" grpId="0" nodeType="clickEffect">
                                  <p:stCondLst>
                                    <p:cond delay="0"/>
                                  </p:stCondLst>
                                  <p:childTnLst>
                                    <p:set>
                                      <p:cBhvr>
                                        <p:cTn id="351" dur="1" fill="hold">
                                          <p:stCondLst>
                                            <p:cond delay="0"/>
                                          </p:stCondLst>
                                        </p:cTn>
                                        <p:tgtEl>
                                          <p:spTgt spid="154"/>
                                        </p:tgtEl>
                                        <p:attrNameLst>
                                          <p:attrName>style.visibility</p:attrName>
                                        </p:attrNameLst>
                                      </p:cBhvr>
                                      <p:to>
                                        <p:strVal val="visible"/>
                                      </p:to>
                                    </p:set>
                                    <p:animEffect transition="in" filter="wipe(left)">
                                      <p:cBhvr>
                                        <p:cTn id="352" dur="500"/>
                                        <p:tgtEl>
                                          <p:spTgt spid="154"/>
                                        </p:tgtEl>
                                      </p:cBhvr>
                                    </p:animEffect>
                                  </p:childTnLst>
                                </p:cTn>
                              </p:par>
                            </p:childTnLst>
                          </p:cTn>
                        </p:par>
                      </p:childTnLst>
                    </p:cTn>
                  </p:par>
                  <p:par>
                    <p:cTn id="353" fill="hold" nodeType="clickPar">
                      <p:stCondLst>
                        <p:cond delay="indefinite"/>
                      </p:stCondLst>
                      <p:childTnLst>
                        <p:par>
                          <p:cTn id="354" fill="hold" nodeType="withGroup">
                            <p:stCondLst>
                              <p:cond delay="0"/>
                            </p:stCondLst>
                            <p:childTnLst>
                              <p:par>
                                <p:cTn id="355" presetID="22" presetClass="entr" presetSubtype="8" fill="hold" grpId="0" nodeType="clickEffect">
                                  <p:stCondLst>
                                    <p:cond delay="0"/>
                                  </p:stCondLst>
                                  <p:childTnLst>
                                    <p:set>
                                      <p:cBhvr>
                                        <p:cTn id="356" dur="1" fill="hold">
                                          <p:stCondLst>
                                            <p:cond delay="0"/>
                                          </p:stCondLst>
                                        </p:cTn>
                                        <p:tgtEl>
                                          <p:spTgt spid="155"/>
                                        </p:tgtEl>
                                        <p:attrNameLst>
                                          <p:attrName>style.visibility</p:attrName>
                                        </p:attrNameLst>
                                      </p:cBhvr>
                                      <p:to>
                                        <p:strVal val="visible"/>
                                      </p:to>
                                    </p:set>
                                    <p:animEffect transition="in" filter="wipe(left)">
                                      <p:cBhvr>
                                        <p:cTn id="357" dur="500"/>
                                        <p:tgtEl>
                                          <p:spTgt spid="155"/>
                                        </p:tgtEl>
                                      </p:cBhvr>
                                    </p:animEffect>
                                  </p:childTnLst>
                                </p:cTn>
                              </p:par>
                            </p:childTnLst>
                          </p:cTn>
                        </p:par>
                      </p:childTnLst>
                    </p:cTn>
                  </p:par>
                  <p:par>
                    <p:cTn id="358" fill="hold" nodeType="clickPar">
                      <p:stCondLst>
                        <p:cond delay="indefinite"/>
                      </p:stCondLst>
                      <p:childTnLst>
                        <p:par>
                          <p:cTn id="359" fill="hold" nodeType="withGroup">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156"/>
                                        </p:tgtEl>
                                        <p:attrNameLst>
                                          <p:attrName>style.visibility</p:attrName>
                                        </p:attrNameLst>
                                      </p:cBhvr>
                                      <p:to>
                                        <p:strVal val="visible"/>
                                      </p:to>
                                    </p:set>
                                    <p:animEffect transition="in" filter="wipe(left)">
                                      <p:cBhvr>
                                        <p:cTn id="362" dur="500"/>
                                        <p:tgtEl>
                                          <p:spTgt spid="156"/>
                                        </p:tgtEl>
                                      </p:cBhvr>
                                    </p:animEffect>
                                  </p:childTnLst>
                                </p:cTn>
                              </p:par>
                            </p:childTnLst>
                          </p:cTn>
                        </p:par>
                      </p:childTnLst>
                    </p:cTn>
                  </p:par>
                  <p:par>
                    <p:cTn id="363" fill="hold" nodeType="clickPar">
                      <p:stCondLst>
                        <p:cond delay="indefinite"/>
                      </p:stCondLst>
                      <p:childTnLst>
                        <p:par>
                          <p:cTn id="364" fill="hold" nodeType="withGroup">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57"/>
                                        </p:tgtEl>
                                        <p:attrNameLst>
                                          <p:attrName>style.visibility</p:attrName>
                                        </p:attrNameLst>
                                      </p:cBhvr>
                                      <p:to>
                                        <p:strVal val="visible"/>
                                      </p:to>
                                    </p:set>
                                    <p:animEffect transition="in" filter="wipe(left)">
                                      <p:cBhvr>
                                        <p:cTn id="367" dur="500"/>
                                        <p:tgtEl>
                                          <p:spTgt spid="157"/>
                                        </p:tgtEl>
                                      </p:cBhvr>
                                    </p:animEffect>
                                  </p:childTnLst>
                                </p:cTn>
                              </p:par>
                            </p:childTnLst>
                          </p:cTn>
                        </p:par>
                      </p:childTnLst>
                    </p:cTn>
                  </p:par>
                  <p:par>
                    <p:cTn id="368" fill="hold" nodeType="clickPar">
                      <p:stCondLst>
                        <p:cond delay="indefinite"/>
                      </p:stCondLst>
                      <p:childTnLst>
                        <p:par>
                          <p:cTn id="369" fill="hold" nodeType="withGroup">
                            <p:stCondLst>
                              <p:cond delay="0"/>
                            </p:stCondLst>
                            <p:childTnLst>
                              <p:par>
                                <p:cTn id="370" presetID="22" presetClass="entr" presetSubtype="8" fill="hold" grpId="0" nodeType="clickEffect">
                                  <p:stCondLst>
                                    <p:cond delay="0"/>
                                  </p:stCondLst>
                                  <p:childTnLst>
                                    <p:set>
                                      <p:cBhvr>
                                        <p:cTn id="371" dur="1" fill="hold">
                                          <p:stCondLst>
                                            <p:cond delay="0"/>
                                          </p:stCondLst>
                                        </p:cTn>
                                        <p:tgtEl>
                                          <p:spTgt spid="158"/>
                                        </p:tgtEl>
                                        <p:attrNameLst>
                                          <p:attrName>style.visibility</p:attrName>
                                        </p:attrNameLst>
                                      </p:cBhvr>
                                      <p:to>
                                        <p:strVal val="visible"/>
                                      </p:to>
                                    </p:set>
                                    <p:animEffect transition="in" filter="wipe(left)">
                                      <p:cBhvr>
                                        <p:cTn id="372" dur="500"/>
                                        <p:tgtEl>
                                          <p:spTgt spid="158"/>
                                        </p:tgtEl>
                                      </p:cBhvr>
                                    </p:animEffect>
                                  </p:childTnLst>
                                </p:cTn>
                              </p:par>
                            </p:childTnLst>
                          </p:cTn>
                        </p:par>
                      </p:childTnLst>
                    </p:cTn>
                  </p:par>
                  <p:par>
                    <p:cTn id="373" fill="hold" nodeType="clickPar">
                      <p:stCondLst>
                        <p:cond delay="indefinite"/>
                      </p:stCondLst>
                      <p:childTnLst>
                        <p:par>
                          <p:cTn id="374" fill="hold" nodeType="withGroup">
                            <p:stCondLst>
                              <p:cond delay="0"/>
                            </p:stCondLst>
                            <p:childTnLst>
                              <p:par>
                                <p:cTn id="375" presetID="22" presetClass="entr" presetSubtype="8" fill="hold" grpId="0" nodeType="clickEffect">
                                  <p:stCondLst>
                                    <p:cond delay="0"/>
                                  </p:stCondLst>
                                  <p:childTnLst>
                                    <p:set>
                                      <p:cBhvr>
                                        <p:cTn id="376" dur="1" fill="hold">
                                          <p:stCondLst>
                                            <p:cond delay="0"/>
                                          </p:stCondLst>
                                        </p:cTn>
                                        <p:tgtEl>
                                          <p:spTgt spid="159"/>
                                        </p:tgtEl>
                                        <p:attrNameLst>
                                          <p:attrName>style.visibility</p:attrName>
                                        </p:attrNameLst>
                                      </p:cBhvr>
                                      <p:to>
                                        <p:strVal val="visible"/>
                                      </p:to>
                                    </p:set>
                                    <p:animEffect transition="in" filter="wipe(left)">
                                      <p:cBhvr>
                                        <p:cTn id="377" dur="500"/>
                                        <p:tgtEl>
                                          <p:spTgt spid="159"/>
                                        </p:tgtEl>
                                      </p:cBhvr>
                                    </p:animEffect>
                                  </p:childTnLst>
                                </p:cTn>
                              </p:par>
                            </p:childTnLst>
                          </p:cTn>
                        </p:par>
                      </p:childTnLst>
                    </p:cTn>
                  </p:par>
                  <p:par>
                    <p:cTn id="378" fill="hold" nodeType="clickPar">
                      <p:stCondLst>
                        <p:cond delay="indefinite"/>
                      </p:stCondLst>
                      <p:childTnLst>
                        <p:par>
                          <p:cTn id="379" fill="hold" nodeType="withGroup">
                            <p:stCondLst>
                              <p:cond delay="0"/>
                            </p:stCondLst>
                            <p:childTnLst>
                              <p:par>
                                <p:cTn id="380" presetID="22" presetClass="entr" presetSubtype="8" fill="hold" grpId="0" nodeType="clickEffect">
                                  <p:stCondLst>
                                    <p:cond delay="0"/>
                                  </p:stCondLst>
                                  <p:childTnLst>
                                    <p:set>
                                      <p:cBhvr>
                                        <p:cTn id="381" dur="1" fill="hold">
                                          <p:stCondLst>
                                            <p:cond delay="0"/>
                                          </p:stCondLst>
                                        </p:cTn>
                                        <p:tgtEl>
                                          <p:spTgt spid="160"/>
                                        </p:tgtEl>
                                        <p:attrNameLst>
                                          <p:attrName>style.visibility</p:attrName>
                                        </p:attrNameLst>
                                      </p:cBhvr>
                                      <p:to>
                                        <p:strVal val="visible"/>
                                      </p:to>
                                    </p:set>
                                    <p:animEffect transition="in" filter="wipe(left)">
                                      <p:cBhvr>
                                        <p:cTn id="382" dur="500"/>
                                        <p:tgtEl>
                                          <p:spTgt spid="160"/>
                                        </p:tgtEl>
                                      </p:cBhvr>
                                    </p:animEffect>
                                  </p:childTnLst>
                                </p:cTn>
                              </p:par>
                            </p:childTnLst>
                          </p:cTn>
                        </p:par>
                      </p:childTnLst>
                    </p:cTn>
                  </p:par>
                  <p:par>
                    <p:cTn id="383" fill="hold" nodeType="clickPar">
                      <p:stCondLst>
                        <p:cond delay="indefinite"/>
                      </p:stCondLst>
                      <p:childTnLst>
                        <p:par>
                          <p:cTn id="384" fill="hold" nodeType="withGroup">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161"/>
                                        </p:tgtEl>
                                        <p:attrNameLst>
                                          <p:attrName>style.visibility</p:attrName>
                                        </p:attrNameLst>
                                      </p:cBhvr>
                                      <p:to>
                                        <p:strVal val="visible"/>
                                      </p:to>
                                    </p:set>
                                    <p:animEffect transition="in" filter="wipe(left)">
                                      <p:cBhvr>
                                        <p:cTn id="387" dur="500"/>
                                        <p:tgtEl>
                                          <p:spTgt spid="161"/>
                                        </p:tgtEl>
                                      </p:cBhvr>
                                    </p:animEffect>
                                  </p:childTnLst>
                                </p:cTn>
                              </p:par>
                            </p:childTnLst>
                          </p:cTn>
                        </p:par>
                      </p:childTnLst>
                    </p:cTn>
                  </p:par>
                  <p:par>
                    <p:cTn id="388" fill="hold" nodeType="clickPar">
                      <p:stCondLst>
                        <p:cond delay="indefinite"/>
                      </p:stCondLst>
                      <p:childTnLst>
                        <p:par>
                          <p:cTn id="389" fill="hold" nodeType="withGroup">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162"/>
                                        </p:tgtEl>
                                        <p:attrNameLst>
                                          <p:attrName>style.visibility</p:attrName>
                                        </p:attrNameLst>
                                      </p:cBhvr>
                                      <p:to>
                                        <p:strVal val="visible"/>
                                      </p:to>
                                    </p:set>
                                    <p:animEffect transition="in" filter="wipe(left)">
                                      <p:cBhvr>
                                        <p:cTn id="392" dur="500"/>
                                        <p:tgtEl>
                                          <p:spTgt spid="162"/>
                                        </p:tgtEl>
                                      </p:cBhvr>
                                    </p:animEffect>
                                  </p:childTnLst>
                                </p:cTn>
                              </p:par>
                            </p:childTnLst>
                          </p:cTn>
                        </p:par>
                      </p:childTnLst>
                    </p:cTn>
                  </p:par>
                  <p:par>
                    <p:cTn id="393" fill="hold" nodeType="clickPar">
                      <p:stCondLst>
                        <p:cond delay="indefinite"/>
                      </p:stCondLst>
                      <p:childTnLst>
                        <p:par>
                          <p:cTn id="394" fill="hold" nodeType="withGroup">
                            <p:stCondLst>
                              <p:cond delay="0"/>
                            </p:stCondLst>
                            <p:childTnLst>
                              <p:par>
                                <p:cTn id="395" presetID="22" presetClass="entr" presetSubtype="8" fill="hold" grpId="0" nodeType="clickEffect">
                                  <p:stCondLst>
                                    <p:cond delay="0"/>
                                  </p:stCondLst>
                                  <p:childTnLst>
                                    <p:set>
                                      <p:cBhvr>
                                        <p:cTn id="396" dur="1" fill="hold">
                                          <p:stCondLst>
                                            <p:cond delay="0"/>
                                          </p:stCondLst>
                                        </p:cTn>
                                        <p:tgtEl>
                                          <p:spTgt spid="163"/>
                                        </p:tgtEl>
                                        <p:attrNameLst>
                                          <p:attrName>style.visibility</p:attrName>
                                        </p:attrNameLst>
                                      </p:cBhvr>
                                      <p:to>
                                        <p:strVal val="visible"/>
                                      </p:to>
                                    </p:set>
                                    <p:animEffect transition="in" filter="wipe(left)">
                                      <p:cBhvr>
                                        <p:cTn id="397" dur="500"/>
                                        <p:tgtEl>
                                          <p:spTgt spid="163"/>
                                        </p:tgtEl>
                                      </p:cBhvr>
                                    </p:animEffect>
                                  </p:childTnLst>
                                </p:cTn>
                              </p:par>
                            </p:childTnLst>
                          </p:cTn>
                        </p:par>
                      </p:childTnLst>
                    </p:cTn>
                  </p:par>
                  <p:par>
                    <p:cTn id="398" fill="hold" nodeType="clickPar">
                      <p:stCondLst>
                        <p:cond delay="indefinite"/>
                      </p:stCondLst>
                      <p:childTnLst>
                        <p:par>
                          <p:cTn id="399" fill="hold" nodeType="withGroup">
                            <p:stCondLst>
                              <p:cond delay="0"/>
                            </p:stCondLst>
                            <p:childTnLst>
                              <p:par>
                                <p:cTn id="400" presetID="22" presetClass="entr" presetSubtype="8" fill="hold" grpId="0" nodeType="clickEffect">
                                  <p:stCondLst>
                                    <p:cond delay="0"/>
                                  </p:stCondLst>
                                  <p:childTnLst>
                                    <p:set>
                                      <p:cBhvr>
                                        <p:cTn id="401" dur="1" fill="hold">
                                          <p:stCondLst>
                                            <p:cond delay="0"/>
                                          </p:stCondLst>
                                        </p:cTn>
                                        <p:tgtEl>
                                          <p:spTgt spid="164"/>
                                        </p:tgtEl>
                                        <p:attrNameLst>
                                          <p:attrName>style.visibility</p:attrName>
                                        </p:attrNameLst>
                                      </p:cBhvr>
                                      <p:to>
                                        <p:strVal val="visible"/>
                                      </p:to>
                                    </p:set>
                                    <p:animEffect transition="in" filter="wipe(left)">
                                      <p:cBhvr>
                                        <p:cTn id="402" dur="500"/>
                                        <p:tgtEl>
                                          <p:spTgt spid="164"/>
                                        </p:tgtEl>
                                      </p:cBhvr>
                                    </p:animEffec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22" presetClass="entr" presetSubtype="8" fill="hold" grpId="0" nodeType="clickEffect">
                                  <p:stCondLst>
                                    <p:cond delay="0"/>
                                  </p:stCondLst>
                                  <p:childTnLst>
                                    <p:set>
                                      <p:cBhvr>
                                        <p:cTn id="406" dur="1" fill="hold">
                                          <p:stCondLst>
                                            <p:cond delay="0"/>
                                          </p:stCondLst>
                                        </p:cTn>
                                        <p:tgtEl>
                                          <p:spTgt spid="165"/>
                                        </p:tgtEl>
                                        <p:attrNameLst>
                                          <p:attrName>style.visibility</p:attrName>
                                        </p:attrNameLst>
                                      </p:cBhvr>
                                      <p:to>
                                        <p:strVal val="visible"/>
                                      </p:to>
                                    </p:set>
                                    <p:animEffect transition="in" filter="wipe(left)">
                                      <p:cBhvr>
                                        <p:cTn id="407" dur="500"/>
                                        <p:tgtEl>
                                          <p:spTgt spid="165"/>
                                        </p:tgtEl>
                                      </p:cBhvr>
                                    </p:animEffect>
                                  </p:childTnLst>
                                </p:cTn>
                              </p:par>
                            </p:childTnLst>
                          </p:cTn>
                        </p:par>
                      </p:childTnLst>
                    </p:cTn>
                  </p:par>
                  <p:par>
                    <p:cTn id="408" fill="hold" nodeType="clickPar">
                      <p:stCondLst>
                        <p:cond delay="indefinite"/>
                      </p:stCondLst>
                      <p:childTnLst>
                        <p:par>
                          <p:cTn id="409" fill="hold" nodeType="withGroup">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166"/>
                                        </p:tgtEl>
                                        <p:attrNameLst>
                                          <p:attrName>style.visibility</p:attrName>
                                        </p:attrNameLst>
                                      </p:cBhvr>
                                      <p:to>
                                        <p:strVal val="visible"/>
                                      </p:to>
                                    </p:set>
                                    <p:animEffect transition="in" filter="wipe(left)">
                                      <p:cBhvr>
                                        <p:cTn id="412" dur="500"/>
                                        <p:tgtEl>
                                          <p:spTgt spid="166"/>
                                        </p:tgtEl>
                                      </p:cBhvr>
                                    </p:animEffect>
                                  </p:childTnLst>
                                </p:cTn>
                              </p:par>
                            </p:childTnLst>
                          </p:cTn>
                        </p:par>
                      </p:childTnLst>
                    </p:cTn>
                  </p:par>
                  <p:par>
                    <p:cTn id="413" fill="hold" nodeType="clickPar">
                      <p:stCondLst>
                        <p:cond delay="indefinite"/>
                      </p:stCondLst>
                      <p:childTnLst>
                        <p:par>
                          <p:cTn id="414" fill="hold" nodeType="withGroup">
                            <p:stCondLst>
                              <p:cond delay="0"/>
                            </p:stCondLst>
                            <p:childTnLst>
                              <p:par>
                                <p:cTn id="415" presetID="22" presetClass="entr" presetSubtype="8" fill="hold" grpId="0" nodeType="clickEffect">
                                  <p:stCondLst>
                                    <p:cond delay="0"/>
                                  </p:stCondLst>
                                  <p:childTnLst>
                                    <p:set>
                                      <p:cBhvr>
                                        <p:cTn id="416" dur="1" fill="hold">
                                          <p:stCondLst>
                                            <p:cond delay="0"/>
                                          </p:stCondLst>
                                        </p:cTn>
                                        <p:tgtEl>
                                          <p:spTgt spid="167"/>
                                        </p:tgtEl>
                                        <p:attrNameLst>
                                          <p:attrName>style.visibility</p:attrName>
                                        </p:attrNameLst>
                                      </p:cBhvr>
                                      <p:to>
                                        <p:strVal val="visible"/>
                                      </p:to>
                                    </p:set>
                                    <p:animEffect transition="in" filter="wipe(left)">
                                      <p:cBhvr>
                                        <p:cTn id="417" dur="500"/>
                                        <p:tgtEl>
                                          <p:spTgt spid="167"/>
                                        </p:tgtEl>
                                      </p:cBhvr>
                                    </p:animEffect>
                                  </p:childTnLst>
                                </p:cTn>
                              </p:par>
                            </p:childTnLst>
                          </p:cTn>
                        </p:par>
                      </p:childTnLst>
                    </p:cTn>
                  </p:par>
                  <p:par>
                    <p:cTn id="418" fill="hold" nodeType="clickPar">
                      <p:stCondLst>
                        <p:cond delay="indefinite"/>
                      </p:stCondLst>
                      <p:childTnLst>
                        <p:par>
                          <p:cTn id="419" fill="hold" nodeType="withGroup">
                            <p:stCondLst>
                              <p:cond delay="0"/>
                            </p:stCondLst>
                            <p:childTnLst>
                              <p:par>
                                <p:cTn id="420" presetID="22" presetClass="entr" presetSubtype="8" fill="hold" grpId="0" nodeType="clickEffect">
                                  <p:stCondLst>
                                    <p:cond delay="0"/>
                                  </p:stCondLst>
                                  <p:childTnLst>
                                    <p:set>
                                      <p:cBhvr>
                                        <p:cTn id="421" dur="1" fill="hold">
                                          <p:stCondLst>
                                            <p:cond delay="0"/>
                                          </p:stCondLst>
                                        </p:cTn>
                                        <p:tgtEl>
                                          <p:spTgt spid="168"/>
                                        </p:tgtEl>
                                        <p:attrNameLst>
                                          <p:attrName>style.visibility</p:attrName>
                                        </p:attrNameLst>
                                      </p:cBhvr>
                                      <p:to>
                                        <p:strVal val="visible"/>
                                      </p:to>
                                    </p:set>
                                    <p:animEffect transition="in" filter="wipe(left)">
                                      <p:cBhvr>
                                        <p:cTn id="422" dur="500"/>
                                        <p:tgtEl>
                                          <p:spTgt spid="168"/>
                                        </p:tgtEl>
                                      </p:cBhvr>
                                    </p:animEffect>
                                  </p:childTnLst>
                                </p:cTn>
                              </p:par>
                            </p:childTnLst>
                          </p:cTn>
                        </p:par>
                      </p:childTnLst>
                    </p:cTn>
                  </p:par>
                  <p:par>
                    <p:cTn id="423" fill="hold" nodeType="clickPar">
                      <p:stCondLst>
                        <p:cond delay="indefinite"/>
                      </p:stCondLst>
                      <p:childTnLst>
                        <p:par>
                          <p:cTn id="424" fill="hold" nodeType="withGroup">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169"/>
                                        </p:tgtEl>
                                        <p:attrNameLst>
                                          <p:attrName>style.visibility</p:attrName>
                                        </p:attrNameLst>
                                      </p:cBhvr>
                                      <p:to>
                                        <p:strVal val="visible"/>
                                      </p:to>
                                    </p:set>
                                    <p:animEffect transition="in" filter="wipe(left)">
                                      <p:cBhvr>
                                        <p:cTn id="427" dur="500"/>
                                        <p:tgtEl>
                                          <p:spTgt spid="169"/>
                                        </p:tgtEl>
                                      </p:cBhvr>
                                    </p:animEffect>
                                  </p:childTnLst>
                                </p:cTn>
                              </p:par>
                            </p:childTnLst>
                          </p:cTn>
                        </p:par>
                      </p:childTnLst>
                    </p:cTn>
                  </p:par>
                  <p:par>
                    <p:cTn id="428" fill="hold" nodeType="clickPar">
                      <p:stCondLst>
                        <p:cond delay="indefinite"/>
                      </p:stCondLst>
                      <p:childTnLst>
                        <p:par>
                          <p:cTn id="429" fill="hold" nodeType="withGroup">
                            <p:stCondLst>
                              <p:cond delay="0"/>
                            </p:stCondLst>
                            <p:childTnLst>
                              <p:par>
                                <p:cTn id="430" presetID="22" presetClass="entr" presetSubtype="8" fill="hold" grpId="0" nodeType="clickEffect">
                                  <p:stCondLst>
                                    <p:cond delay="0"/>
                                  </p:stCondLst>
                                  <p:childTnLst>
                                    <p:set>
                                      <p:cBhvr>
                                        <p:cTn id="431" dur="1" fill="hold">
                                          <p:stCondLst>
                                            <p:cond delay="0"/>
                                          </p:stCondLst>
                                        </p:cTn>
                                        <p:tgtEl>
                                          <p:spTgt spid="170"/>
                                        </p:tgtEl>
                                        <p:attrNameLst>
                                          <p:attrName>style.visibility</p:attrName>
                                        </p:attrNameLst>
                                      </p:cBhvr>
                                      <p:to>
                                        <p:strVal val="visible"/>
                                      </p:to>
                                    </p:set>
                                    <p:animEffect transition="in" filter="wipe(left)">
                                      <p:cBhvr>
                                        <p:cTn id="432"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idx="4294967295"/>
          </p:nvPr>
        </p:nvSpPr>
        <p:spPr>
          <a:xfrm>
            <a:off x="522288" y="139700"/>
            <a:ext cx="8156575" cy="544513"/>
          </a:xfrm>
        </p:spPr>
        <p:txBody>
          <a:bodyPr/>
          <a:lstStyle/>
          <a:p>
            <a:r>
              <a:rPr lang="zh-CN" altLang="en-US" sz="3200" smtClean="0"/>
              <a:t>比较大小规则</a:t>
            </a:r>
          </a:p>
        </p:txBody>
      </p:sp>
      <p:sp>
        <p:nvSpPr>
          <p:cNvPr id="179203" name="Rectangle 4"/>
          <p:cNvSpPr>
            <a:spLocks noChangeArrowheads="1"/>
          </p:cNvSpPr>
          <p:nvPr/>
        </p:nvSpPr>
        <p:spPr bwMode="auto">
          <a:xfrm>
            <a:off x="1935163" y="31400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04" name="Rectangle 8"/>
          <p:cNvSpPr>
            <a:spLocks noChangeArrowheads="1"/>
          </p:cNvSpPr>
          <p:nvPr/>
        </p:nvSpPr>
        <p:spPr bwMode="auto">
          <a:xfrm>
            <a:off x="1935163" y="35210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05" name="Rectangle 12"/>
          <p:cNvSpPr>
            <a:spLocks noChangeArrowheads="1"/>
          </p:cNvSpPr>
          <p:nvPr/>
        </p:nvSpPr>
        <p:spPr bwMode="auto">
          <a:xfrm>
            <a:off x="1173163" y="3521075"/>
            <a:ext cx="3286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179206" name="Line 13"/>
          <p:cNvSpPr>
            <a:spLocks noChangeShapeType="1"/>
          </p:cNvSpPr>
          <p:nvPr/>
        </p:nvSpPr>
        <p:spPr bwMode="auto">
          <a:xfrm>
            <a:off x="1193800" y="3825875"/>
            <a:ext cx="2806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7" name="Rectangle 38"/>
          <p:cNvSpPr>
            <a:spLocks noChangeArrowheads="1"/>
          </p:cNvSpPr>
          <p:nvPr/>
        </p:nvSpPr>
        <p:spPr bwMode="auto">
          <a:xfrm>
            <a:off x="1935163" y="27590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08" name="Line 39"/>
          <p:cNvSpPr>
            <a:spLocks noChangeShapeType="1"/>
          </p:cNvSpPr>
          <p:nvPr/>
        </p:nvSpPr>
        <p:spPr bwMode="auto">
          <a:xfrm flipH="1" flipV="1">
            <a:off x="2171700" y="2981325"/>
            <a:ext cx="393700" cy="6985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9" name="Line 41"/>
          <p:cNvSpPr>
            <a:spLocks noChangeShapeType="1"/>
          </p:cNvSpPr>
          <p:nvPr/>
        </p:nvSpPr>
        <p:spPr bwMode="auto">
          <a:xfrm flipH="1" flipV="1">
            <a:off x="1562100" y="2981325"/>
            <a:ext cx="393700" cy="6985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10" name="Rectangle 87"/>
          <p:cNvSpPr>
            <a:spLocks noChangeArrowheads="1"/>
          </p:cNvSpPr>
          <p:nvPr/>
        </p:nvSpPr>
        <p:spPr bwMode="auto">
          <a:xfrm>
            <a:off x="2527300" y="31559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11" name="Rectangle 88"/>
          <p:cNvSpPr>
            <a:spLocks noChangeArrowheads="1"/>
          </p:cNvSpPr>
          <p:nvPr/>
        </p:nvSpPr>
        <p:spPr bwMode="auto">
          <a:xfrm>
            <a:off x="3119438" y="316706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12" name="Rectangle 89"/>
          <p:cNvSpPr>
            <a:spLocks noChangeArrowheads="1"/>
          </p:cNvSpPr>
          <p:nvPr/>
        </p:nvSpPr>
        <p:spPr bwMode="auto">
          <a:xfrm>
            <a:off x="3114675" y="351472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13" name="Rectangle 90"/>
          <p:cNvSpPr>
            <a:spLocks noChangeArrowheads="1"/>
          </p:cNvSpPr>
          <p:nvPr/>
        </p:nvSpPr>
        <p:spPr bwMode="auto">
          <a:xfrm>
            <a:off x="3743325" y="315753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14" name="Rectangle 91"/>
          <p:cNvSpPr>
            <a:spLocks noChangeArrowheads="1"/>
          </p:cNvSpPr>
          <p:nvPr/>
        </p:nvSpPr>
        <p:spPr bwMode="auto">
          <a:xfrm>
            <a:off x="3743325" y="39147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15" name="Rectangle 103"/>
          <p:cNvSpPr>
            <a:spLocks noChangeArrowheads="1"/>
          </p:cNvSpPr>
          <p:nvPr/>
        </p:nvSpPr>
        <p:spPr bwMode="auto">
          <a:xfrm>
            <a:off x="1354138" y="275748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16" name="Rectangle 104"/>
          <p:cNvSpPr>
            <a:spLocks noChangeArrowheads="1"/>
          </p:cNvSpPr>
          <p:nvPr/>
        </p:nvSpPr>
        <p:spPr bwMode="auto">
          <a:xfrm>
            <a:off x="1936750" y="388461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17" name="Rectangle 105"/>
          <p:cNvSpPr>
            <a:spLocks noChangeArrowheads="1"/>
          </p:cNvSpPr>
          <p:nvPr/>
        </p:nvSpPr>
        <p:spPr bwMode="auto">
          <a:xfrm>
            <a:off x="2524125" y="390048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18" name="Rectangle 106"/>
          <p:cNvSpPr>
            <a:spLocks noChangeArrowheads="1"/>
          </p:cNvSpPr>
          <p:nvPr/>
        </p:nvSpPr>
        <p:spPr bwMode="auto">
          <a:xfrm>
            <a:off x="2525713" y="353060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19" name="Rectangle 107"/>
          <p:cNvSpPr>
            <a:spLocks noChangeArrowheads="1"/>
          </p:cNvSpPr>
          <p:nvPr/>
        </p:nvSpPr>
        <p:spPr bwMode="auto">
          <a:xfrm>
            <a:off x="3125788" y="39020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20" name="Rectangle 108"/>
          <p:cNvSpPr>
            <a:spLocks noChangeArrowheads="1"/>
          </p:cNvSpPr>
          <p:nvPr/>
        </p:nvSpPr>
        <p:spPr bwMode="auto">
          <a:xfrm>
            <a:off x="3741738" y="350361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282756" name="Text Box 132"/>
          <p:cNvSpPr txBox="1">
            <a:spLocks noChangeArrowheads="1"/>
          </p:cNvSpPr>
          <p:nvPr/>
        </p:nvSpPr>
        <p:spPr bwMode="auto">
          <a:xfrm>
            <a:off x="1349375" y="2770188"/>
            <a:ext cx="944563" cy="365125"/>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2" name="组合 63"/>
          <p:cNvGrpSpPr>
            <a:grpSpLocks/>
          </p:cNvGrpSpPr>
          <p:nvPr/>
        </p:nvGrpSpPr>
        <p:grpSpPr bwMode="auto">
          <a:xfrm>
            <a:off x="5211763" y="2817813"/>
            <a:ext cx="2819400" cy="1490662"/>
            <a:chOff x="5211763" y="1831975"/>
            <a:chExt cx="2819400" cy="1490663"/>
          </a:xfrm>
        </p:grpSpPr>
        <p:sp>
          <p:nvSpPr>
            <p:cNvPr id="179231" name="Rectangle 28"/>
            <p:cNvSpPr>
              <a:spLocks noChangeArrowheads="1"/>
            </p:cNvSpPr>
            <p:nvPr/>
          </p:nvSpPr>
          <p:spPr bwMode="auto">
            <a:xfrm>
              <a:off x="5211763" y="2535238"/>
              <a:ext cx="3286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t>
              </a:r>
            </a:p>
          </p:txBody>
        </p:sp>
        <p:sp>
          <p:nvSpPr>
            <p:cNvPr id="179232" name="Line 29"/>
            <p:cNvSpPr>
              <a:spLocks noChangeShapeType="1"/>
            </p:cNvSpPr>
            <p:nvPr/>
          </p:nvSpPr>
          <p:spPr bwMode="auto">
            <a:xfrm>
              <a:off x="5232400" y="2840038"/>
              <a:ext cx="27305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33" name="Rectangle 92"/>
            <p:cNvSpPr>
              <a:spLocks noChangeArrowheads="1"/>
            </p:cNvSpPr>
            <p:nvPr/>
          </p:nvSpPr>
          <p:spPr bwMode="auto">
            <a:xfrm>
              <a:off x="5929313" y="29146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34" name="Rectangle 93"/>
            <p:cNvSpPr>
              <a:spLocks noChangeArrowheads="1"/>
            </p:cNvSpPr>
            <p:nvPr/>
          </p:nvSpPr>
          <p:spPr bwMode="auto">
            <a:xfrm>
              <a:off x="6516688" y="293052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35" name="Rectangle 94"/>
            <p:cNvSpPr>
              <a:spLocks noChangeArrowheads="1"/>
            </p:cNvSpPr>
            <p:nvPr/>
          </p:nvSpPr>
          <p:spPr bwMode="auto">
            <a:xfrm>
              <a:off x="7089775" y="294640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36" name="Rectangle 95"/>
            <p:cNvSpPr>
              <a:spLocks noChangeArrowheads="1"/>
            </p:cNvSpPr>
            <p:nvPr/>
          </p:nvSpPr>
          <p:spPr bwMode="auto">
            <a:xfrm>
              <a:off x="7091363" y="249078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37" name="Rectangle 96"/>
            <p:cNvSpPr>
              <a:spLocks noChangeArrowheads="1"/>
            </p:cNvSpPr>
            <p:nvPr/>
          </p:nvSpPr>
          <p:spPr bwMode="auto">
            <a:xfrm>
              <a:off x="7721600" y="25209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38" name="Rectangle 97"/>
            <p:cNvSpPr>
              <a:spLocks noChangeArrowheads="1"/>
            </p:cNvSpPr>
            <p:nvPr/>
          </p:nvSpPr>
          <p:spPr bwMode="auto">
            <a:xfrm>
              <a:off x="7723188" y="217963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39" name="Rectangle 98"/>
            <p:cNvSpPr>
              <a:spLocks noChangeArrowheads="1"/>
            </p:cNvSpPr>
            <p:nvPr/>
          </p:nvSpPr>
          <p:spPr bwMode="auto">
            <a:xfrm>
              <a:off x="7081838" y="218122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40" name="Rectangle 99"/>
            <p:cNvSpPr>
              <a:spLocks noChangeArrowheads="1"/>
            </p:cNvSpPr>
            <p:nvPr/>
          </p:nvSpPr>
          <p:spPr bwMode="auto">
            <a:xfrm>
              <a:off x="5930900" y="2490788"/>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grpSp>
          <p:nvGrpSpPr>
            <p:cNvPr id="179241" name="Group 137"/>
            <p:cNvGrpSpPr>
              <a:grpSpLocks/>
            </p:cNvGrpSpPr>
            <p:nvPr/>
          </p:nvGrpSpPr>
          <p:grpSpPr bwMode="auto">
            <a:xfrm>
              <a:off x="6469063" y="1844675"/>
              <a:ext cx="1277937" cy="849313"/>
              <a:chOff x="4075" y="797"/>
              <a:chExt cx="805" cy="535"/>
            </a:xfrm>
          </p:grpSpPr>
          <p:sp>
            <p:nvSpPr>
              <p:cNvPr id="179251" name="Line 34"/>
              <p:cNvSpPr>
                <a:spLocks noChangeShapeType="1"/>
              </p:cNvSpPr>
              <p:nvPr/>
            </p:nvSpPr>
            <p:spPr bwMode="auto">
              <a:xfrm flipH="1" flipV="1">
                <a:off x="4248" y="892"/>
                <a:ext cx="248" cy="4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52" name="Line 37"/>
              <p:cNvSpPr>
                <a:spLocks noChangeShapeType="1"/>
              </p:cNvSpPr>
              <p:nvPr/>
            </p:nvSpPr>
            <p:spPr bwMode="auto">
              <a:xfrm flipH="1" flipV="1">
                <a:off x="4632" y="892"/>
                <a:ext cx="248" cy="4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53" name="Rectangle 100"/>
              <p:cNvSpPr>
                <a:spLocks noChangeArrowheads="1"/>
              </p:cNvSpPr>
              <p:nvPr/>
            </p:nvSpPr>
            <p:spPr bwMode="auto">
              <a:xfrm>
                <a:off x="4470" y="797"/>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54" name="Rectangle 101"/>
              <p:cNvSpPr>
                <a:spLocks noChangeArrowheads="1"/>
              </p:cNvSpPr>
              <p:nvPr/>
            </p:nvSpPr>
            <p:spPr bwMode="auto">
              <a:xfrm>
                <a:off x="4075" y="798"/>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grpSp>
        <p:sp>
          <p:nvSpPr>
            <p:cNvPr id="179242" name="Rectangle 109"/>
            <p:cNvSpPr>
              <a:spLocks noChangeArrowheads="1"/>
            </p:cNvSpPr>
            <p:nvPr/>
          </p:nvSpPr>
          <p:spPr bwMode="auto">
            <a:xfrm>
              <a:off x="7716838" y="295910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43" name="Rectangle 110"/>
            <p:cNvSpPr>
              <a:spLocks noChangeArrowheads="1"/>
            </p:cNvSpPr>
            <p:nvPr/>
          </p:nvSpPr>
          <p:spPr bwMode="auto">
            <a:xfrm>
              <a:off x="6518275" y="248920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0</a:t>
              </a:r>
            </a:p>
          </p:txBody>
        </p:sp>
        <p:sp>
          <p:nvSpPr>
            <p:cNvPr id="179244" name="Rectangle 111"/>
            <p:cNvSpPr>
              <a:spLocks noChangeArrowheads="1"/>
            </p:cNvSpPr>
            <p:nvPr/>
          </p:nvSpPr>
          <p:spPr bwMode="auto">
            <a:xfrm>
              <a:off x="6519863" y="2176463"/>
              <a:ext cx="3079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45" name="Rectangle 112"/>
            <p:cNvSpPr>
              <a:spLocks noChangeArrowheads="1"/>
            </p:cNvSpPr>
            <p:nvPr/>
          </p:nvSpPr>
          <p:spPr bwMode="auto">
            <a:xfrm>
              <a:off x="5949950" y="2178050"/>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grpSp>
          <p:nvGrpSpPr>
            <p:cNvPr id="179246" name="Group 138"/>
            <p:cNvGrpSpPr>
              <a:grpSpLocks/>
            </p:cNvGrpSpPr>
            <p:nvPr/>
          </p:nvGrpSpPr>
          <p:grpSpPr bwMode="auto">
            <a:xfrm>
              <a:off x="5256213" y="1831975"/>
              <a:ext cx="1277937" cy="849313"/>
              <a:chOff x="4075" y="797"/>
              <a:chExt cx="805" cy="535"/>
            </a:xfrm>
          </p:grpSpPr>
          <p:sp>
            <p:nvSpPr>
              <p:cNvPr id="179247" name="Line 139"/>
              <p:cNvSpPr>
                <a:spLocks noChangeShapeType="1"/>
              </p:cNvSpPr>
              <p:nvPr/>
            </p:nvSpPr>
            <p:spPr bwMode="auto">
              <a:xfrm flipH="1" flipV="1">
                <a:off x="4248" y="892"/>
                <a:ext cx="248" cy="4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48" name="Line 140"/>
              <p:cNvSpPr>
                <a:spLocks noChangeShapeType="1"/>
              </p:cNvSpPr>
              <p:nvPr/>
            </p:nvSpPr>
            <p:spPr bwMode="auto">
              <a:xfrm flipH="1" flipV="1">
                <a:off x="4632" y="892"/>
                <a:ext cx="248" cy="4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49" name="Rectangle 141"/>
              <p:cNvSpPr>
                <a:spLocks noChangeArrowheads="1"/>
              </p:cNvSpPr>
              <p:nvPr/>
            </p:nvSpPr>
            <p:spPr bwMode="auto">
              <a:xfrm>
                <a:off x="4470" y="797"/>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sp>
            <p:nvSpPr>
              <p:cNvPr id="179250" name="Rectangle 142"/>
              <p:cNvSpPr>
                <a:spLocks noChangeArrowheads="1"/>
              </p:cNvSpPr>
              <p:nvPr/>
            </p:nvSpPr>
            <p:spPr bwMode="auto">
              <a:xfrm>
                <a:off x="4075" y="798"/>
                <a:ext cx="194"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1</a:t>
                </a:r>
              </a:p>
            </p:txBody>
          </p:sp>
        </p:grpSp>
      </p:grpSp>
      <p:sp>
        <p:nvSpPr>
          <p:cNvPr id="282769" name="Rectangle 145"/>
          <p:cNvSpPr>
            <a:spLocks noChangeArrowheads="1"/>
          </p:cNvSpPr>
          <p:nvPr/>
        </p:nvSpPr>
        <p:spPr bwMode="auto">
          <a:xfrm>
            <a:off x="1930400" y="3119438"/>
            <a:ext cx="377825" cy="1089025"/>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79224" name="Text Box 51"/>
          <p:cNvSpPr txBox="1">
            <a:spLocks noChangeArrowheads="1"/>
          </p:cNvSpPr>
          <p:nvPr/>
        </p:nvSpPr>
        <p:spPr bwMode="auto">
          <a:xfrm>
            <a:off x="527050" y="806450"/>
            <a:ext cx="440055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做减法以比较大小，规则：</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无符号</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CF=0</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时，大于 </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带符号：</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OF</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SF</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时，大于</a:t>
            </a:r>
          </a:p>
        </p:txBody>
      </p:sp>
      <p:sp>
        <p:nvSpPr>
          <p:cNvPr id="708660" name="Text Box 52"/>
          <p:cNvSpPr txBox="1">
            <a:spLocks noChangeArrowheads="1"/>
          </p:cNvSpPr>
          <p:nvPr/>
        </p:nvSpPr>
        <p:spPr bwMode="auto">
          <a:xfrm>
            <a:off x="5607050" y="4387850"/>
            <a:ext cx="30067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1"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OF=0</a:t>
            </a:r>
            <a:r>
              <a:rPr kumimoji="1"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1"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ZF=0</a:t>
            </a:r>
            <a:r>
              <a:rPr kumimoji="1"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1"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SF=1</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、借位</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CF=0</a:t>
            </a:r>
          </a:p>
        </p:txBody>
      </p:sp>
      <p:sp>
        <p:nvSpPr>
          <p:cNvPr id="708661" name="Text Box 53"/>
          <p:cNvSpPr txBox="1">
            <a:spLocks noChangeArrowheads="1"/>
          </p:cNvSpPr>
          <p:nvPr/>
        </p:nvSpPr>
        <p:spPr bwMode="auto">
          <a:xfrm>
            <a:off x="1376363" y="4414838"/>
            <a:ext cx="2879725"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OF=1</a:t>
            </a: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ZF=0</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SF=0</a:t>
            </a: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、借位</a:t>
            </a:r>
            <a:r>
              <a:rPr kumimoji="0"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CF=0</a:t>
            </a:r>
          </a:p>
        </p:txBody>
      </p:sp>
      <p:sp>
        <p:nvSpPr>
          <p:cNvPr id="708664" name="Text Box 56"/>
          <p:cNvSpPr txBox="1">
            <a:spLocks noChangeArrowheads="1"/>
          </p:cNvSpPr>
          <p:nvPr/>
        </p:nvSpPr>
        <p:spPr bwMode="auto">
          <a:xfrm>
            <a:off x="3806825" y="5408613"/>
            <a:ext cx="477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验证：</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9&gt;6</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，故</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CF=0</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13&gt;5</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，故</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CF=0</a:t>
            </a:r>
          </a:p>
        </p:txBody>
      </p:sp>
      <p:sp>
        <p:nvSpPr>
          <p:cNvPr id="708665" name="Text Box 57"/>
          <p:cNvSpPr txBox="1">
            <a:spLocks noChangeArrowheads="1"/>
          </p:cNvSpPr>
          <p:nvPr/>
        </p:nvSpPr>
        <p:spPr bwMode="auto">
          <a:xfrm>
            <a:off x="3851275" y="5878513"/>
            <a:ext cx="4186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验证：</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-7&lt;6</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，故</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OF≠SF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-3&lt;5</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，故</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OF≠SF</a:t>
            </a:r>
          </a:p>
        </p:txBody>
      </p:sp>
      <p:sp>
        <p:nvSpPr>
          <p:cNvPr id="179229" name="灯片编号占位符 5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CDFC7C-979F-4665-B24C-DFDC4BF0C49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 name="Rectangle 3"/>
          <p:cNvSpPr txBox="1">
            <a:spLocks noChangeArrowheads="1"/>
          </p:cNvSpPr>
          <p:nvPr/>
        </p:nvSpPr>
        <p:spPr bwMode="auto">
          <a:xfrm>
            <a:off x="569913" y="2035175"/>
            <a:ext cx="8574087" cy="593725"/>
          </a:xfrm>
          <a:prstGeom prst="rect">
            <a:avLst/>
          </a:prstGeom>
          <a:noFill/>
          <a:ln w="9525">
            <a:noFill/>
            <a:miter lim="800000"/>
            <a:headEnd/>
            <a:tailEnd/>
          </a:ln>
        </p:spPr>
        <p:txBody>
          <a:bodyPr lIns="63500" tIns="25400" rIns="63500" bIns="25400">
            <a:spAutoFit/>
          </a:bodyPr>
          <a:lstStyle/>
          <a:p>
            <a:pPr marL="342900" marR="0" lvl="0" indent="-342900" algn="l" defTabSz="914400" rtl="0" eaLnBrk="0" fontAlgn="base" latinLnBrk="0" hangingPunct="0">
              <a:lnSpc>
                <a:spcPct val="80000"/>
              </a:lnSpc>
              <a:spcBef>
                <a:spcPct val="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          	9 &gt; 6 ? </a:t>
            </a:r>
            <a:r>
              <a:rPr kumimoji="0" lang="en-US" altLang="zh-CN" sz="22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Arial" pitchFamily="34" charset="0"/>
              </a:rPr>
              <a:t>	</a:t>
            </a:r>
            <a:r>
              <a:rPr kumimoji="0" lang="en-US" altLang="zh-CN" sz="22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		   	13 &gt; 5 ?</a:t>
            </a:r>
          </a:p>
          <a:p>
            <a:pPr marL="342900" marR="0" lvl="0" indent="-342900" algn="l" defTabSz="914400" rtl="0" eaLnBrk="0" fontAlgn="base" latinLnBrk="0" hangingPunct="0">
              <a:lnSpc>
                <a:spcPct val="80000"/>
              </a:lnSpc>
              <a:spcBef>
                <a:spcPct val="0"/>
              </a:spcBef>
              <a:spcAft>
                <a:spcPct val="0"/>
              </a:spcAft>
              <a:buClrTx/>
              <a:buSzTx/>
              <a:buFontTx/>
              <a:buNone/>
              <a:tabLst/>
              <a:defRPr/>
            </a:pPr>
            <a:r>
              <a:rPr kumimoji="0" lang="en-US" altLang="zh-CN" sz="22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 		-7&lt;6 ?					 -3&lt;5 ?</a:t>
            </a:r>
          </a:p>
        </p:txBody>
      </p:sp>
    </p:spTree>
    <p:extLst>
      <p:ext uri="{BB962C8B-B14F-4D97-AF65-F5344CB8AC3E}">
        <p14:creationId xmlns:p14="http://schemas.microsoft.com/office/powerpoint/2010/main" val="1238823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8661"/>
                                        </p:tgtEl>
                                        <p:attrNameLst>
                                          <p:attrName>style.visibility</p:attrName>
                                        </p:attrNameLst>
                                      </p:cBhvr>
                                      <p:to>
                                        <p:strVal val="visible"/>
                                      </p:to>
                                    </p:set>
                                    <p:animEffect transition="in" filter="blinds(horizontal)">
                                      <p:cBhvr>
                                        <p:cTn id="7" dur="500"/>
                                        <p:tgtEl>
                                          <p:spTgt spid="7086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2756"/>
                                        </p:tgtEl>
                                        <p:attrNameLst>
                                          <p:attrName>style.visibility</p:attrName>
                                        </p:attrNameLst>
                                      </p:cBhvr>
                                      <p:to>
                                        <p:strVal val="visible"/>
                                      </p:to>
                                    </p:set>
                                    <p:animEffect transition="in" filter="blinds(horizontal)">
                                      <p:cBhvr>
                                        <p:cTn id="12" dur="500"/>
                                        <p:tgtEl>
                                          <p:spTgt spid="2827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2769"/>
                                        </p:tgtEl>
                                        <p:attrNameLst>
                                          <p:attrName>style.visibility</p:attrName>
                                        </p:attrNameLst>
                                      </p:cBhvr>
                                      <p:to>
                                        <p:strVal val="visible"/>
                                      </p:to>
                                    </p:set>
                                    <p:animEffect transition="in" filter="blinds(horizontal)">
                                      <p:cBhvr>
                                        <p:cTn id="17" dur="500"/>
                                        <p:tgtEl>
                                          <p:spTgt spid="2827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8660"/>
                                        </p:tgtEl>
                                        <p:attrNameLst>
                                          <p:attrName>style.visibility</p:attrName>
                                        </p:attrNameLst>
                                      </p:cBhvr>
                                      <p:to>
                                        <p:strVal val="visible"/>
                                      </p:to>
                                    </p:set>
                                    <p:animEffect transition="in" filter="blinds(horizontal)">
                                      <p:cBhvr>
                                        <p:cTn id="27" dur="500"/>
                                        <p:tgtEl>
                                          <p:spTgt spid="7086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8664"/>
                                        </p:tgtEl>
                                        <p:attrNameLst>
                                          <p:attrName>style.visibility</p:attrName>
                                        </p:attrNameLst>
                                      </p:cBhvr>
                                      <p:to>
                                        <p:strVal val="visible"/>
                                      </p:to>
                                    </p:set>
                                    <p:animEffect transition="in" filter="blinds(horizontal)">
                                      <p:cBhvr>
                                        <p:cTn id="32" dur="500"/>
                                        <p:tgtEl>
                                          <p:spTgt spid="70866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8665"/>
                                        </p:tgtEl>
                                        <p:attrNameLst>
                                          <p:attrName>style.visibility</p:attrName>
                                        </p:attrNameLst>
                                      </p:cBhvr>
                                      <p:to>
                                        <p:strVal val="visible"/>
                                      </p:to>
                                    </p:set>
                                    <p:animEffect transition="in" filter="blinds(horizontal)">
                                      <p:cBhvr>
                                        <p:cTn id="37" dur="500"/>
                                        <p:tgtEl>
                                          <p:spTgt spid="708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756" grpId="0" animBg="1"/>
      <p:bldP spid="282769" grpId="0" animBg="1"/>
      <p:bldP spid="708660" grpId="0"/>
      <p:bldP spid="708661" grpId="0"/>
      <p:bldP spid="708664" grpId="0"/>
      <p:bldP spid="70866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idx="4294967295"/>
          </p:nvPr>
        </p:nvSpPr>
        <p:spPr>
          <a:xfrm>
            <a:off x="1062038" y="139700"/>
            <a:ext cx="7335837" cy="544513"/>
          </a:xfrm>
        </p:spPr>
        <p:txBody>
          <a:bodyPr/>
          <a:lstStyle/>
          <a:p>
            <a:r>
              <a:rPr lang="zh-CN" altLang="en-US" sz="3200" smtClean="0"/>
              <a:t>算术逻辑部件（</a:t>
            </a:r>
            <a:r>
              <a:rPr lang="en-US" altLang="zh-CN" sz="3200" smtClean="0"/>
              <a:t>ALU</a:t>
            </a:r>
            <a:r>
              <a:rPr lang="zh-CN" altLang="en-US" sz="3200" smtClean="0"/>
              <a:t>）</a:t>
            </a:r>
          </a:p>
        </p:txBody>
      </p:sp>
      <p:sp>
        <p:nvSpPr>
          <p:cNvPr id="696323" name="Rectangle 3"/>
          <p:cNvSpPr>
            <a:spLocks noChangeArrowheads="1"/>
          </p:cNvSpPr>
          <p:nvPr/>
        </p:nvSpPr>
        <p:spPr bwMode="auto">
          <a:xfrm>
            <a:off x="100013" y="731838"/>
            <a:ext cx="4381500" cy="562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15000"/>
              </a:lnSpc>
              <a:spcBef>
                <a:spcPct val="25000"/>
              </a:spcBef>
              <a:spcAft>
                <a:spcPct val="0"/>
              </a:spcAft>
              <a:buClrTx/>
              <a:buSzTx/>
              <a:buFontTx/>
              <a:buChar char="•"/>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进行</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基本</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算术运算与逻辑运算</a:t>
            </a:r>
          </a:p>
          <a:p>
            <a:pPr marL="742950" marR="0" lvl="1" indent="-285750" algn="l" defTabSz="914400" rtl="0" eaLnBrk="0" fontAlgn="base" latinLnBrk="0" hangingPunct="0">
              <a:lnSpc>
                <a:spcPct val="115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无符号整数加、减</a:t>
            </a:r>
          </a:p>
          <a:p>
            <a:pPr marL="742950" marR="0" lvl="1" indent="-285750" algn="l" defTabSz="914400" rtl="0" eaLnBrk="0" fontAlgn="base" latinLnBrk="0" hangingPunct="0">
              <a:lnSpc>
                <a:spcPct val="115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带符号整数加、减</a:t>
            </a:r>
          </a:p>
          <a:p>
            <a:pPr marL="742950" marR="0" lvl="1" indent="-285750" algn="l" defTabSz="914400" rtl="0" eaLnBrk="0" fontAlgn="base" latinLnBrk="0" hangingPunct="0">
              <a:lnSpc>
                <a:spcPct val="115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CC"/>
                </a:solidFill>
                <a:effectLst/>
                <a:uLnTx/>
                <a:uFillTx/>
                <a:latin typeface="微软雅黑" panose="020B0503020204020204" pitchFamily="34" charset="-122"/>
                <a:ea typeface="微软雅黑" panose="020B0503020204020204" pitchFamily="34" charset="-122"/>
                <a:cs typeface="+mn-cs"/>
              </a:rPr>
              <a:t>与、或、非、异或等逻辑运算</a:t>
            </a:r>
          </a:p>
          <a:p>
            <a:pPr marL="342900" marR="0" lvl="0" indent="-342900" algn="l" defTabSz="914400" rtl="0" eaLnBrk="0" fontAlgn="base" latinLnBrk="0" hangingPunct="0">
              <a:lnSpc>
                <a:spcPct val="115000"/>
              </a:lnSpc>
              <a:spcBef>
                <a:spcPct val="25000"/>
              </a:spcBef>
              <a:spcAft>
                <a:spcPct val="0"/>
              </a:spcAft>
              <a:buClrTx/>
              <a:buSzTx/>
              <a:buFontTx/>
              <a:buChar char="•"/>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核心电路是</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整数加</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减运算部件</a:t>
            </a:r>
          </a:p>
          <a:p>
            <a:pPr marL="342900" marR="0" lvl="0" indent="-342900" algn="l" defTabSz="914400" rtl="0" eaLnBrk="0" fontAlgn="base" latinLnBrk="0" hangingPunct="0">
              <a:lnSpc>
                <a:spcPct val="115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输出除</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差等</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，还有</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标志信息</a:t>
            </a:r>
          </a:p>
          <a:p>
            <a:pPr marL="342900" marR="0" lvl="0" indent="-342900" algn="l" defTabSz="914400" rtl="0" eaLnBrk="0" fontAlgn="base" latinLnBrk="0" hangingPunct="0">
              <a:lnSpc>
                <a:spcPct val="115000"/>
              </a:lnSpc>
              <a:spcBef>
                <a:spcPct val="25000"/>
              </a:spcBef>
              <a:spcAft>
                <a:spcPct val="0"/>
              </a:spcAft>
              <a:buClrTx/>
              <a:buSzTx/>
              <a:buFontTx/>
              <a:buChar char="•"/>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有一个</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操作控制端</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ALUop</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），用来决定</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ALU</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所执行的处理功能。</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ALUop</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的位数</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k</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决定了操作的种类，例如，当位数</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k</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时，</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ALU</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最多只有</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=8</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种操作。</a:t>
            </a:r>
          </a:p>
        </p:txBody>
      </p:sp>
      <p:pic>
        <p:nvPicPr>
          <p:cNvPr id="69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723900"/>
            <a:ext cx="42672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246063" y="5400675"/>
            <a:ext cx="8534400" cy="1168400"/>
            <a:chOff x="155" y="3438"/>
            <a:chExt cx="5376" cy="736"/>
          </a:xfrm>
        </p:grpSpPr>
        <p:sp>
          <p:nvSpPr>
            <p:cNvPr id="181255" name="Text Box 6"/>
            <p:cNvSpPr txBox="1">
              <a:spLocks noChangeArrowheads="1"/>
            </p:cNvSpPr>
            <p:nvPr/>
          </p:nvSpPr>
          <p:spPr bwMode="auto">
            <a:xfrm>
              <a:off x="192" y="3438"/>
              <a:ext cx="5339"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ALUop   Result  ALUop   Result    ALUop    Result  ALUop   Result</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0 0 0      A</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加</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     0 1 0      A</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与</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       1 0 0      A</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取反    </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 1 0        A</a:t>
              </a:r>
              <a:endPar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0 0 1      A</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减</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     0 1 1      A</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或</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       1 0 1      A</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B</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1 1 1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未用</a:t>
              </a:r>
            </a:p>
          </p:txBody>
        </p:sp>
        <p:sp>
          <p:nvSpPr>
            <p:cNvPr id="181256" name="Line 7"/>
            <p:cNvSpPr>
              <a:spLocks noChangeShapeType="1"/>
            </p:cNvSpPr>
            <p:nvPr/>
          </p:nvSpPr>
          <p:spPr bwMode="auto">
            <a:xfrm flipV="1">
              <a:off x="155" y="3676"/>
              <a:ext cx="5285" cy="9"/>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7" name="Line 8"/>
            <p:cNvSpPr>
              <a:spLocks noChangeShapeType="1"/>
            </p:cNvSpPr>
            <p:nvPr/>
          </p:nvSpPr>
          <p:spPr bwMode="auto">
            <a:xfrm>
              <a:off x="1499" y="3483"/>
              <a:ext cx="0" cy="6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8" name="Line 9"/>
            <p:cNvSpPr>
              <a:spLocks noChangeShapeType="1"/>
            </p:cNvSpPr>
            <p:nvPr/>
          </p:nvSpPr>
          <p:spPr bwMode="auto">
            <a:xfrm>
              <a:off x="2845" y="3488"/>
              <a:ext cx="0" cy="6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9" name="Line 10"/>
            <p:cNvSpPr>
              <a:spLocks noChangeShapeType="1"/>
            </p:cNvSpPr>
            <p:nvPr/>
          </p:nvSpPr>
          <p:spPr bwMode="auto">
            <a:xfrm>
              <a:off x="4210" y="3477"/>
              <a:ext cx="0" cy="68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1254" name="灯片编号占位符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448A0D-0D7B-4C55-B47F-53281575658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59936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24"/>
                                        </p:tgtEl>
                                        <p:attrNameLst>
                                          <p:attrName>style.visibility</p:attrName>
                                        </p:attrNameLst>
                                      </p:cBhvr>
                                      <p:to>
                                        <p:strVal val="visible"/>
                                      </p:to>
                                    </p:set>
                                    <p:animEffect transition="in" filter="blinds(horizontal)">
                                      <p:cBhvr>
                                        <p:cTn id="7" dur="500"/>
                                        <p:tgtEl>
                                          <p:spTgt spid="696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6323">
                                            <p:txEl>
                                              <p:pRg st="0" end="0"/>
                                            </p:txEl>
                                          </p:spTgt>
                                        </p:tgtEl>
                                        <p:attrNameLst>
                                          <p:attrName>style.visibility</p:attrName>
                                        </p:attrNameLst>
                                      </p:cBhvr>
                                      <p:to>
                                        <p:strVal val="visible"/>
                                      </p:to>
                                    </p:set>
                                    <p:animEffect transition="in" filter="blinds(horizontal)">
                                      <p:cBhvr>
                                        <p:cTn id="12" dur="500"/>
                                        <p:tgtEl>
                                          <p:spTgt spid="696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96323">
                                            <p:txEl>
                                              <p:pRg st="1" end="1"/>
                                            </p:txEl>
                                          </p:spTgt>
                                        </p:tgtEl>
                                        <p:attrNameLst>
                                          <p:attrName>style.visibility</p:attrName>
                                        </p:attrNameLst>
                                      </p:cBhvr>
                                      <p:to>
                                        <p:strVal val="visible"/>
                                      </p:to>
                                    </p:set>
                                    <p:animEffect transition="in" filter="blinds(horizontal)">
                                      <p:cBhvr>
                                        <p:cTn id="17" dur="500"/>
                                        <p:tgtEl>
                                          <p:spTgt spid="696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96323">
                                            <p:txEl>
                                              <p:pRg st="2" end="2"/>
                                            </p:txEl>
                                          </p:spTgt>
                                        </p:tgtEl>
                                        <p:attrNameLst>
                                          <p:attrName>style.visibility</p:attrName>
                                        </p:attrNameLst>
                                      </p:cBhvr>
                                      <p:to>
                                        <p:strVal val="visible"/>
                                      </p:to>
                                    </p:set>
                                    <p:animEffect transition="in" filter="blinds(horizontal)">
                                      <p:cBhvr>
                                        <p:cTn id="22" dur="500"/>
                                        <p:tgtEl>
                                          <p:spTgt spid="696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96323">
                                            <p:txEl>
                                              <p:pRg st="3" end="3"/>
                                            </p:txEl>
                                          </p:spTgt>
                                        </p:tgtEl>
                                        <p:attrNameLst>
                                          <p:attrName>style.visibility</p:attrName>
                                        </p:attrNameLst>
                                      </p:cBhvr>
                                      <p:to>
                                        <p:strVal val="visible"/>
                                      </p:to>
                                    </p:set>
                                    <p:animEffect transition="in" filter="blinds(horizontal)">
                                      <p:cBhvr>
                                        <p:cTn id="27" dur="500"/>
                                        <p:tgtEl>
                                          <p:spTgt spid="6963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96323">
                                            <p:txEl>
                                              <p:pRg st="4" end="4"/>
                                            </p:txEl>
                                          </p:spTgt>
                                        </p:tgtEl>
                                        <p:attrNameLst>
                                          <p:attrName>style.visibility</p:attrName>
                                        </p:attrNameLst>
                                      </p:cBhvr>
                                      <p:to>
                                        <p:strVal val="visible"/>
                                      </p:to>
                                    </p:set>
                                    <p:animEffect transition="in" filter="blinds(horizontal)">
                                      <p:cBhvr>
                                        <p:cTn id="32" dur="500"/>
                                        <p:tgtEl>
                                          <p:spTgt spid="69632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96323">
                                            <p:txEl>
                                              <p:pRg st="5" end="5"/>
                                            </p:txEl>
                                          </p:spTgt>
                                        </p:tgtEl>
                                        <p:attrNameLst>
                                          <p:attrName>style.visibility</p:attrName>
                                        </p:attrNameLst>
                                      </p:cBhvr>
                                      <p:to>
                                        <p:strVal val="visible"/>
                                      </p:to>
                                    </p:set>
                                    <p:animEffect transition="in" filter="blinds(horizontal)">
                                      <p:cBhvr>
                                        <p:cTn id="37" dur="500"/>
                                        <p:tgtEl>
                                          <p:spTgt spid="69632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96323">
                                            <p:txEl>
                                              <p:pRg st="6" end="6"/>
                                            </p:txEl>
                                          </p:spTgt>
                                        </p:tgtEl>
                                        <p:attrNameLst>
                                          <p:attrName>style.visibility</p:attrName>
                                        </p:attrNameLst>
                                      </p:cBhvr>
                                      <p:to>
                                        <p:strVal val="visible"/>
                                      </p:to>
                                    </p:set>
                                    <p:animEffect transition="in" filter="blinds(horizontal)">
                                      <p:cBhvr>
                                        <p:cTn id="42" dur="500"/>
                                        <p:tgtEl>
                                          <p:spTgt spid="696323">
                                            <p:txEl>
                                              <p:pRg st="6" end="6"/>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linds(horizontal)">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457200" y="139700"/>
            <a:ext cx="8229600" cy="561975"/>
          </a:xfrm>
        </p:spPr>
        <p:txBody>
          <a:bodyPr/>
          <a:lstStyle/>
          <a:p>
            <a:r>
              <a:rPr lang="zh-CN" altLang="en-US" smtClean="0"/>
              <a:t>回顾：认识计算机中最基本的部件</a:t>
            </a:r>
          </a:p>
        </p:txBody>
      </p:sp>
      <p:sp>
        <p:nvSpPr>
          <p:cNvPr id="183299" name="Text Box 3"/>
          <p:cNvSpPr txBox="1">
            <a:spLocks noChangeArrowheads="1"/>
          </p:cNvSpPr>
          <p:nvPr/>
        </p:nvSpPr>
        <p:spPr bwMode="auto">
          <a:xfrm>
            <a:off x="296863" y="819150"/>
            <a:ext cx="8640762"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CPU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：中央处理器；</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：程序计数器；</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MAR</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：存储器地址寄存器</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ALU</a:t>
            </a:r>
            <a:r>
              <a:rPr kumimoji="0" lang="zh-CN" altLang="en-US"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：算术逻辑部件；</a:t>
            </a:r>
            <a:r>
              <a:rPr kumimoji="0" lang="en-US" altLang="zh-CN"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IR</a:t>
            </a:r>
            <a:r>
              <a:rPr kumimoji="0" lang="zh-CN" altLang="en-US"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：指令寄存器；</a:t>
            </a:r>
            <a:r>
              <a:rPr kumimoji="0" lang="en-US" altLang="zh-CN"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MDR</a:t>
            </a:r>
            <a:r>
              <a:rPr kumimoji="0" lang="zh-CN" altLang="en-US"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：存储器数据寄存器</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GPRs</a:t>
            </a:r>
            <a:r>
              <a:rPr kumimoji="0" lang="zh-CN" altLang="en-US"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：通用寄存器组（由若干通用寄存器组成）</a:t>
            </a:r>
          </a:p>
        </p:txBody>
      </p:sp>
      <p:grpSp>
        <p:nvGrpSpPr>
          <p:cNvPr id="183300" name="Group 4"/>
          <p:cNvGrpSpPr>
            <a:grpSpLocks/>
          </p:cNvGrpSpPr>
          <p:nvPr/>
        </p:nvGrpSpPr>
        <p:grpSpPr bwMode="auto">
          <a:xfrm>
            <a:off x="206375" y="2214563"/>
            <a:ext cx="8866188" cy="4545012"/>
            <a:chOff x="130" y="1395"/>
            <a:chExt cx="5585" cy="2863"/>
          </a:xfrm>
        </p:grpSpPr>
        <p:sp>
          <p:nvSpPr>
            <p:cNvPr id="183303" name="Text Box 5"/>
            <p:cNvSpPr txBox="1">
              <a:spLocks noChangeArrowheads="1"/>
            </p:cNvSpPr>
            <p:nvPr/>
          </p:nvSpPr>
          <p:spPr bwMode="auto">
            <a:xfrm>
              <a:off x="414" y="1791"/>
              <a:ext cx="935" cy="294"/>
            </a:xfrm>
            <a:prstGeom prst="rect">
              <a:avLst/>
            </a:prstGeom>
            <a:solidFill>
              <a:srgbClr val="0000FF">
                <a:alpha val="25882"/>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控制器</a:t>
              </a:r>
            </a:p>
          </p:txBody>
        </p:sp>
        <p:sp>
          <p:nvSpPr>
            <p:cNvPr id="183304" name="Rectangle 6"/>
            <p:cNvSpPr>
              <a:spLocks noChangeArrowheads="1"/>
            </p:cNvSpPr>
            <p:nvPr/>
          </p:nvSpPr>
          <p:spPr bwMode="auto">
            <a:xfrm>
              <a:off x="215" y="1508"/>
              <a:ext cx="3118" cy="2665"/>
            </a:xfrm>
            <a:prstGeom prst="rect">
              <a:avLst/>
            </a:prstGeom>
            <a:noFill/>
            <a:ln w="38100" cap="rnd" algn="ctr">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05" name="Text Box 7"/>
            <p:cNvSpPr txBox="1">
              <a:spLocks noChangeArrowheads="1"/>
            </p:cNvSpPr>
            <p:nvPr/>
          </p:nvSpPr>
          <p:spPr bwMode="auto">
            <a:xfrm>
              <a:off x="357" y="1508"/>
              <a:ext cx="5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CPU</a:t>
              </a:r>
            </a:p>
          </p:txBody>
        </p:sp>
        <p:sp>
          <p:nvSpPr>
            <p:cNvPr id="183306" name="Text Box 8"/>
            <p:cNvSpPr txBox="1">
              <a:spLocks noChangeArrowheads="1"/>
            </p:cNvSpPr>
            <p:nvPr/>
          </p:nvSpPr>
          <p:spPr bwMode="auto">
            <a:xfrm>
              <a:off x="1689" y="1848"/>
              <a:ext cx="652" cy="237"/>
            </a:xfrm>
            <a:prstGeom prst="rect">
              <a:avLst/>
            </a:prstGeom>
            <a:solidFill>
              <a:srgbClr val="FF0000">
                <a:alpha val="18039"/>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PC</a:t>
              </a:r>
            </a:p>
          </p:txBody>
        </p:sp>
        <p:sp>
          <p:nvSpPr>
            <p:cNvPr id="183307" name="Text Box 9"/>
            <p:cNvSpPr txBox="1">
              <a:spLocks noChangeArrowheads="1"/>
            </p:cNvSpPr>
            <p:nvPr/>
          </p:nvSpPr>
          <p:spPr bwMode="auto">
            <a:xfrm>
              <a:off x="5277" y="2075"/>
              <a:ext cx="438" cy="524"/>
            </a:xfrm>
            <a:prstGeom prst="rect">
              <a:avLst/>
            </a:prstGeom>
            <a:solidFill>
              <a:srgbClr val="0000FF">
                <a:alpha val="25882"/>
              </a:srgbClr>
            </a:solidFill>
            <a:ln w="9525" algn="ctr">
              <a:solidFill>
                <a:schemeClr val="tx1"/>
              </a:solidFill>
              <a:miter lim="800000"/>
              <a:headEnd/>
              <a:tailEnd/>
            </a:ln>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输入</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设备</a:t>
              </a:r>
            </a:p>
          </p:txBody>
        </p:sp>
        <p:sp>
          <p:nvSpPr>
            <p:cNvPr id="183308" name="AutoShape 10"/>
            <p:cNvSpPr>
              <a:spLocks noChangeArrowheads="1"/>
            </p:cNvSpPr>
            <p:nvPr/>
          </p:nvSpPr>
          <p:spPr bwMode="auto">
            <a:xfrm>
              <a:off x="5018" y="2302"/>
              <a:ext cx="227" cy="141"/>
            </a:xfrm>
            <a:prstGeom prst="leftRightArrow">
              <a:avLst>
                <a:gd name="adj1" fmla="val 50000"/>
                <a:gd name="adj2" fmla="val 32199"/>
              </a:avLst>
            </a:prstGeom>
            <a:solidFill>
              <a:schemeClr val="bg1"/>
            </a:solidFill>
            <a:ln w="28575" algn="ctr">
              <a:solidFill>
                <a:srgbClr val="CC3300"/>
              </a:solidFill>
              <a:miter lim="800000"/>
              <a:headEnd/>
              <a:tailEnd/>
            </a:ln>
          </p:spPr>
          <p:txBody>
            <a:bodyPr wrap="none" anchor="ct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endParaRPr>
            </a:p>
          </p:txBody>
        </p:sp>
        <p:sp>
          <p:nvSpPr>
            <p:cNvPr id="183309" name="Text Box 11"/>
            <p:cNvSpPr txBox="1">
              <a:spLocks noChangeArrowheads="1"/>
            </p:cNvSpPr>
            <p:nvPr/>
          </p:nvSpPr>
          <p:spPr bwMode="auto">
            <a:xfrm>
              <a:off x="5277" y="2954"/>
              <a:ext cx="438" cy="524"/>
            </a:xfrm>
            <a:prstGeom prst="rect">
              <a:avLst/>
            </a:prstGeom>
            <a:solidFill>
              <a:srgbClr val="0000FF">
                <a:alpha val="25882"/>
              </a:srgbClr>
            </a:solidFill>
            <a:ln w="9525" algn="ctr">
              <a:solidFill>
                <a:schemeClr val="tx1"/>
              </a:solidFill>
              <a:miter lim="800000"/>
              <a:headEnd/>
              <a:tailEnd/>
            </a:ln>
          </p:spPr>
          <p:txBody>
            <a:bodyPr lIns="0" rIns="0">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输出</a:t>
              </a:r>
              <a:endPar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设备</a:t>
              </a:r>
            </a:p>
          </p:txBody>
        </p:sp>
        <p:sp>
          <p:nvSpPr>
            <p:cNvPr id="183310" name="AutoShape 12"/>
            <p:cNvSpPr>
              <a:spLocks noChangeArrowheads="1"/>
            </p:cNvSpPr>
            <p:nvPr/>
          </p:nvSpPr>
          <p:spPr bwMode="auto">
            <a:xfrm>
              <a:off x="4990" y="3124"/>
              <a:ext cx="255" cy="142"/>
            </a:xfrm>
            <a:prstGeom prst="leftRightArrow">
              <a:avLst>
                <a:gd name="adj1" fmla="val 50000"/>
                <a:gd name="adj2" fmla="val 35915"/>
              </a:avLst>
            </a:prstGeom>
            <a:solidFill>
              <a:schemeClr val="bg1"/>
            </a:solidFill>
            <a:ln w="28575" algn="ctr">
              <a:solidFill>
                <a:srgbClr val="CC3300"/>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11" name="Text Box 13"/>
            <p:cNvSpPr txBox="1">
              <a:spLocks noChangeArrowheads="1"/>
            </p:cNvSpPr>
            <p:nvPr/>
          </p:nvSpPr>
          <p:spPr bwMode="auto">
            <a:xfrm>
              <a:off x="2511" y="1848"/>
              <a:ext cx="680" cy="237"/>
            </a:xfrm>
            <a:prstGeom prst="rect">
              <a:avLst/>
            </a:prstGeom>
            <a:solidFill>
              <a:srgbClr val="FF0000">
                <a:alpha val="18039"/>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MAR</a:t>
              </a:r>
            </a:p>
          </p:txBody>
        </p:sp>
        <p:sp>
          <p:nvSpPr>
            <p:cNvPr id="183312" name="Text Box 14"/>
            <p:cNvSpPr txBox="1">
              <a:spLocks noChangeArrowheads="1"/>
            </p:cNvSpPr>
            <p:nvPr/>
          </p:nvSpPr>
          <p:spPr bwMode="auto">
            <a:xfrm>
              <a:off x="2540" y="3747"/>
              <a:ext cx="680" cy="237"/>
            </a:xfrm>
            <a:prstGeom prst="rect">
              <a:avLst/>
            </a:prstGeom>
            <a:solidFill>
              <a:srgbClr val="FF0000">
                <a:alpha val="18039"/>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  MDR</a:t>
              </a:r>
            </a:p>
          </p:txBody>
        </p:sp>
        <p:sp>
          <p:nvSpPr>
            <p:cNvPr id="183313" name="Line 15"/>
            <p:cNvSpPr>
              <a:spLocks noChangeShapeType="1"/>
            </p:cNvSpPr>
            <p:nvPr/>
          </p:nvSpPr>
          <p:spPr bwMode="auto">
            <a:xfrm>
              <a:off x="1349" y="1961"/>
              <a:ext cx="340" cy="0"/>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14" name="Line 16"/>
            <p:cNvSpPr>
              <a:spLocks noChangeShapeType="1"/>
            </p:cNvSpPr>
            <p:nvPr/>
          </p:nvSpPr>
          <p:spPr bwMode="auto">
            <a:xfrm>
              <a:off x="2341" y="1961"/>
              <a:ext cx="171" cy="0"/>
            </a:xfrm>
            <a:prstGeom prst="line">
              <a:avLst/>
            </a:prstGeom>
            <a:noFill/>
            <a:ln w="38100">
              <a:solidFill>
                <a:srgbClr val="007635"/>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15" name="Line 17"/>
            <p:cNvSpPr>
              <a:spLocks noChangeShapeType="1"/>
            </p:cNvSpPr>
            <p:nvPr/>
          </p:nvSpPr>
          <p:spPr bwMode="auto">
            <a:xfrm>
              <a:off x="2767" y="3435"/>
              <a:ext cx="0" cy="312"/>
            </a:xfrm>
            <a:prstGeom prst="line">
              <a:avLst/>
            </a:prstGeom>
            <a:noFill/>
            <a:ln w="38100">
              <a:solidFill>
                <a:srgbClr val="3333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3316" name="Group 18"/>
            <p:cNvGrpSpPr>
              <a:grpSpLocks/>
            </p:cNvGrpSpPr>
            <p:nvPr/>
          </p:nvGrpSpPr>
          <p:grpSpPr bwMode="auto">
            <a:xfrm>
              <a:off x="1746" y="2330"/>
              <a:ext cx="482" cy="935"/>
              <a:chOff x="3135" y="2472"/>
              <a:chExt cx="454" cy="935"/>
            </a:xfrm>
          </p:grpSpPr>
          <p:grpSp>
            <p:nvGrpSpPr>
              <p:cNvPr id="183383" name="Group 19"/>
              <p:cNvGrpSpPr>
                <a:grpSpLocks/>
              </p:cNvGrpSpPr>
              <p:nvPr/>
            </p:nvGrpSpPr>
            <p:grpSpPr bwMode="auto">
              <a:xfrm flipH="1">
                <a:off x="3135" y="2472"/>
                <a:ext cx="454" cy="935"/>
                <a:chOff x="3078" y="2330"/>
                <a:chExt cx="625" cy="1580"/>
              </a:xfrm>
            </p:grpSpPr>
            <p:sp>
              <p:nvSpPr>
                <p:cNvPr id="183385" name="Line 12"/>
                <p:cNvSpPr>
                  <a:spLocks noChangeShapeType="1"/>
                </p:cNvSpPr>
                <p:nvPr/>
              </p:nvSpPr>
              <p:spPr bwMode="auto">
                <a:xfrm flipH="1">
                  <a:off x="3078" y="2330"/>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6" name="Line 13"/>
                <p:cNvSpPr>
                  <a:spLocks noChangeShapeType="1"/>
                </p:cNvSpPr>
                <p:nvPr/>
              </p:nvSpPr>
              <p:spPr bwMode="auto">
                <a:xfrm>
                  <a:off x="3107" y="2330"/>
                  <a:ext cx="592"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7" name="Line 14"/>
                <p:cNvSpPr>
                  <a:spLocks noChangeShapeType="1"/>
                </p:cNvSpPr>
                <p:nvPr/>
              </p:nvSpPr>
              <p:spPr bwMode="auto">
                <a:xfrm>
                  <a:off x="3087" y="3018"/>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8" name="Line 16"/>
                <p:cNvSpPr>
                  <a:spLocks noChangeShapeType="1"/>
                </p:cNvSpPr>
                <p:nvPr/>
              </p:nvSpPr>
              <p:spPr bwMode="auto">
                <a:xfrm>
                  <a:off x="3693" y="2644"/>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9" name="Line 18"/>
                <p:cNvSpPr>
                  <a:spLocks noChangeShapeType="1"/>
                </p:cNvSpPr>
                <p:nvPr/>
              </p:nvSpPr>
              <p:spPr bwMode="auto">
                <a:xfrm flipV="1">
                  <a:off x="3120" y="3256"/>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90" name="Line 19"/>
                <p:cNvSpPr>
                  <a:spLocks noChangeShapeType="1"/>
                </p:cNvSpPr>
                <p:nvPr/>
              </p:nvSpPr>
              <p:spPr bwMode="auto">
                <a:xfrm flipV="1">
                  <a:off x="3135" y="3549"/>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91" name="Line 20"/>
                <p:cNvSpPr>
                  <a:spLocks noChangeShapeType="1"/>
                </p:cNvSpPr>
                <p:nvPr/>
              </p:nvSpPr>
              <p:spPr bwMode="auto">
                <a:xfrm flipV="1">
                  <a:off x="3121" y="3125"/>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92" name="Line 22"/>
                <p:cNvSpPr>
                  <a:spLocks noChangeShapeType="1"/>
                </p:cNvSpPr>
                <p:nvPr/>
              </p:nvSpPr>
              <p:spPr bwMode="auto">
                <a:xfrm flipV="1">
                  <a:off x="3702" y="3067"/>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84" name="Rectangle 25"/>
              <p:cNvSpPr>
                <a:spLocks noChangeArrowheads="1"/>
              </p:cNvSpPr>
              <p:nvPr/>
            </p:nvSpPr>
            <p:spPr bwMode="auto">
              <a:xfrm rot="16200000" flipH="1">
                <a:off x="3033" y="2830"/>
                <a:ext cx="5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ALU</a:t>
                </a:r>
              </a:p>
            </p:txBody>
          </p:sp>
        </p:grpSp>
        <p:grpSp>
          <p:nvGrpSpPr>
            <p:cNvPr id="183317" name="Group 29"/>
            <p:cNvGrpSpPr>
              <a:grpSpLocks/>
            </p:cNvGrpSpPr>
            <p:nvPr/>
          </p:nvGrpSpPr>
          <p:grpSpPr bwMode="auto">
            <a:xfrm>
              <a:off x="2200" y="2585"/>
              <a:ext cx="255" cy="510"/>
              <a:chOff x="2030" y="2415"/>
              <a:chExt cx="341" cy="510"/>
            </a:xfrm>
          </p:grpSpPr>
          <p:sp>
            <p:nvSpPr>
              <p:cNvPr id="183381" name="Line 30"/>
              <p:cNvSpPr>
                <a:spLocks noChangeShapeType="1"/>
              </p:cNvSpPr>
              <p:nvPr/>
            </p:nvSpPr>
            <p:spPr bwMode="auto">
              <a:xfrm flipH="1">
                <a:off x="2031" y="241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2" name="Line 31"/>
              <p:cNvSpPr>
                <a:spLocks noChangeShapeType="1"/>
              </p:cNvSpPr>
              <p:nvPr/>
            </p:nvSpPr>
            <p:spPr bwMode="auto">
              <a:xfrm flipH="1">
                <a:off x="2030" y="2925"/>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18" name="Text Box 32"/>
            <p:cNvSpPr txBox="1">
              <a:spLocks noChangeArrowheads="1"/>
            </p:cNvSpPr>
            <p:nvPr/>
          </p:nvSpPr>
          <p:spPr bwMode="auto">
            <a:xfrm>
              <a:off x="1122" y="2273"/>
              <a:ext cx="284" cy="1024"/>
            </a:xfrm>
            <a:prstGeom prst="rect">
              <a:avLst/>
            </a:prstGeom>
            <a:solidFill>
              <a:srgbClr val="FF0000">
                <a:alpha val="18039"/>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标</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志</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寄</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存</a:t>
              </a: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器</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3319" name="Line 33"/>
            <p:cNvSpPr>
              <a:spLocks noChangeShapeType="1"/>
            </p:cNvSpPr>
            <p:nvPr/>
          </p:nvSpPr>
          <p:spPr bwMode="auto">
            <a:xfrm flipH="1">
              <a:off x="1406" y="2642"/>
              <a:ext cx="340"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3320" name="Group 34"/>
            <p:cNvGrpSpPr>
              <a:grpSpLocks/>
            </p:cNvGrpSpPr>
            <p:nvPr/>
          </p:nvGrpSpPr>
          <p:grpSpPr bwMode="auto">
            <a:xfrm>
              <a:off x="952" y="2075"/>
              <a:ext cx="143" cy="539"/>
              <a:chOff x="895" y="1905"/>
              <a:chExt cx="143" cy="539"/>
            </a:xfrm>
          </p:grpSpPr>
          <p:sp>
            <p:nvSpPr>
              <p:cNvPr id="183379" name="Line 35"/>
              <p:cNvSpPr>
                <a:spLocks noChangeShapeType="1"/>
              </p:cNvSpPr>
              <p:nvPr/>
            </p:nvSpPr>
            <p:spPr bwMode="auto">
              <a:xfrm flipH="1">
                <a:off x="896" y="2443"/>
                <a:ext cx="142"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80" name="Line 36"/>
              <p:cNvSpPr>
                <a:spLocks noChangeShapeType="1"/>
              </p:cNvSpPr>
              <p:nvPr/>
            </p:nvSpPr>
            <p:spPr bwMode="auto">
              <a:xfrm flipV="1">
                <a:off x="895" y="1905"/>
                <a:ext cx="0" cy="539"/>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21" name="Line 37"/>
            <p:cNvSpPr>
              <a:spLocks noChangeShapeType="1"/>
            </p:cNvSpPr>
            <p:nvPr/>
          </p:nvSpPr>
          <p:spPr bwMode="auto">
            <a:xfrm flipV="1">
              <a:off x="2852" y="2103"/>
              <a:ext cx="0" cy="34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3322" name="Group 38"/>
            <p:cNvGrpSpPr>
              <a:grpSpLocks/>
            </p:cNvGrpSpPr>
            <p:nvPr/>
          </p:nvGrpSpPr>
          <p:grpSpPr bwMode="auto">
            <a:xfrm>
              <a:off x="1576" y="2867"/>
              <a:ext cx="964" cy="937"/>
              <a:chOff x="1576" y="2924"/>
              <a:chExt cx="964" cy="937"/>
            </a:xfrm>
          </p:grpSpPr>
          <p:sp>
            <p:nvSpPr>
              <p:cNvPr id="183376" name="Line 39"/>
              <p:cNvSpPr>
                <a:spLocks noChangeShapeType="1"/>
              </p:cNvSpPr>
              <p:nvPr/>
            </p:nvSpPr>
            <p:spPr bwMode="auto">
              <a:xfrm>
                <a:off x="1576" y="2924"/>
                <a:ext cx="0" cy="935"/>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7" name="Line 40"/>
              <p:cNvSpPr>
                <a:spLocks noChangeShapeType="1"/>
              </p:cNvSpPr>
              <p:nvPr/>
            </p:nvSpPr>
            <p:spPr bwMode="auto">
              <a:xfrm>
                <a:off x="1576" y="3861"/>
                <a:ext cx="964"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8" name="Line 41"/>
              <p:cNvSpPr>
                <a:spLocks noChangeShapeType="1"/>
              </p:cNvSpPr>
              <p:nvPr/>
            </p:nvSpPr>
            <p:spPr bwMode="auto">
              <a:xfrm flipH="1">
                <a:off x="1576" y="2924"/>
                <a:ext cx="171"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3323" name="Group 42"/>
            <p:cNvGrpSpPr>
              <a:grpSpLocks/>
            </p:cNvGrpSpPr>
            <p:nvPr/>
          </p:nvGrpSpPr>
          <p:grpSpPr bwMode="auto">
            <a:xfrm>
              <a:off x="2115" y="3350"/>
              <a:ext cx="311" cy="453"/>
              <a:chOff x="2115" y="3405"/>
              <a:chExt cx="311" cy="453"/>
            </a:xfrm>
          </p:grpSpPr>
          <p:sp>
            <p:nvSpPr>
              <p:cNvPr id="183374" name="Line 43"/>
              <p:cNvSpPr>
                <a:spLocks noChangeShapeType="1"/>
              </p:cNvSpPr>
              <p:nvPr/>
            </p:nvSpPr>
            <p:spPr bwMode="auto">
              <a:xfrm flipV="1">
                <a:off x="2115" y="3405"/>
                <a:ext cx="0" cy="453"/>
              </a:xfrm>
              <a:prstGeom prst="line">
                <a:avLst/>
              </a:prstGeom>
              <a:noFill/>
              <a:ln w="38100">
                <a:solidFill>
                  <a:srgbClr val="33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5" name="Line 44"/>
              <p:cNvSpPr>
                <a:spLocks noChangeShapeType="1"/>
              </p:cNvSpPr>
              <p:nvPr/>
            </p:nvSpPr>
            <p:spPr bwMode="auto">
              <a:xfrm>
                <a:off x="2115" y="3407"/>
                <a:ext cx="311" cy="0"/>
              </a:xfrm>
              <a:prstGeom prst="line">
                <a:avLst/>
              </a:prstGeom>
              <a:noFill/>
              <a:ln w="38100">
                <a:solidFill>
                  <a:srgbClr val="3333CC"/>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3324" name="Group 45"/>
            <p:cNvGrpSpPr>
              <a:grpSpLocks/>
            </p:cNvGrpSpPr>
            <p:nvPr/>
          </p:nvGrpSpPr>
          <p:grpSpPr bwMode="auto">
            <a:xfrm>
              <a:off x="725" y="2101"/>
              <a:ext cx="2977" cy="1448"/>
              <a:chOff x="725" y="2158"/>
              <a:chExt cx="2977" cy="1448"/>
            </a:xfrm>
          </p:grpSpPr>
          <p:sp>
            <p:nvSpPr>
              <p:cNvPr id="183371" name="Line 46"/>
              <p:cNvSpPr>
                <a:spLocks noChangeShapeType="1"/>
              </p:cNvSpPr>
              <p:nvPr/>
            </p:nvSpPr>
            <p:spPr bwMode="auto">
              <a:xfrm flipV="1">
                <a:off x="725" y="3606"/>
                <a:ext cx="2977" cy="0"/>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2" name="Line 47"/>
              <p:cNvSpPr>
                <a:spLocks noChangeShapeType="1"/>
              </p:cNvSpPr>
              <p:nvPr/>
            </p:nvSpPr>
            <p:spPr bwMode="auto">
              <a:xfrm>
                <a:off x="754" y="2158"/>
                <a:ext cx="0" cy="1389"/>
              </a:xfrm>
              <a:prstGeom prst="line">
                <a:avLst/>
              </a:prstGeom>
              <a:noFill/>
              <a:ln w="38100">
                <a:solidFill>
                  <a:srgbClr val="FF33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3" name="Line 48"/>
              <p:cNvSpPr>
                <a:spLocks noChangeShapeType="1"/>
              </p:cNvSpPr>
              <p:nvPr/>
            </p:nvSpPr>
            <p:spPr bwMode="auto">
              <a:xfrm flipV="1">
                <a:off x="1916" y="3209"/>
                <a:ext cx="0" cy="369"/>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25" name="Text Box 49"/>
            <p:cNvSpPr txBox="1">
              <a:spLocks noChangeArrowheads="1"/>
            </p:cNvSpPr>
            <p:nvPr/>
          </p:nvSpPr>
          <p:spPr bwMode="auto">
            <a:xfrm>
              <a:off x="414" y="3776"/>
              <a:ext cx="652" cy="237"/>
            </a:xfrm>
            <a:prstGeom prst="rect">
              <a:avLst/>
            </a:prstGeom>
            <a:solidFill>
              <a:srgbClr val="FF0000">
                <a:alpha val="18039"/>
              </a:srgbClr>
            </a:solidFill>
            <a:ln w="9525" algn="ctr">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smtClean="0">
                  <a:ln>
                    <a:noFill/>
                  </a:ln>
                  <a:solidFill>
                    <a:srgbClr val="009999"/>
                  </a:solidFill>
                  <a:effectLst/>
                  <a:uLnTx/>
                  <a:uFillTx/>
                  <a:latin typeface="微软雅黑" panose="020B0503020204020204" pitchFamily="34" charset="-122"/>
                  <a:ea typeface="微软雅黑" panose="020B0503020204020204" pitchFamily="34" charset="-122"/>
                  <a:cs typeface="+mn-cs"/>
                </a:rPr>
                <a:t>IR</a:t>
              </a:r>
            </a:p>
          </p:txBody>
        </p:sp>
        <p:sp>
          <p:nvSpPr>
            <p:cNvPr id="183326" name="Line 50"/>
            <p:cNvSpPr>
              <a:spLocks noChangeShapeType="1"/>
            </p:cNvSpPr>
            <p:nvPr/>
          </p:nvSpPr>
          <p:spPr bwMode="auto">
            <a:xfrm flipH="1">
              <a:off x="1066" y="3917"/>
              <a:ext cx="1475"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27" name="Line 51"/>
            <p:cNvSpPr>
              <a:spLocks noChangeShapeType="1"/>
            </p:cNvSpPr>
            <p:nvPr/>
          </p:nvSpPr>
          <p:spPr bwMode="auto">
            <a:xfrm flipV="1">
              <a:off x="527" y="2075"/>
              <a:ext cx="0" cy="1701"/>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83328" name="Group 52"/>
            <p:cNvGrpSpPr>
              <a:grpSpLocks/>
            </p:cNvGrpSpPr>
            <p:nvPr/>
          </p:nvGrpSpPr>
          <p:grpSpPr bwMode="auto">
            <a:xfrm>
              <a:off x="3334" y="1593"/>
              <a:ext cx="795" cy="2438"/>
              <a:chOff x="3333" y="1650"/>
              <a:chExt cx="795" cy="2438"/>
            </a:xfrm>
          </p:grpSpPr>
          <p:sp>
            <p:nvSpPr>
              <p:cNvPr id="183364" name="Text Box 53"/>
              <p:cNvSpPr txBox="1">
                <a:spLocks noChangeArrowheads="1"/>
              </p:cNvSpPr>
              <p:nvPr/>
            </p:nvSpPr>
            <p:spPr bwMode="auto">
              <a:xfrm>
                <a:off x="3447" y="1650"/>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地址</a:t>
                </a:r>
              </a:p>
            </p:txBody>
          </p:sp>
          <p:sp>
            <p:nvSpPr>
              <p:cNvPr id="183365" name="AutoShape 54"/>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66" name="Text Box 55"/>
              <p:cNvSpPr txBox="1">
                <a:spLocks noChangeArrowheads="1"/>
              </p:cNvSpPr>
              <p:nvPr/>
            </p:nvSpPr>
            <p:spPr bwMode="auto">
              <a:xfrm>
                <a:off x="3532" y="3634"/>
                <a:ext cx="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数据</a:t>
                </a:r>
              </a:p>
            </p:txBody>
          </p:sp>
          <p:sp>
            <p:nvSpPr>
              <p:cNvPr id="183367" name="AutoShape 56"/>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68" name="Text Box 57"/>
              <p:cNvSpPr txBox="1">
                <a:spLocks noChangeArrowheads="1"/>
              </p:cNvSpPr>
              <p:nvPr/>
            </p:nvSpPr>
            <p:spPr bwMode="auto">
              <a:xfrm>
                <a:off x="3504" y="2534"/>
                <a:ext cx="5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控制</a:t>
                </a:r>
              </a:p>
            </p:txBody>
          </p:sp>
          <p:sp>
            <p:nvSpPr>
              <p:cNvPr id="183369" name="AutoShape 58"/>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70" name="Line 59"/>
              <p:cNvSpPr>
                <a:spLocks noChangeShapeType="1"/>
              </p:cNvSpPr>
              <p:nvPr/>
            </p:nvSpPr>
            <p:spPr bwMode="auto">
              <a:xfrm flipV="1">
                <a:off x="3731" y="2982"/>
                <a:ext cx="0" cy="624"/>
              </a:xfrm>
              <a:prstGeom prst="line">
                <a:avLst/>
              </a:prstGeom>
              <a:noFill/>
              <a:ln w="38100">
                <a:solidFill>
                  <a:srgbClr val="FF33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3329" name="Group 60"/>
            <p:cNvGrpSpPr>
              <a:grpSpLocks/>
            </p:cNvGrpSpPr>
            <p:nvPr/>
          </p:nvGrpSpPr>
          <p:grpSpPr bwMode="auto">
            <a:xfrm>
              <a:off x="2199" y="2128"/>
              <a:ext cx="1106" cy="1340"/>
              <a:chOff x="2199" y="2185"/>
              <a:chExt cx="1106" cy="1340"/>
            </a:xfrm>
          </p:grpSpPr>
          <p:sp>
            <p:nvSpPr>
              <p:cNvPr id="183352" name="Text Box 61"/>
              <p:cNvSpPr txBox="1">
                <a:spLocks noChangeArrowheads="1"/>
              </p:cNvSpPr>
              <p:nvPr/>
            </p:nvSpPr>
            <p:spPr bwMode="auto">
              <a:xfrm>
                <a:off x="2199" y="2185"/>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GPRs</a:t>
                </a:r>
              </a:p>
            </p:txBody>
          </p:sp>
          <p:grpSp>
            <p:nvGrpSpPr>
              <p:cNvPr id="183353" name="Group 62"/>
              <p:cNvGrpSpPr>
                <a:grpSpLocks/>
              </p:cNvGrpSpPr>
              <p:nvPr/>
            </p:nvGrpSpPr>
            <p:grpSpPr bwMode="auto">
              <a:xfrm>
                <a:off x="2452" y="2500"/>
                <a:ext cx="853" cy="1025"/>
                <a:chOff x="2398" y="2273"/>
                <a:chExt cx="853" cy="1025"/>
              </a:xfrm>
            </p:grpSpPr>
            <p:grpSp>
              <p:nvGrpSpPr>
                <p:cNvPr id="183355" name="Group 63"/>
                <p:cNvGrpSpPr>
                  <a:grpSpLocks/>
                </p:cNvGrpSpPr>
                <p:nvPr/>
              </p:nvGrpSpPr>
              <p:grpSpPr bwMode="auto">
                <a:xfrm>
                  <a:off x="2398" y="2273"/>
                  <a:ext cx="652" cy="992"/>
                  <a:chOff x="2228" y="1678"/>
                  <a:chExt cx="737" cy="992"/>
                </a:xfrm>
              </p:grpSpPr>
              <p:sp>
                <p:nvSpPr>
                  <p:cNvPr id="183360" name="Rectangle 64"/>
                  <p:cNvSpPr>
                    <a:spLocks noChangeArrowheads="1"/>
                  </p:cNvSpPr>
                  <p:nvPr/>
                </p:nvSpPr>
                <p:spPr bwMode="auto">
                  <a:xfrm>
                    <a:off x="2228" y="1678"/>
                    <a:ext cx="737" cy="992"/>
                  </a:xfrm>
                  <a:prstGeom prst="rect">
                    <a:avLst/>
                  </a:prstGeom>
                  <a:solidFill>
                    <a:schemeClr val="bg1"/>
                  </a:solidFill>
                  <a:ln w="28575" algn="ctr">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61" name="Line 65"/>
                  <p:cNvSpPr>
                    <a:spLocks noChangeShapeType="1"/>
                  </p:cNvSpPr>
                  <p:nvPr/>
                </p:nvSpPr>
                <p:spPr bwMode="auto">
                  <a:xfrm>
                    <a:off x="2228" y="1933"/>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62" name="Line 66"/>
                  <p:cNvSpPr>
                    <a:spLocks noChangeShapeType="1"/>
                  </p:cNvSpPr>
                  <p:nvPr/>
                </p:nvSpPr>
                <p:spPr bwMode="auto">
                  <a:xfrm>
                    <a:off x="2228" y="2188"/>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63" name="Line 67"/>
                  <p:cNvSpPr>
                    <a:spLocks noChangeShapeType="1"/>
                  </p:cNvSpPr>
                  <p:nvPr/>
                </p:nvSpPr>
                <p:spPr bwMode="auto">
                  <a:xfrm>
                    <a:off x="2228" y="2415"/>
                    <a:ext cx="7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56" name="Text Box 68"/>
                <p:cNvSpPr txBox="1">
                  <a:spLocks noChangeArrowheads="1"/>
                </p:cNvSpPr>
                <p:nvPr/>
              </p:nvSpPr>
              <p:spPr bwMode="auto">
                <a:xfrm>
                  <a:off x="3051" y="22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p>
              </p:txBody>
            </p:sp>
            <p:sp>
              <p:nvSpPr>
                <p:cNvPr id="183357" name="Text Box 69"/>
                <p:cNvSpPr txBox="1">
                  <a:spLocks noChangeArrowheads="1"/>
                </p:cNvSpPr>
                <p:nvPr/>
              </p:nvSpPr>
              <p:spPr bwMode="auto">
                <a:xfrm>
                  <a:off x="3052" y="252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p>
              </p:txBody>
            </p:sp>
            <p:sp>
              <p:nvSpPr>
                <p:cNvPr id="183358" name="Text Box 70"/>
                <p:cNvSpPr txBox="1">
                  <a:spLocks noChangeArrowheads="1"/>
                </p:cNvSpPr>
                <p:nvPr/>
              </p:nvSpPr>
              <p:spPr bwMode="auto">
                <a:xfrm>
                  <a:off x="3052" y="278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p>
              </p:txBody>
            </p:sp>
            <p:sp>
              <p:nvSpPr>
                <p:cNvPr id="183359" name="Text Box 71"/>
                <p:cNvSpPr txBox="1">
                  <a:spLocks noChangeArrowheads="1"/>
                </p:cNvSpPr>
                <p:nvPr/>
              </p:nvSpPr>
              <p:spPr bwMode="auto">
                <a:xfrm>
                  <a:off x="3051" y="3067"/>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3</a:t>
                  </a:r>
                </a:p>
              </p:txBody>
            </p:sp>
          </p:grpSp>
          <p:sp>
            <p:nvSpPr>
              <p:cNvPr id="183354" name="Rectangle 72"/>
              <p:cNvSpPr>
                <a:spLocks noChangeArrowheads="1"/>
              </p:cNvSpPr>
              <p:nvPr/>
            </p:nvSpPr>
            <p:spPr bwMode="auto">
              <a:xfrm>
                <a:off x="2455" y="2500"/>
                <a:ext cx="652" cy="992"/>
              </a:xfrm>
              <a:prstGeom prst="rect">
                <a:avLst/>
              </a:prstGeom>
              <a:solidFill>
                <a:srgbClr val="008000">
                  <a:alpha val="16862"/>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183330" name="Group 73"/>
            <p:cNvGrpSpPr>
              <a:grpSpLocks/>
            </p:cNvGrpSpPr>
            <p:nvPr/>
          </p:nvGrpSpPr>
          <p:grpSpPr bwMode="auto">
            <a:xfrm>
              <a:off x="4127" y="1508"/>
              <a:ext cx="880" cy="2551"/>
              <a:chOff x="4127" y="1565"/>
              <a:chExt cx="880" cy="2551"/>
            </a:xfrm>
          </p:grpSpPr>
          <p:grpSp>
            <p:nvGrpSpPr>
              <p:cNvPr id="183332" name="Group 74"/>
              <p:cNvGrpSpPr>
                <a:grpSpLocks/>
              </p:cNvGrpSpPr>
              <p:nvPr/>
            </p:nvGrpSpPr>
            <p:grpSpPr bwMode="auto">
              <a:xfrm>
                <a:off x="4127" y="1565"/>
                <a:ext cx="880" cy="2551"/>
                <a:chOff x="4156" y="1565"/>
                <a:chExt cx="908" cy="2551"/>
              </a:xfrm>
            </p:grpSpPr>
            <p:sp>
              <p:nvSpPr>
                <p:cNvPr id="183334" name="Text Box 75"/>
                <p:cNvSpPr txBox="1">
                  <a:spLocks noChangeArrowheads="1"/>
                </p:cNvSpPr>
                <p:nvPr/>
              </p:nvSpPr>
              <p:spPr bwMode="auto">
                <a:xfrm>
                  <a:off x="4156" y="1565"/>
                  <a:ext cx="737" cy="288"/>
                </a:xfrm>
                <a:prstGeom prst="rect">
                  <a:avLst/>
                </a:prstGeom>
                <a:solidFill>
                  <a:srgbClr val="0000FF">
                    <a:alpha val="25882"/>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存储器</a:t>
                  </a:r>
                </a:p>
              </p:txBody>
            </p:sp>
            <p:grpSp>
              <p:nvGrpSpPr>
                <p:cNvPr id="183335" name="Group 76"/>
                <p:cNvGrpSpPr>
                  <a:grpSpLocks/>
                </p:cNvGrpSpPr>
                <p:nvPr/>
              </p:nvGrpSpPr>
              <p:grpSpPr bwMode="auto">
                <a:xfrm>
                  <a:off x="4156" y="1877"/>
                  <a:ext cx="737" cy="2211"/>
                  <a:chOff x="3447" y="1423"/>
                  <a:chExt cx="879" cy="2211"/>
                </a:xfrm>
              </p:grpSpPr>
              <p:sp>
                <p:nvSpPr>
                  <p:cNvPr id="183344" name="Rectangle 77"/>
                  <p:cNvSpPr>
                    <a:spLocks noChangeArrowheads="1"/>
                  </p:cNvSpPr>
                  <p:nvPr/>
                </p:nvSpPr>
                <p:spPr bwMode="auto">
                  <a:xfrm>
                    <a:off x="3447" y="1423"/>
                    <a:ext cx="879" cy="2211"/>
                  </a:xfrm>
                  <a:prstGeom prst="rect">
                    <a:avLst/>
                  </a:prstGeom>
                  <a:solidFill>
                    <a:schemeClr val="bg1"/>
                  </a:solidFill>
                  <a:ln w="28575" algn="ctr">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45" name="Line 78"/>
                  <p:cNvSpPr>
                    <a:spLocks noChangeShapeType="1"/>
                  </p:cNvSpPr>
                  <p:nvPr/>
                </p:nvSpPr>
                <p:spPr bwMode="auto">
                  <a:xfrm>
                    <a:off x="3447" y="1678"/>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46" name="Line 79"/>
                  <p:cNvSpPr>
                    <a:spLocks noChangeShapeType="1"/>
                  </p:cNvSpPr>
                  <p:nvPr/>
                </p:nvSpPr>
                <p:spPr bwMode="auto">
                  <a:xfrm>
                    <a:off x="3447" y="196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47" name="Line 80"/>
                  <p:cNvSpPr>
                    <a:spLocks noChangeShapeType="1"/>
                  </p:cNvSpPr>
                  <p:nvPr/>
                </p:nvSpPr>
                <p:spPr bwMode="auto">
                  <a:xfrm>
                    <a:off x="3447" y="2245"/>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48" name="Line 81"/>
                  <p:cNvSpPr>
                    <a:spLocks noChangeShapeType="1"/>
                  </p:cNvSpPr>
                  <p:nvPr/>
                </p:nvSpPr>
                <p:spPr bwMode="auto">
                  <a:xfrm>
                    <a:off x="3447" y="252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49" name="Line 82"/>
                  <p:cNvSpPr>
                    <a:spLocks noChangeShapeType="1"/>
                  </p:cNvSpPr>
                  <p:nvPr/>
                </p:nvSpPr>
                <p:spPr bwMode="auto">
                  <a:xfrm>
                    <a:off x="3447" y="2812"/>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50" name="Line 83"/>
                  <p:cNvSpPr>
                    <a:spLocks noChangeShapeType="1"/>
                  </p:cNvSpPr>
                  <p:nvPr/>
                </p:nvSpPr>
                <p:spPr bwMode="auto">
                  <a:xfrm>
                    <a:off x="3447" y="3096"/>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51" name="Line 84"/>
                  <p:cNvSpPr>
                    <a:spLocks noChangeShapeType="1"/>
                  </p:cNvSpPr>
                  <p:nvPr/>
                </p:nvSpPr>
                <p:spPr bwMode="auto">
                  <a:xfrm>
                    <a:off x="3447" y="3379"/>
                    <a:ext cx="8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36" name="Text Box 85"/>
                <p:cNvSpPr txBox="1">
                  <a:spLocks noChangeArrowheads="1"/>
                </p:cNvSpPr>
                <p:nvPr/>
              </p:nvSpPr>
              <p:spPr bwMode="auto">
                <a:xfrm>
                  <a:off x="4864" y="1941"/>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a:t>
                  </a:r>
                </a:p>
              </p:txBody>
            </p:sp>
            <p:sp>
              <p:nvSpPr>
                <p:cNvPr id="183337" name="Text Box 86"/>
                <p:cNvSpPr txBox="1">
                  <a:spLocks noChangeArrowheads="1"/>
                </p:cNvSpPr>
                <p:nvPr/>
              </p:nvSpPr>
              <p:spPr bwMode="auto">
                <a:xfrm>
                  <a:off x="4865" y="2160"/>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1</a:t>
                  </a:r>
                </a:p>
              </p:txBody>
            </p:sp>
            <p:sp>
              <p:nvSpPr>
                <p:cNvPr id="183338" name="Text Box 87"/>
                <p:cNvSpPr txBox="1">
                  <a:spLocks noChangeArrowheads="1"/>
                </p:cNvSpPr>
                <p:nvPr/>
              </p:nvSpPr>
              <p:spPr bwMode="auto">
                <a:xfrm>
                  <a:off x="4865" y="247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2</a:t>
                  </a:r>
                </a:p>
              </p:txBody>
            </p:sp>
            <p:sp>
              <p:nvSpPr>
                <p:cNvPr id="183339" name="Text Box 88"/>
                <p:cNvSpPr txBox="1">
                  <a:spLocks noChangeArrowheads="1"/>
                </p:cNvSpPr>
                <p:nvPr/>
              </p:nvSpPr>
              <p:spPr bwMode="auto">
                <a:xfrm>
                  <a:off x="4864" y="275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3</a:t>
                  </a:r>
                </a:p>
              </p:txBody>
            </p:sp>
            <p:sp>
              <p:nvSpPr>
                <p:cNvPr id="183340" name="Text Box 89"/>
                <p:cNvSpPr txBox="1">
                  <a:spLocks noChangeArrowheads="1"/>
                </p:cNvSpPr>
                <p:nvPr/>
              </p:nvSpPr>
              <p:spPr bwMode="auto">
                <a:xfrm>
                  <a:off x="4865" y="298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4</a:t>
                  </a:r>
                </a:p>
              </p:txBody>
            </p:sp>
            <p:sp>
              <p:nvSpPr>
                <p:cNvPr id="183341" name="Text Box 90"/>
                <p:cNvSpPr txBox="1">
                  <a:spLocks noChangeArrowheads="1"/>
                </p:cNvSpPr>
                <p:nvPr/>
              </p:nvSpPr>
              <p:spPr bwMode="auto">
                <a:xfrm>
                  <a:off x="4865" y="3322"/>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5</a:t>
                  </a:r>
                </a:p>
              </p:txBody>
            </p:sp>
            <p:sp>
              <p:nvSpPr>
                <p:cNvPr id="183342" name="Text Box 91"/>
                <p:cNvSpPr txBox="1">
                  <a:spLocks noChangeArrowheads="1"/>
                </p:cNvSpPr>
                <p:nvPr/>
              </p:nvSpPr>
              <p:spPr bwMode="auto">
                <a:xfrm>
                  <a:off x="4864" y="3578"/>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6</a:t>
                  </a:r>
                </a:p>
              </p:txBody>
            </p:sp>
            <p:sp>
              <p:nvSpPr>
                <p:cNvPr id="183343" name="Text Box 92"/>
                <p:cNvSpPr txBox="1">
                  <a:spLocks noChangeArrowheads="1"/>
                </p:cNvSpPr>
                <p:nvPr/>
              </p:nvSpPr>
              <p:spPr bwMode="auto">
                <a:xfrm>
                  <a:off x="4864" y="3885"/>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Tx/>
                    <a:buSzTx/>
                    <a:buFontTx/>
                    <a:buNone/>
                    <a:tabLst/>
                    <a:defRPr/>
                  </a:pPr>
                  <a:r>
                    <a:rPr kumimoji="0" lang="en-US" altLang="zh-CN" sz="1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7</a:t>
                  </a:r>
                </a:p>
              </p:txBody>
            </p:sp>
          </p:grpSp>
          <p:sp>
            <p:nvSpPr>
              <p:cNvPr id="183333" name="Rectangle 93"/>
              <p:cNvSpPr>
                <a:spLocks noChangeArrowheads="1"/>
              </p:cNvSpPr>
              <p:nvPr/>
            </p:nvSpPr>
            <p:spPr bwMode="auto">
              <a:xfrm>
                <a:off x="4127" y="1877"/>
                <a:ext cx="708" cy="2211"/>
              </a:xfrm>
              <a:prstGeom prst="rect">
                <a:avLst/>
              </a:prstGeom>
              <a:solidFill>
                <a:srgbClr val="008000">
                  <a:alpha val="16862"/>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3331" name="Rectangle 94"/>
            <p:cNvSpPr>
              <a:spLocks noChangeArrowheads="1"/>
            </p:cNvSpPr>
            <p:nvPr/>
          </p:nvSpPr>
          <p:spPr bwMode="auto">
            <a:xfrm>
              <a:off x="130" y="1395"/>
              <a:ext cx="4876" cy="2863"/>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698463" name="Rectangle 95"/>
          <p:cNvSpPr>
            <a:spLocks noChangeArrowheads="1"/>
          </p:cNvSpPr>
          <p:nvPr/>
        </p:nvSpPr>
        <p:spPr bwMode="auto">
          <a:xfrm>
            <a:off x="2670175" y="3671888"/>
            <a:ext cx="1074738" cy="1597025"/>
          </a:xfrm>
          <a:prstGeom prst="rect">
            <a:avLst/>
          </a:prstGeom>
          <a:solidFill>
            <a:srgbClr val="FF0000">
              <a:alpha val="45097"/>
            </a:srgb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302" name="灯片编号占位符 9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CB5AA9-993E-42FA-908E-5C73805DE6CF}"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021222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2000" tmFilter="0, 0; .2, .5; .8, .5; 1, 0"/>
                                        <p:tgtEl>
                                          <p:spTgt spid="698463"/>
                                        </p:tgtEl>
                                      </p:cBhvr>
                                    </p:animEffect>
                                    <p:animScale>
                                      <p:cBhvr>
                                        <p:cTn id="7" dur="1000" autoRev="1" fill="hold"/>
                                        <p:tgtEl>
                                          <p:spTgt spid="6984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46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149350" y="139700"/>
            <a:ext cx="6611938" cy="528638"/>
          </a:xfrm>
        </p:spPr>
        <p:txBody>
          <a:bodyPr/>
          <a:lstStyle/>
          <a:p>
            <a:r>
              <a:rPr lang="zh-CN" altLang="en-US" smtClean="0"/>
              <a:t>所有运算电路的核心</a:t>
            </a:r>
          </a:p>
        </p:txBody>
      </p:sp>
      <p:grpSp>
        <p:nvGrpSpPr>
          <p:cNvPr id="184323" name="Group 3"/>
          <p:cNvGrpSpPr>
            <a:grpSpLocks/>
          </p:cNvGrpSpPr>
          <p:nvPr/>
        </p:nvGrpSpPr>
        <p:grpSpPr bwMode="auto">
          <a:xfrm>
            <a:off x="215900" y="2719388"/>
            <a:ext cx="9036050" cy="4138612"/>
            <a:chOff x="0" y="1517"/>
            <a:chExt cx="5692" cy="2607"/>
          </a:xfrm>
        </p:grpSpPr>
        <p:sp>
          <p:nvSpPr>
            <p:cNvPr id="184331" name="Rectangle 33"/>
            <p:cNvSpPr>
              <a:spLocks noChangeArrowheads="1"/>
            </p:cNvSpPr>
            <p:nvPr/>
          </p:nvSpPr>
          <p:spPr bwMode="auto">
            <a:xfrm>
              <a:off x="4403" y="2741"/>
              <a:ext cx="53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Sum</a:t>
              </a:r>
            </a:p>
          </p:txBody>
        </p:sp>
        <p:sp>
          <p:nvSpPr>
            <p:cNvPr id="184332" name="Line 11"/>
            <p:cNvSpPr>
              <a:spLocks noChangeShapeType="1"/>
            </p:cNvSpPr>
            <p:nvPr/>
          </p:nvSpPr>
          <p:spPr bwMode="auto">
            <a:xfrm flipH="1">
              <a:off x="507" y="2327"/>
              <a:ext cx="2619" cy="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3" name="Line 12"/>
            <p:cNvSpPr>
              <a:spLocks noChangeShapeType="1"/>
            </p:cNvSpPr>
            <p:nvPr/>
          </p:nvSpPr>
          <p:spPr bwMode="auto">
            <a:xfrm flipH="1">
              <a:off x="3111" y="2141"/>
              <a:ext cx="9" cy="69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4" name="Line 13"/>
            <p:cNvSpPr>
              <a:spLocks noChangeShapeType="1"/>
            </p:cNvSpPr>
            <p:nvPr/>
          </p:nvSpPr>
          <p:spPr bwMode="auto">
            <a:xfrm>
              <a:off x="3129" y="2141"/>
              <a:ext cx="564" cy="30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5" name="Line 14"/>
            <p:cNvSpPr>
              <a:spLocks noChangeShapeType="1"/>
            </p:cNvSpPr>
            <p:nvPr/>
          </p:nvSpPr>
          <p:spPr bwMode="auto">
            <a:xfrm>
              <a:off x="3087" y="2822"/>
              <a:ext cx="213" cy="11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6" name="Line 16"/>
            <p:cNvSpPr>
              <a:spLocks noChangeShapeType="1"/>
            </p:cNvSpPr>
            <p:nvPr/>
          </p:nvSpPr>
          <p:spPr bwMode="auto">
            <a:xfrm>
              <a:off x="3693" y="2448"/>
              <a:ext cx="10" cy="45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7" name="Line 18"/>
            <p:cNvSpPr>
              <a:spLocks noChangeShapeType="1"/>
            </p:cNvSpPr>
            <p:nvPr/>
          </p:nvSpPr>
          <p:spPr bwMode="auto">
            <a:xfrm flipV="1">
              <a:off x="3120" y="3060"/>
              <a:ext cx="0" cy="65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8" name="Line 19"/>
            <p:cNvSpPr>
              <a:spLocks noChangeShapeType="1"/>
            </p:cNvSpPr>
            <p:nvPr/>
          </p:nvSpPr>
          <p:spPr bwMode="auto">
            <a:xfrm flipV="1">
              <a:off x="3129" y="3365"/>
              <a:ext cx="564" cy="34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39" name="Line 20"/>
            <p:cNvSpPr>
              <a:spLocks noChangeShapeType="1"/>
            </p:cNvSpPr>
            <p:nvPr/>
          </p:nvSpPr>
          <p:spPr bwMode="auto">
            <a:xfrm flipV="1">
              <a:off x="3121" y="2929"/>
              <a:ext cx="171" cy="1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0" name="Line 22"/>
            <p:cNvSpPr>
              <a:spLocks noChangeShapeType="1"/>
            </p:cNvSpPr>
            <p:nvPr/>
          </p:nvSpPr>
          <p:spPr bwMode="auto">
            <a:xfrm flipV="1">
              <a:off x="3703" y="2905"/>
              <a:ext cx="0" cy="4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1" name="Line 23"/>
            <p:cNvSpPr>
              <a:spLocks noChangeShapeType="1"/>
            </p:cNvSpPr>
            <p:nvPr/>
          </p:nvSpPr>
          <p:spPr bwMode="auto">
            <a:xfrm flipV="1">
              <a:off x="3707" y="2917"/>
              <a:ext cx="749"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2" name="Line 24"/>
            <p:cNvSpPr>
              <a:spLocks noChangeShapeType="1"/>
            </p:cNvSpPr>
            <p:nvPr/>
          </p:nvSpPr>
          <p:spPr bwMode="auto">
            <a:xfrm flipH="1">
              <a:off x="2416" y="3505"/>
              <a:ext cx="709"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3" name="Rectangle 25"/>
            <p:cNvSpPr>
              <a:spLocks noChangeArrowheads="1"/>
            </p:cNvSpPr>
            <p:nvPr/>
          </p:nvSpPr>
          <p:spPr bwMode="auto">
            <a:xfrm rot="5400000">
              <a:off x="2984" y="2879"/>
              <a:ext cx="974"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加法器</a:t>
              </a:r>
            </a:p>
          </p:txBody>
        </p:sp>
        <p:sp>
          <p:nvSpPr>
            <p:cNvPr id="184344" name="Line 26"/>
            <p:cNvSpPr>
              <a:spLocks noChangeShapeType="1"/>
            </p:cNvSpPr>
            <p:nvPr/>
          </p:nvSpPr>
          <p:spPr bwMode="auto">
            <a:xfrm flipH="1">
              <a:off x="2648" y="3446"/>
              <a:ext cx="127" cy="1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5" name="Line 27"/>
            <p:cNvSpPr>
              <a:spLocks noChangeShapeType="1"/>
            </p:cNvSpPr>
            <p:nvPr/>
          </p:nvSpPr>
          <p:spPr bwMode="auto">
            <a:xfrm flipH="1">
              <a:off x="776" y="2269"/>
              <a:ext cx="127" cy="1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6" name="Line 28"/>
            <p:cNvSpPr>
              <a:spLocks noChangeShapeType="1"/>
            </p:cNvSpPr>
            <p:nvPr/>
          </p:nvSpPr>
          <p:spPr bwMode="auto">
            <a:xfrm flipH="1">
              <a:off x="4105" y="2857"/>
              <a:ext cx="127" cy="1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47" name="Rectangle 29"/>
            <p:cNvSpPr>
              <a:spLocks noChangeArrowheads="1"/>
            </p:cNvSpPr>
            <p:nvPr/>
          </p:nvSpPr>
          <p:spPr bwMode="auto">
            <a:xfrm>
              <a:off x="890" y="2081"/>
              <a:ext cx="2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84348" name="Rectangle 30"/>
            <p:cNvSpPr>
              <a:spLocks noChangeArrowheads="1"/>
            </p:cNvSpPr>
            <p:nvPr/>
          </p:nvSpPr>
          <p:spPr bwMode="auto">
            <a:xfrm>
              <a:off x="2468" y="3505"/>
              <a:ext cx="2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84349" name="Rectangle 31"/>
            <p:cNvSpPr>
              <a:spLocks noChangeArrowheads="1"/>
            </p:cNvSpPr>
            <p:nvPr/>
          </p:nvSpPr>
          <p:spPr bwMode="auto">
            <a:xfrm>
              <a:off x="3954" y="2691"/>
              <a:ext cx="2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84350" name="Rectangle 32"/>
            <p:cNvSpPr>
              <a:spLocks noChangeArrowheads="1"/>
            </p:cNvSpPr>
            <p:nvPr/>
          </p:nvSpPr>
          <p:spPr bwMode="auto">
            <a:xfrm>
              <a:off x="256" y="2171"/>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a:t>
              </a:r>
            </a:p>
          </p:txBody>
        </p:sp>
        <p:sp>
          <p:nvSpPr>
            <p:cNvPr id="184351" name="Rectangle 34"/>
            <p:cNvSpPr>
              <a:spLocks noChangeArrowheads="1"/>
            </p:cNvSpPr>
            <p:nvPr/>
          </p:nvSpPr>
          <p:spPr bwMode="auto">
            <a:xfrm>
              <a:off x="4275" y="2337"/>
              <a:ext cx="34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ZF</a:t>
              </a:r>
            </a:p>
          </p:txBody>
        </p:sp>
        <p:sp>
          <p:nvSpPr>
            <p:cNvPr id="184352" name="Line 35"/>
            <p:cNvSpPr>
              <a:spLocks noChangeShapeType="1"/>
            </p:cNvSpPr>
            <p:nvPr/>
          </p:nvSpPr>
          <p:spPr bwMode="auto">
            <a:xfrm>
              <a:off x="3470" y="1994"/>
              <a:ext cx="0" cy="3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3" name="Rectangle 36"/>
            <p:cNvSpPr>
              <a:spLocks noChangeArrowheads="1"/>
            </p:cNvSpPr>
            <p:nvPr/>
          </p:nvSpPr>
          <p:spPr bwMode="auto">
            <a:xfrm>
              <a:off x="3516" y="2000"/>
              <a:ext cx="42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Cin</a:t>
              </a:r>
            </a:p>
          </p:txBody>
        </p:sp>
        <p:sp>
          <p:nvSpPr>
            <p:cNvPr id="184354" name="Line 37"/>
            <p:cNvSpPr>
              <a:spLocks noChangeShapeType="1"/>
            </p:cNvSpPr>
            <p:nvPr/>
          </p:nvSpPr>
          <p:spPr bwMode="auto">
            <a:xfrm>
              <a:off x="3470" y="3512"/>
              <a:ext cx="0" cy="512"/>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5" name="Rectangle 38"/>
            <p:cNvSpPr>
              <a:spLocks noChangeArrowheads="1"/>
            </p:cNvSpPr>
            <p:nvPr/>
          </p:nvSpPr>
          <p:spPr bwMode="auto">
            <a:xfrm>
              <a:off x="3516" y="3771"/>
              <a:ext cx="55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Cout</a:t>
              </a:r>
            </a:p>
          </p:txBody>
        </p:sp>
        <p:sp>
          <p:nvSpPr>
            <p:cNvPr id="184356" name="Line 39"/>
            <p:cNvSpPr>
              <a:spLocks noChangeShapeType="1"/>
            </p:cNvSpPr>
            <p:nvPr/>
          </p:nvSpPr>
          <p:spPr bwMode="auto">
            <a:xfrm flipH="1">
              <a:off x="493" y="3364"/>
              <a:ext cx="1467"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7" name="Line 40"/>
            <p:cNvSpPr>
              <a:spLocks noChangeShapeType="1"/>
            </p:cNvSpPr>
            <p:nvPr/>
          </p:nvSpPr>
          <p:spPr bwMode="auto">
            <a:xfrm flipH="1">
              <a:off x="727" y="3304"/>
              <a:ext cx="126" cy="1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58" name="Rectangle 41"/>
            <p:cNvSpPr>
              <a:spLocks noChangeArrowheads="1"/>
            </p:cNvSpPr>
            <p:nvPr/>
          </p:nvSpPr>
          <p:spPr bwMode="auto">
            <a:xfrm>
              <a:off x="856" y="3127"/>
              <a:ext cx="2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84359" name="Rectangle 42"/>
            <p:cNvSpPr>
              <a:spLocks noChangeArrowheads="1"/>
            </p:cNvSpPr>
            <p:nvPr/>
          </p:nvSpPr>
          <p:spPr bwMode="auto">
            <a:xfrm>
              <a:off x="254" y="3233"/>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grpSp>
          <p:nvGrpSpPr>
            <p:cNvPr id="184360" name="Group 43"/>
            <p:cNvGrpSpPr>
              <a:grpSpLocks/>
            </p:cNvGrpSpPr>
            <p:nvPr/>
          </p:nvGrpSpPr>
          <p:grpSpPr bwMode="auto">
            <a:xfrm>
              <a:off x="1070" y="3550"/>
              <a:ext cx="410" cy="391"/>
              <a:chOff x="1816" y="3448"/>
              <a:chExt cx="336" cy="288"/>
            </a:xfrm>
          </p:grpSpPr>
          <p:sp>
            <p:nvSpPr>
              <p:cNvPr id="184384" name="Oval 44"/>
              <p:cNvSpPr>
                <a:spLocks noChangeArrowheads="1"/>
              </p:cNvSpPr>
              <p:nvPr/>
            </p:nvSpPr>
            <p:spPr bwMode="auto">
              <a:xfrm>
                <a:off x="2072" y="3560"/>
                <a:ext cx="80" cy="8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85" name="Line 45"/>
              <p:cNvSpPr>
                <a:spLocks noChangeShapeType="1"/>
              </p:cNvSpPr>
              <p:nvPr/>
            </p:nvSpPr>
            <p:spPr bwMode="auto">
              <a:xfrm flipH="1" flipV="1">
                <a:off x="1816" y="3448"/>
                <a:ext cx="256" cy="1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86" name="Line 46"/>
              <p:cNvSpPr>
                <a:spLocks noChangeShapeType="1"/>
              </p:cNvSpPr>
              <p:nvPr/>
            </p:nvSpPr>
            <p:spPr bwMode="auto">
              <a:xfrm flipH="1">
                <a:off x="1816" y="3608"/>
                <a:ext cx="256" cy="12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87" name="Line 47"/>
              <p:cNvSpPr>
                <a:spLocks noChangeShapeType="1"/>
              </p:cNvSpPr>
              <p:nvPr/>
            </p:nvSpPr>
            <p:spPr bwMode="auto">
              <a:xfrm>
                <a:off x="1824" y="3464"/>
                <a:ext cx="0" cy="27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84361" name="Line 48"/>
            <p:cNvSpPr>
              <a:spLocks noChangeShapeType="1"/>
            </p:cNvSpPr>
            <p:nvPr/>
          </p:nvSpPr>
          <p:spPr bwMode="auto">
            <a:xfrm>
              <a:off x="906" y="3369"/>
              <a:ext cx="0" cy="38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62" name="Line 49"/>
            <p:cNvSpPr>
              <a:spLocks noChangeShapeType="1"/>
            </p:cNvSpPr>
            <p:nvPr/>
          </p:nvSpPr>
          <p:spPr bwMode="auto">
            <a:xfrm>
              <a:off x="911" y="3755"/>
              <a:ext cx="16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63" name="Line 50"/>
            <p:cNvSpPr>
              <a:spLocks noChangeShapeType="1"/>
            </p:cNvSpPr>
            <p:nvPr/>
          </p:nvSpPr>
          <p:spPr bwMode="auto">
            <a:xfrm flipH="1">
              <a:off x="1484" y="3755"/>
              <a:ext cx="476"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64" name="Line 51"/>
            <p:cNvSpPr>
              <a:spLocks noChangeShapeType="1"/>
            </p:cNvSpPr>
            <p:nvPr/>
          </p:nvSpPr>
          <p:spPr bwMode="auto">
            <a:xfrm flipH="1">
              <a:off x="1600" y="3697"/>
              <a:ext cx="126" cy="11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65" name="Rectangle 52"/>
            <p:cNvSpPr>
              <a:spLocks noChangeArrowheads="1"/>
            </p:cNvSpPr>
            <p:nvPr/>
          </p:nvSpPr>
          <p:spPr bwMode="auto">
            <a:xfrm>
              <a:off x="1620" y="3709"/>
              <a:ext cx="231"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
              </a:r>
            </a:p>
          </p:txBody>
        </p:sp>
        <p:sp>
          <p:nvSpPr>
            <p:cNvPr id="184366" name="Rectangle 53"/>
            <p:cNvSpPr>
              <a:spLocks noChangeArrowheads="1"/>
            </p:cNvSpPr>
            <p:nvPr/>
          </p:nvSpPr>
          <p:spPr bwMode="auto">
            <a:xfrm>
              <a:off x="1964" y="2993"/>
              <a:ext cx="447" cy="109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4367" name="Rectangle 54"/>
            <p:cNvSpPr>
              <a:spLocks noChangeArrowheads="1"/>
            </p:cNvSpPr>
            <p:nvPr/>
          </p:nvSpPr>
          <p:spPr bwMode="auto">
            <a:xfrm>
              <a:off x="1925" y="3183"/>
              <a:ext cx="21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0</a:t>
              </a:r>
            </a:p>
          </p:txBody>
        </p:sp>
        <p:sp>
          <p:nvSpPr>
            <p:cNvPr id="184368" name="Rectangle 55"/>
            <p:cNvSpPr>
              <a:spLocks noChangeArrowheads="1"/>
            </p:cNvSpPr>
            <p:nvPr/>
          </p:nvSpPr>
          <p:spPr bwMode="auto">
            <a:xfrm>
              <a:off x="1915" y="3648"/>
              <a:ext cx="21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t>1</a:t>
              </a:r>
            </a:p>
          </p:txBody>
        </p:sp>
        <p:sp>
          <p:nvSpPr>
            <p:cNvPr id="184369" name="Rectangle 56"/>
            <p:cNvSpPr>
              <a:spLocks noChangeArrowheads="1"/>
            </p:cNvSpPr>
            <p:nvPr/>
          </p:nvSpPr>
          <p:spPr bwMode="auto">
            <a:xfrm rot="5400000">
              <a:off x="1701" y="3475"/>
              <a:ext cx="10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多路选择器</a:t>
              </a:r>
            </a:p>
          </p:txBody>
        </p:sp>
        <p:sp>
          <p:nvSpPr>
            <p:cNvPr id="184370" name="Line 57"/>
            <p:cNvSpPr>
              <a:spLocks noChangeShapeType="1"/>
            </p:cNvSpPr>
            <p:nvPr/>
          </p:nvSpPr>
          <p:spPr bwMode="auto">
            <a:xfrm flipV="1">
              <a:off x="2187" y="1667"/>
              <a:ext cx="0" cy="1321"/>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71" name="Line 59"/>
            <p:cNvSpPr>
              <a:spLocks noChangeShapeType="1"/>
            </p:cNvSpPr>
            <p:nvPr/>
          </p:nvSpPr>
          <p:spPr bwMode="auto">
            <a:xfrm flipH="1">
              <a:off x="2183" y="2006"/>
              <a:ext cx="12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72" name="Rectangle 60"/>
            <p:cNvSpPr>
              <a:spLocks noChangeArrowheads="1"/>
            </p:cNvSpPr>
            <p:nvPr/>
          </p:nvSpPr>
          <p:spPr bwMode="auto">
            <a:xfrm>
              <a:off x="1648" y="1619"/>
              <a:ext cx="476"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Sub</a:t>
              </a:r>
            </a:p>
          </p:txBody>
        </p:sp>
        <p:sp>
          <p:nvSpPr>
            <p:cNvPr id="184373" name="Rectangle 62"/>
            <p:cNvSpPr>
              <a:spLocks noChangeArrowheads="1"/>
            </p:cNvSpPr>
            <p:nvPr/>
          </p:nvSpPr>
          <p:spPr bwMode="auto">
            <a:xfrm>
              <a:off x="1503" y="3487"/>
              <a:ext cx="25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B</a:t>
              </a:r>
            </a:p>
          </p:txBody>
        </p:sp>
        <p:sp>
          <p:nvSpPr>
            <p:cNvPr id="184374" name="Line 63"/>
            <p:cNvSpPr>
              <a:spLocks noChangeShapeType="1"/>
            </p:cNvSpPr>
            <p:nvPr/>
          </p:nvSpPr>
          <p:spPr bwMode="auto">
            <a:xfrm>
              <a:off x="1557" y="3509"/>
              <a:ext cx="13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75" name="Line 64"/>
            <p:cNvSpPr>
              <a:spLocks noChangeShapeType="1"/>
            </p:cNvSpPr>
            <p:nvPr/>
          </p:nvSpPr>
          <p:spPr bwMode="auto">
            <a:xfrm>
              <a:off x="3697" y="2549"/>
              <a:ext cx="567"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76" name="Line 65"/>
            <p:cNvSpPr>
              <a:spLocks noChangeShapeType="1"/>
            </p:cNvSpPr>
            <p:nvPr/>
          </p:nvSpPr>
          <p:spPr bwMode="auto">
            <a:xfrm>
              <a:off x="3709" y="3315"/>
              <a:ext cx="567"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77" name="Rectangle 66"/>
            <p:cNvSpPr>
              <a:spLocks noChangeArrowheads="1"/>
            </p:cNvSpPr>
            <p:nvPr/>
          </p:nvSpPr>
          <p:spPr bwMode="auto">
            <a:xfrm>
              <a:off x="4237" y="2977"/>
              <a:ext cx="38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OF</a:t>
              </a:r>
            </a:p>
          </p:txBody>
        </p:sp>
        <p:sp>
          <p:nvSpPr>
            <p:cNvPr id="184378" name="Text Box 68"/>
            <p:cNvSpPr txBox="1">
              <a:spLocks noChangeArrowheads="1"/>
            </p:cNvSpPr>
            <p:nvPr/>
          </p:nvSpPr>
          <p:spPr bwMode="auto">
            <a:xfrm>
              <a:off x="241" y="2710"/>
              <a:ext cx="1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8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加</a:t>
              </a:r>
              <a:r>
                <a:rPr kumimoji="0" lang="en-US" altLang="zh-CN" sz="28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smtClean="0">
                  <a:ln>
                    <a:noFill/>
                  </a:ln>
                  <a:solidFill>
                    <a:srgbClr val="C00000"/>
                  </a:solidFill>
                  <a:effectLst/>
                  <a:uLnTx/>
                  <a:uFillTx/>
                  <a:latin typeface="黑体" panose="02010609060101010101" pitchFamily="49" charset="-122"/>
                  <a:ea typeface="黑体" panose="02010609060101010101" pitchFamily="49" charset="-122"/>
                  <a:cs typeface="+mn-cs"/>
                </a:rPr>
                <a:t>减运算部件</a:t>
              </a:r>
            </a:p>
          </p:txBody>
        </p:sp>
        <p:sp>
          <p:nvSpPr>
            <p:cNvPr id="184379" name="Line 56"/>
            <p:cNvSpPr>
              <a:spLocks noChangeShapeType="1"/>
            </p:cNvSpPr>
            <p:nvPr/>
          </p:nvSpPr>
          <p:spPr bwMode="auto">
            <a:xfrm>
              <a:off x="3706" y="3131"/>
              <a:ext cx="55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80" name="Rectangle 66"/>
            <p:cNvSpPr>
              <a:spLocks noChangeArrowheads="1"/>
            </p:cNvSpPr>
            <p:nvPr/>
          </p:nvSpPr>
          <p:spPr bwMode="auto">
            <a:xfrm>
              <a:off x="4201" y="3206"/>
              <a:ext cx="149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CF=Cout</a:t>
              </a: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sym typeface="Symbol" panose="05050102010706020507" pitchFamily="18" charset="2"/>
                </a:rPr>
                <a:t>Sub</a:t>
              </a:r>
            </a:p>
          </p:txBody>
        </p:sp>
        <p:sp>
          <p:nvSpPr>
            <p:cNvPr id="184381" name="Line 64"/>
            <p:cNvSpPr>
              <a:spLocks noChangeShapeType="1"/>
            </p:cNvSpPr>
            <p:nvPr/>
          </p:nvSpPr>
          <p:spPr bwMode="auto">
            <a:xfrm>
              <a:off x="3699" y="2700"/>
              <a:ext cx="56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82" name="Rectangle 34"/>
            <p:cNvSpPr>
              <a:spLocks noChangeArrowheads="1"/>
            </p:cNvSpPr>
            <p:nvPr/>
          </p:nvSpPr>
          <p:spPr bwMode="auto">
            <a:xfrm>
              <a:off x="4264" y="2547"/>
              <a:ext cx="35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SF</a:t>
              </a:r>
            </a:p>
          </p:txBody>
        </p:sp>
        <p:sp>
          <p:nvSpPr>
            <p:cNvPr id="184383" name="Rectangle 70"/>
            <p:cNvSpPr>
              <a:spLocks noChangeArrowheads="1"/>
            </p:cNvSpPr>
            <p:nvPr/>
          </p:nvSpPr>
          <p:spPr bwMode="auto">
            <a:xfrm>
              <a:off x="0" y="1517"/>
              <a:ext cx="17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当</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Sub</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1</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时，做减法</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当</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Sub</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为</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mn-cs"/>
                </a:rPr>
                <a:t>时，做加法</a:t>
              </a:r>
            </a:p>
          </p:txBody>
        </p:sp>
      </p:grpSp>
      <p:sp>
        <p:nvSpPr>
          <p:cNvPr id="701501" name="Text Box 61"/>
          <p:cNvSpPr txBox="1">
            <a:spLocks noChangeArrowheads="1"/>
          </p:cNvSpPr>
          <p:nvPr/>
        </p:nvSpPr>
        <p:spPr bwMode="auto">
          <a:xfrm>
            <a:off x="179388" y="1000125"/>
            <a:ext cx="3554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Times New Roman" panose="02020603050405020304" pitchFamily="18" charset="0"/>
                <a:ea typeface="微软雅黑" panose="020B0503020204020204" pitchFamily="34" charset="-122"/>
                <a:cs typeface="+mn-cs"/>
              </a:rPr>
              <a:t>重要认识</a:t>
            </a:r>
            <a:r>
              <a:rPr kumimoji="0" lang="en-US" altLang="zh-CN" sz="2000" b="1" i="0" u="none" strike="noStrike" kern="1200" cap="none" spc="0" normalizeH="0" baseline="0" noProof="0" smtClean="0">
                <a:ln>
                  <a:noFill/>
                </a:ln>
                <a:solidFill>
                  <a:srgbClr val="FF3300"/>
                </a:solidFill>
                <a:effectLst/>
                <a:uLnTx/>
                <a:uFillTx/>
                <a:latin typeface="Times New Roman" panose="02020603050405020304" pitchFamily="18" charset="0"/>
                <a:ea typeface="微软雅黑" panose="020B0503020204020204" pitchFamily="34" charset="-122"/>
                <a:cs typeface="+mn-cs"/>
              </a:rPr>
              <a:t>1</a:t>
            </a:r>
            <a:r>
              <a:rPr kumimoji="0" lang="zh-CN" altLang="en-US" sz="2000" b="1" i="0" u="none" strike="noStrike" kern="1200" cap="none" spc="0" normalizeH="0" baseline="0" noProof="0" smtClean="0">
                <a:ln>
                  <a:noFill/>
                </a:ln>
                <a:solidFill>
                  <a:srgbClr val="FF3300"/>
                </a:solidFill>
                <a:effectLst/>
                <a:uLnTx/>
                <a:uFillTx/>
                <a:latin typeface="Times New Roman" panose="02020603050405020304" pitchFamily="18" charset="0"/>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0033CC"/>
                </a:solidFill>
                <a:effectLst/>
                <a:uLnTx/>
                <a:uFillTx/>
                <a:latin typeface="Times New Roman" panose="02020603050405020304" pitchFamily="18" charset="0"/>
                <a:ea typeface="微软雅黑" panose="020B0503020204020204" pitchFamily="34" charset="-122"/>
                <a:cs typeface="+mn-cs"/>
              </a:rPr>
              <a:t>计算机中所有算术运算都基于加法器实现！</a:t>
            </a:r>
          </a:p>
        </p:txBody>
      </p:sp>
      <p:sp>
        <p:nvSpPr>
          <p:cNvPr id="282768" name="Rectangle 144"/>
          <p:cNvSpPr>
            <a:spLocks noChangeArrowheads="1"/>
          </p:cNvSpPr>
          <p:nvPr/>
        </p:nvSpPr>
        <p:spPr bwMode="auto">
          <a:xfrm>
            <a:off x="4167188" y="915988"/>
            <a:ext cx="4621212"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15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重要认识</a:t>
            </a:r>
            <a:r>
              <a:rPr kumimoji="1"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2</a:t>
            </a:r>
            <a:r>
              <a:rPr kumimoji="1"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加法器不知道所运算的是带符号数还是无符号数。</a:t>
            </a:r>
          </a:p>
          <a:p>
            <a:pPr marL="0" marR="0" lvl="0" indent="0" algn="l" defTabSz="914400" rtl="0" eaLnBrk="0" fontAlgn="base" latinLnBrk="0" hangingPunct="0">
              <a:lnSpc>
                <a:spcPct val="115000"/>
              </a:lnSpc>
              <a:spcBef>
                <a:spcPct val="0"/>
              </a:spcBef>
              <a:spcAft>
                <a:spcPct val="0"/>
              </a:spcAft>
              <a:buClrTx/>
              <a:buSzTx/>
              <a:buFontTx/>
              <a:buNone/>
              <a:tabLst/>
              <a:defRPr/>
            </a:pPr>
            <a:endParaRPr kumimoji="1" lang="zh-CN" altLang="en-US" sz="8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15000"/>
              </a:lnSpc>
              <a:spcBef>
                <a:spcPct val="0"/>
              </a:spcBef>
              <a:spcAft>
                <a:spcPct val="0"/>
              </a:spcAft>
              <a:buClrTx/>
              <a:buSzTx/>
              <a:buFontTx/>
              <a:buNone/>
              <a:tabLst/>
              <a:defRPr/>
            </a:pPr>
            <a:r>
              <a:rPr kumimoji="1"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重要认识</a:t>
            </a:r>
            <a:r>
              <a:rPr kumimoji="1"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3</a:t>
            </a:r>
            <a:r>
              <a:rPr kumimoji="1"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加法器不判定对错，总是取低</a:t>
            </a:r>
            <a:r>
              <a:rPr kumimoji="1" lang="en-US" altLang="zh-CN"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n</a:t>
            </a:r>
            <a:r>
              <a:rPr kumimoji="1" lang="zh-CN" altLang="en-US" sz="20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位作为结果，并生成标志信息。</a:t>
            </a:r>
          </a:p>
        </p:txBody>
      </p:sp>
      <p:sp>
        <p:nvSpPr>
          <p:cNvPr id="184326" name="Text Box 63"/>
          <p:cNvSpPr txBox="1">
            <a:spLocks noChangeArrowheads="1"/>
          </p:cNvSpPr>
          <p:nvPr/>
        </p:nvSpPr>
        <p:spPr bwMode="auto">
          <a:xfrm>
            <a:off x="7586663" y="5094288"/>
            <a:ext cx="132080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溢出标志</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4327" name="Text Box 64"/>
          <p:cNvSpPr txBox="1">
            <a:spLocks noChangeArrowheads="1"/>
          </p:cNvSpPr>
          <p:nvPr/>
        </p:nvSpPr>
        <p:spPr bwMode="auto">
          <a:xfrm>
            <a:off x="7632700" y="3968750"/>
            <a:ext cx="103187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零标志</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4328" name="Text Box 65"/>
          <p:cNvSpPr txBox="1">
            <a:spLocks noChangeArrowheads="1"/>
          </p:cNvSpPr>
          <p:nvPr/>
        </p:nvSpPr>
        <p:spPr bwMode="auto">
          <a:xfrm>
            <a:off x="7586663" y="4329113"/>
            <a:ext cx="1263650"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符号标志</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4329" name="Text Box 66"/>
          <p:cNvSpPr txBox="1">
            <a:spLocks noChangeArrowheads="1"/>
          </p:cNvSpPr>
          <p:nvPr/>
        </p:nvSpPr>
        <p:spPr bwMode="auto">
          <a:xfrm>
            <a:off x="7181850" y="5815013"/>
            <a:ext cx="1639888"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进</a:t>
            </a:r>
            <a:r>
              <a:rPr kumimoji="0" lang="en-US" altLang="zh-CN"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借位标志</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4330" name="灯片编号占位符 6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DD9B6D-DD64-4679-973A-3A73C8CA142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59288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1501">
                                            <p:txEl>
                                              <p:pRg st="0" end="0"/>
                                            </p:txEl>
                                          </p:spTgt>
                                        </p:tgtEl>
                                        <p:attrNameLst>
                                          <p:attrName>style.visibility</p:attrName>
                                        </p:attrNameLst>
                                      </p:cBhvr>
                                      <p:to>
                                        <p:strVal val="visible"/>
                                      </p:to>
                                    </p:set>
                                    <p:animEffect transition="in" filter="blinds(horizontal)">
                                      <p:cBhvr>
                                        <p:cTn id="7" dur="500"/>
                                        <p:tgtEl>
                                          <p:spTgt spid="7015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2768">
                                            <p:txEl>
                                              <p:pRg st="0" end="0"/>
                                            </p:txEl>
                                          </p:spTgt>
                                        </p:tgtEl>
                                        <p:attrNameLst>
                                          <p:attrName>style.visibility</p:attrName>
                                        </p:attrNameLst>
                                      </p:cBhvr>
                                      <p:to>
                                        <p:strVal val="visible"/>
                                      </p:to>
                                    </p:set>
                                    <p:animEffect transition="in" filter="blinds(horizontal)">
                                      <p:cBhvr>
                                        <p:cTn id="12" dur="500"/>
                                        <p:tgtEl>
                                          <p:spTgt spid="28276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82768">
                                            <p:txEl>
                                              <p:pRg st="2" end="2"/>
                                            </p:txEl>
                                          </p:spTgt>
                                        </p:tgtEl>
                                        <p:attrNameLst>
                                          <p:attrName>style.visibility</p:attrName>
                                        </p:attrNameLst>
                                      </p:cBhvr>
                                      <p:to>
                                        <p:strVal val="visible"/>
                                      </p:to>
                                    </p:set>
                                    <p:animEffect transition="in" filter="blinds(horizontal)">
                                      <p:cBhvr>
                                        <p:cTn id="17" dur="500"/>
                                        <p:tgtEl>
                                          <p:spTgt spid="282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进制转换的简单运算方法</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latin typeface="微软雅黑" panose="020B0503020204020204" pitchFamily="34" charset="-122"/>
              </a:rPr>
              <a:t>－</a:t>
            </a:r>
            <a:r>
              <a:rPr lang="en-US" altLang="zh-CN" dirty="0">
                <a:latin typeface="微软雅黑" panose="020B0503020204020204" pitchFamily="34" charset="-122"/>
              </a:rPr>
              <a:t>17/128</a:t>
            </a:r>
            <a:r>
              <a:rPr lang="zh-CN" altLang="en-US" dirty="0">
                <a:latin typeface="微软雅黑" panose="020B0503020204020204" pitchFamily="34" charset="-122"/>
              </a:rPr>
              <a:t>的二进制表示方法</a:t>
            </a:r>
            <a:r>
              <a:rPr lang="en-US" altLang="zh-CN" dirty="0">
                <a:latin typeface="微软雅黑" panose="020B0503020204020204" pitchFamily="34" charset="-122"/>
              </a:rPr>
              <a:t>???</a:t>
            </a:r>
          </a:p>
          <a:p>
            <a:pPr eaLnBrk="1" hangingPunct="1"/>
            <a:r>
              <a:rPr lang="zh-CN" altLang="en-US" dirty="0">
                <a:latin typeface="微软雅黑" panose="020B0503020204020204" pitchFamily="34" charset="-122"/>
              </a:rPr>
              <a:t>大数的转换方法，记住几个常用的</a:t>
            </a:r>
            <a:r>
              <a:rPr lang="en-US" altLang="zh-CN" dirty="0">
                <a:latin typeface="微软雅黑" panose="020B0503020204020204" pitchFamily="34" charset="-122"/>
              </a:rPr>
              <a:t>2</a:t>
            </a:r>
            <a:r>
              <a:rPr lang="zh-CN" altLang="en-US" dirty="0">
                <a:latin typeface="微软雅黑" panose="020B0503020204020204" pitchFamily="34" charset="-122"/>
              </a:rPr>
              <a:t>的</a:t>
            </a:r>
            <a:r>
              <a:rPr lang="zh-CN" altLang="en-US" dirty="0" smtClean="0">
                <a:latin typeface="微软雅黑" panose="020B0503020204020204" pitchFamily="34" charset="-122"/>
              </a:rPr>
              <a:t>幂</a:t>
            </a:r>
            <a:endParaRPr lang="en-US" altLang="zh-CN" dirty="0" smtClean="0">
              <a:latin typeface="微软雅黑" panose="020B0503020204020204" pitchFamily="34" charset="-122"/>
            </a:endParaRP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5</a:t>
            </a:r>
            <a:r>
              <a:rPr lang="zh-CN" altLang="en-US" dirty="0">
                <a:latin typeface="微软雅黑" panose="020B0503020204020204" pitchFamily="34" charset="-122"/>
              </a:rPr>
              <a:t>＝</a:t>
            </a:r>
            <a:r>
              <a:rPr lang="en-US" altLang="zh-CN" dirty="0">
                <a:latin typeface="微软雅黑" panose="020B0503020204020204" pitchFamily="34" charset="-122"/>
              </a:rPr>
              <a:t>32  2</a:t>
            </a:r>
            <a:r>
              <a:rPr lang="en-US" altLang="zh-CN" baseline="50000" dirty="0">
                <a:latin typeface="微软雅黑" panose="020B0503020204020204" pitchFamily="34" charset="-122"/>
              </a:rPr>
              <a:t>6</a:t>
            </a:r>
            <a:r>
              <a:rPr lang="zh-CN" altLang="en-US" dirty="0">
                <a:latin typeface="微软雅黑" panose="020B0503020204020204" pitchFamily="34" charset="-122"/>
              </a:rPr>
              <a:t>＝</a:t>
            </a:r>
            <a:r>
              <a:rPr lang="en-US" altLang="zh-CN" dirty="0">
                <a:latin typeface="微软雅黑" panose="020B0503020204020204" pitchFamily="34" charset="-122"/>
              </a:rPr>
              <a:t>64  2</a:t>
            </a:r>
            <a:r>
              <a:rPr lang="en-US" altLang="zh-CN" baseline="50000" dirty="0">
                <a:latin typeface="微软雅黑" panose="020B0503020204020204" pitchFamily="34" charset="-122"/>
              </a:rPr>
              <a:t>7</a:t>
            </a:r>
            <a:r>
              <a:rPr lang="zh-CN" altLang="en-US" dirty="0">
                <a:latin typeface="微软雅黑" panose="020B0503020204020204" pitchFamily="34" charset="-122"/>
              </a:rPr>
              <a:t>＝</a:t>
            </a:r>
            <a:r>
              <a:rPr lang="en-US" altLang="zh-CN" dirty="0">
                <a:latin typeface="微软雅黑" panose="020B0503020204020204" pitchFamily="34" charset="-122"/>
              </a:rPr>
              <a:t>128  2</a:t>
            </a:r>
            <a:r>
              <a:rPr lang="en-US" altLang="zh-CN" baseline="50000" dirty="0">
                <a:latin typeface="微软雅黑" panose="020B0503020204020204" pitchFamily="34" charset="-122"/>
              </a:rPr>
              <a:t>8</a:t>
            </a:r>
            <a:r>
              <a:rPr lang="zh-CN" altLang="en-US" dirty="0">
                <a:latin typeface="微软雅黑" panose="020B0503020204020204" pitchFamily="34" charset="-122"/>
              </a:rPr>
              <a:t>＝</a:t>
            </a:r>
            <a:r>
              <a:rPr lang="en-US" altLang="zh-CN" dirty="0">
                <a:latin typeface="微软雅黑" panose="020B0503020204020204" pitchFamily="34" charset="-122"/>
              </a:rPr>
              <a:t>256  2</a:t>
            </a:r>
            <a:r>
              <a:rPr lang="en-US" altLang="zh-CN" baseline="50000" dirty="0">
                <a:latin typeface="微软雅黑" panose="020B0503020204020204" pitchFamily="34" charset="-122"/>
              </a:rPr>
              <a:t>9</a:t>
            </a:r>
            <a:r>
              <a:rPr lang="zh-CN" altLang="en-US" dirty="0">
                <a:latin typeface="微软雅黑" panose="020B0503020204020204" pitchFamily="34" charset="-122"/>
              </a:rPr>
              <a:t>＝</a:t>
            </a:r>
            <a:r>
              <a:rPr lang="en-US" altLang="zh-CN" dirty="0">
                <a:latin typeface="微软雅黑" panose="020B0503020204020204" pitchFamily="34" charset="-122"/>
              </a:rPr>
              <a:t>512 </a:t>
            </a: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10</a:t>
            </a:r>
            <a:r>
              <a:rPr lang="zh-CN" altLang="en-US" dirty="0">
                <a:latin typeface="微软雅黑" panose="020B0503020204020204" pitchFamily="34" charset="-122"/>
              </a:rPr>
              <a:t>＝</a:t>
            </a:r>
            <a:r>
              <a:rPr lang="en-US" altLang="zh-CN" dirty="0">
                <a:latin typeface="微软雅黑" panose="020B0503020204020204" pitchFamily="34" charset="-122"/>
              </a:rPr>
              <a:t>1024(1Kilo)  2</a:t>
            </a:r>
            <a:r>
              <a:rPr lang="en-US" altLang="zh-CN" baseline="50000" dirty="0">
                <a:latin typeface="微软雅黑" panose="020B0503020204020204" pitchFamily="34" charset="-122"/>
              </a:rPr>
              <a:t>11</a:t>
            </a:r>
            <a:r>
              <a:rPr lang="zh-CN" altLang="en-US" dirty="0">
                <a:latin typeface="微软雅黑" panose="020B0503020204020204" pitchFamily="34" charset="-122"/>
              </a:rPr>
              <a:t>＝</a:t>
            </a:r>
            <a:r>
              <a:rPr lang="en-US" altLang="zh-CN" dirty="0">
                <a:latin typeface="微软雅黑" panose="020B0503020204020204" pitchFamily="34" charset="-122"/>
              </a:rPr>
              <a:t>2048  2</a:t>
            </a:r>
            <a:r>
              <a:rPr lang="en-US" altLang="zh-CN" baseline="50000" dirty="0">
                <a:latin typeface="微软雅黑" panose="020B0503020204020204" pitchFamily="34" charset="-122"/>
              </a:rPr>
              <a:t>12</a:t>
            </a:r>
            <a:r>
              <a:rPr lang="zh-CN" altLang="en-US" dirty="0">
                <a:latin typeface="微软雅黑" panose="020B0503020204020204" pitchFamily="34" charset="-122"/>
              </a:rPr>
              <a:t>＝</a:t>
            </a:r>
            <a:r>
              <a:rPr lang="en-US" altLang="zh-CN" dirty="0">
                <a:latin typeface="微软雅黑" panose="020B0503020204020204" pitchFamily="34" charset="-122"/>
              </a:rPr>
              <a:t>4096</a:t>
            </a: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13</a:t>
            </a:r>
            <a:r>
              <a:rPr lang="zh-CN" altLang="en-US" dirty="0">
                <a:latin typeface="微软雅黑" panose="020B0503020204020204" pitchFamily="34" charset="-122"/>
              </a:rPr>
              <a:t>＝</a:t>
            </a:r>
            <a:r>
              <a:rPr lang="en-US" altLang="zh-CN" dirty="0">
                <a:latin typeface="微软雅黑" panose="020B0503020204020204" pitchFamily="34" charset="-122"/>
              </a:rPr>
              <a:t>8192   2</a:t>
            </a:r>
            <a:r>
              <a:rPr lang="en-US" altLang="zh-CN" baseline="50000" dirty="0">
                <a:latin typeface="微软雅黑" panose="020B0503020204020204" pitchFamily="34" charset="-122"/>
              </a:rPr>
              <a:t>14</a:t>
            </a:r>
            <a:r>
              <a:rPr lang="zh-CN" altLang="en-US" dirty="0">
                <a:latin typeface="微软雅黑" panose="020B0503020204020204" pitchFamily="34" charset="-122"/>
              </a:rPr>
              <a:t>＝</a:t>
            </a:r>
            <a:r>
              <a:rPr lang="en-US" altLang="zh-CN" dirty="0">
                <a:latin typeface="微软雅黑" panose="020B0503020204020204" pitchFamily="34" charset="-122"/>
              </a:rPr>
              <a:t>16384   2</a:t>
            </a:r>
            <a:r>
              <a:rPr lang="en-US" altLang="zh-CN" baseline="50000" dirty="0">
                <a:latin typeface="微软雅黑" panose="020B0503020204020204" pitchFamily="34" charset="-122"/>
              </a:rPr>
              <a:t>15</a:t>
            </a:r>
            <a:r>
              <a:rPr lang="zh-CN" altLang="en-US" dirty="0">
                <a:latin typeface="微软雅黑" panose="020B0503020204020204" pitchFamily="34" charset="-122"/>
              </a:rPr>
              <a:t>＝</a:t>
            </a:r>
            <a:r>
              <a:rPr lang="en-US" altLang="zh-CN" dirty="0">
                <a:latin typeface="微软雅黑" panose="020B0503020204020204" pitchFamily="34" charset="-122"/>
              </a:rPr>
              <a:t>32768</a:t>
            </a: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16</a:t>
            </a:r>
            <a:r>
              <a:rPr lang="zh-CN" altLang="en-US" dirty="0">
                <a:latin typeface="微软雅黑" panose="020B0503020204020204" pitchFamily="34" charset="-122"/>
              </a:rPr>
              <a:t>＝</a:t>
            </a:r>
            <a:r>
              <a:rPr lang="en-US" altLang="zh-CN" dirty="0">
                <a:latin typeface="微软雅黑" panose="020B0503020204020204" pitchFamily="34" charset="-122"/>
              </a:rPr>
              <a:t>65536   2</a:t>
            </a:r>
            <a:r>
              <a:rPr lang="en-US" altLang="zh-CN" baseline="50000" dirty="0">
                <a:latin typeface="微软雅黑" panose="020B0503020204020204" pitchFamily="34" charset="-122"/>
              </a:rPr>
              <a:t>20</a:t>
            </a:r>
            <a:r>
              <a:rPr lang="zh-CN" altLang="en-US" dirty="0">
                <a:latin typeface="微软雅黑" panose="020B0503020204020204" pitchFamily="34" charset="-122"/>
              </a:rPr>
              <a:t>＝</a:t>
            </a:r>
            <a:r>
              <a:rPr lang="en-US" altLang="zh-CN" dirty="0">
                <a:latin typeface="微软雅黑" panose="020B0503020204020204" pitchFamily="34" charset="-122"/>
              </a:rPr>
              <a:t>1048576(1Mega)</a:t>
            </a: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30</a:t>
            </a:r>
            <a:r>
              <a:rPr lang="zh-CN" altLang="en-US" dirty="0">
                <a:latin typeface="微软雅黑" panose="020B0503020204020204" pitchFamily="34" charset="-122"/>
              </a:rPr>
              <a:t>＝</a:t>
            </a:r>
            <a:r>
              <a:rPr lang="en-US" altLang="zh-CN" dirty="0">
                <a:latin typeface="微软雅黑" panose="020B0503020204020204" pitchFamily="34" charset="-122"/>
              </a:rPr>
              <a:t>1073741824(1Giga)    2</a:t>
            </a:r>
            <a:r>
              <a:rPr lang="en-US" altLang="zh-CN" baseline="50000" dirty="0">
                <a:latin typeface="微软雅黑" panose="020B0503020204020204" pitchFamily="34" charset="-122"/>
              </a:rPr>
              <a:t>40</a:t>
            </a:r>
            <a:r>
              <a:rPr lang="zh-CN" altLang="en-US" dirty="0">
                <a:latin typeface="微软雅黑" panose="020B0503020204020204" pitchFamily="34" charset="-122"/>
              </a:rPr>
              <a:t>＝</a:t>
            </a:r>
            <a:r>
              <a:rPr lang="en-US" altLang="zh-CN" dirty="0">
                <a:latin typeface="微软雅黑" panose="020B0503020204020204" pitchFamily="34" charset="-122"/>
              </a:rPr>
              <a:t>1Tera</a:t>
            </a:r>
          </a:p>
          <a:p>
            <a:pPr lvl="1" eaLnBrk="1" hangingPunct="1">
              <a:buClr>
                <a:schemeClr val="accent2"/>
              </a:buClr>
              <a:buNone/>
            </a:pPr>
            <a:r>
              <a:rPr lang="zh-CN" altLang="en-US" dirty="0">
                <a:solidFill>
                  <a:srgbClr val="0000FF"/>
                </a:solidFill>
                <a:latin typeface="微软雅黑" panose="020B0503020204020204" pitchFamily="34" charset="-122"/>
              </a:rPr>
              <a:t>更大的单位是多少？</a:t>
            </a:r>
          </a:p>
          <a:p>
            <a:pPr lvl="1" eaLnBrk="1" hangingPunct="1">
              <a:buClr>
                <a:schemeClr val="accent2"/>
              </a:buClr>
              <a:buNone/>
            </a:pPr>
            <a:r>
              <a:rPr lang="en-US" altLang="zh-CN" dirty="0">
                <a:latin typeface="微软雅黑" panose="020B0503020204020204" pitchFamily="34" charset="-122"/>
              </a:rPr>
              <a:t>2</a:t>
            </a:r>
            <a:r>
              <a:rPr lang="en-US" altLang="zh-CN" baseline="50000" dirty="0">
                <a:latin typeface="微软雅黑" panose="020B0503020204020204" pitchFamily="34" charset="-122"/>
              </a:rPr>
              <a:t>50</a:t>
            </a:r>
            <a:r>
              <a:rPr lang="zh-CN" altLang="en-US" dirty="0">
                <a:latin typeface="微软雅黑" panose="020B0503020204020204" pitchFamily="34" charset="-122"/>
              </a:rPr>
              <a:t>＝</a:t>
            </a:r>
            <a:r>
              <a:rPr lang="en-US" altLang="zh-CN" dirty="0">
                <a:latin typeface="微软雅黑" panose="020B0503020204020204" pitchFamily="34" charset="-122"/>
              </a:rPr>
              <a:t>1</a:t>
            </a:r>
            <a:r>
              <a:rPr lang="en-US" altLang="zh-CN" dirty="0">
                <a:solidFill>
                  <a:schemeClr val="accent2"/>
                </a:solidFill>
                <a:latin typeface="微软雅黑" panose="020B0503020204020204" pitchFamily="34" charset="-122"/>
              </a:rPr>
              <a:t> Peta</a:t>
            </a:r>
            <a:r>
              <a:rPr lang="en-US" altLang="zh-CN" dirty="0">
                <a:solidFill>
                  <a:srgbClr val="0066FF"/>
                </a:solidFill>
                <a:latin typeface="微软雅黑" panose="020B0503020204020204" pitchFamily="34" charset="-122"/>
              </a:rPr>
              <a:t> </a:t>
            </a:r>
            <a:r>
              <a:rPr lang="en-US" altLang="zh-CN" dirty="0">
                <a:latin typeface="微软雅黑" panose="020B0503020204020204" pitchFamily="34" charset="-122"/>
              </a:rPr>
              <a:t> 2</a:t>
            </a:r>
            <a:r>
              <a:rPr lang="en-US" altLang="zh-CN" baseline="50000" dirty="0">
                <a:latin typeface="微软雅黑" panose="020B0503020204020204" pitchFamily="34" charset="-122"/>
              </a:rPr>
              <a:t>60</a:t>
            </a:r>
            <a:r>
              <a:rPr lang="zh-CN" altLang="en-US" dirty="0">
                <a:latin typeface="微软雅黑" panose="020B0503020204020204" pitchFamily="34" charset="-122"/>
              </a:rPr>
              <a:t>＝</a:t>
            </a:r>
            <a:r>
              <a:rPr lang="en-US" altLang="zh-CN" dirty="0">
                <a:latin typeface="微软雅黑" panose="020B0503020204020204" pitchFamily="34" charset="-122"/>
              </a:rPr>
              <a:t>1 </a:t>
            </a:r>
            <a:r>
              <a:rPr lang="en-US" altLang="zh-CN" dirty="0" err="1">
                <a:solidFill>
                  <a:schemeClr val="accent2"/>
                </a:solidFill>
                <a:latin typeface="微软雅黑" panose="020B0503020204020204" pitchFamily="34" charset="-122"/>
              </a:rPr>
              <a:t>Exa</a:t>
            </a:r>
            <a:r>
              <a:rPr lang="en-US" altLang="zh-CN" dirty="0">
                <a:solidFill>
                  <a:srgbClr val="00FF00"/>
                </a:solidFill>
                <a:latin typeface="微软雅黑" panose="020B0503020204020204" pitchFamily="34" charset="-122"/>
              </a:rPr>
              <a:t>  </a:t>
            </a:r>
            <a:r>
              <a:rPr lang="en-US" altLang="zh-CN" dirty="0">
                <a:latin typeface="微软雅黑" panose="020B0503020204020204" pitchFamily="34" charset="-122"/>
              </a:rPr>
              <a:t>2</a:t>
            </a:r>
            <a:r>
              <a:rPr lang="en-US" altLang="zh-CN" baseline="50000" dirty="0">
                <a:latin typeface="微软雅黑" panose="020B0503020204020204" pitchFamily="34" charset="-122"/>
              </a:rPr>
              <a:t>70</a:t>
            </a:r>
            <a:r>
              <a:rPr lang="zh-CN" altLang="en-US" dirty="0">
                <a:latin typeface="微软雅黑" panose="020B0503020204020204" pitchFamily="34" charset="-122"/>
              </a:rPr>
              <a:t>＝</a:t>
            </a:r>
            <a:r>
              <a:rPr lang="en-US" altLang="zh-CN" dirty="0">
                <a:latin typeface="微软雅黑" panose="020B0503020204020204" pitchFamily="34" charset="-122"/>
              </a:rPr>
              <a:t>1</a:t>
            </a:r>
            <a:r>
              <a:rPr lang="en-US" altLang="zh-CN" dirty="0">
                <a:solidFill>
                  <a:schemeClr val="accent2"/>
                </a:solidFill>
                <a:latin typeface="微软雅黑" panose="020B0503020204020204" pitchFamily="34" charset="-122"/>
              </a:rPr>
              <a:t> </a:t>
            </a:r>
            <a:r>
              <a:rPr lang="en-US" altLang="zh-CN" dirty="0" err="1">
                <a:solidFill>
                  <a:schemeClr val="accent2"/>
                </a:solidFill>
                <a:latin typeface="微软雅黑" panose="020B0503020204020204" pitchFamily="34" charset="-122"/>
              </a:rPr>
              <a:t>Zetta</a:t>
            </a:r>
            <a:r>
              <a:rPr lang="en-US" altLang="zh-CN" dirty="0">
                <a:solidFill>
                  <a:schemeClr val="accent2"/>
                </a:solidFill>
                <a:latin typeface="微软雅黑" panose="020B0503020204020204" pitchFamily="34" charset="-122"/>
              </a:rPr>
              <a:t> </a:t>
            </a:r>
            <a:r>
              <a:rPr lang="en-US" altLang="zh-CN" dirty="0">
                <a:latin typeface="微软雅黑" panose="020B0503020204020204" pitchFamily="34" charset="-122"/>
              </a:rPr>
              <a:t>2</a:t>
            </a:r>
            <a:r>
              <a:rPr lang="en-US" altLang="zh-CN" baseline="50000" dirty="0">
                <a:latin typeface="微软雅黑" panose="020B0503020204020204" pitchFamily="34" charset="-122"/>
              </a:rPr>
              <a:t>80</a:t>
            </a:r>
            <a:r>
              <a:rPr lang="zh-CN" altLang="en-US" dirty="0">
                <a:latin typeface="微软雅黑" panose="020B0503020204020204" pitchFamily="34" charset="-122"/>
              </a:rPr>
              <a:t>＝</a:t>
            </a:r>
            <a:r>
              <a:rPr lang="en-US" altLang="zh-CN" dirty="0">
                <a:latin typeface="微软雅黑" panose="020B0503020204020204" pitchFamily="34" charset="-122"/>
              </a:rPr>
              <a:t>1 </a:t>
            </a:r>
            <a:r>
              <a:rPr lang="en-US" altLang="zh-CN" dirty="0" err="1">
                <a:solidFill>
                  <a:schemeClr val="accent2"/>
                </a:solidFill>
                <a:latin typeface="微软雅黑" panose="020B0503020204020204" pitchFamily="34" charset="-122"/>
              </a:rPr>
              <a:t>Yotta</a:t>
            </a:r>
            <a:endParaRPr lang="en-US" altLang="zh-CN" baseline="30000" dirty="0">
              <a:solidFill>
                <a:schemeClr val="accent2"/>
              </a:solidFill>
              <a:latin typeface="微软雅黑" panose="020B0503020204020204" pitchFamily="34" charset="-122"/>
            </a:endParaRPr>
          </a:p>
          <a:p>
            <a:pPr eaLnBrk="1" hangingPunct="1"/>
            <a:endParaRPr lang="zh-CN" altLang="en-US" dirty="0">
              <a:latin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16</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7010400" y="3886200"/>
            <a:ext cx="2133600" cy="2971800"/>
            <a:chOff x="0" y="0"/>
            <a:chExt cx="1344" cy="1872"/>
          </a:xfrm>
        </p:grpSpPr>
        <p:sp>
          <p:nvSpPr>
            <p:cNvPr id="6" name="Freeform 6"/>
            <p:cNvSpPr>
              <a:spLocks/>
            </p:cNvSpPr>
            <p:nvPr/>
          </p:nvSpPr>
          <p:spPr bwMode="auto">
            <a:xfrm>
              <a:off x="192" y="0"/>
              <a:ext cx="480" cy="624"/>
            </a:xfrm>
            <a:custGeom>
              <a:avLst/>
              <a:gdLst>
                <a:gd name="T0" fmla="*/ 2 w 1882"/>
                <a:gd name="T1" fmla="*/ 3 h 1992"/>
                <a:gd name="T2" fmla="*/ 3 w 1882"/>
                <a:gd name="T3" fmla="*/ 3 h 1992"/>
                <a:gd name="T4" fmla="*/ 4 w 1882"/>
                <a:gd name="T5" fmla="*/ 3 h 1992"/>
                <a:gd name="T6" fmla="*/ 4 w 1882"/>
                <a:gd name="T7" fmla="*/ 3 h 1992"/>
                <a:gd name="T8" fmla="*/ 5 w 1882"/>
                <a:gd name="T9" fmla="*/ 3 h 1992"/>
                <a:gd name="T10" fmla="*/ 5 w 1882"/>
                <a:gd name="T11" fmla="*/ 3 h 1992"/>
                <a:gd name="T12" fmla="*/ 5 w 1882"/>
                <a:gd name="T13" fmla="*/ 3 h 1992"/>
                <a:gd name="T14" fmla="*/ 5 w 1882"/>
                <a:gd name="T15" fmla="*/ 3 h 1992"/>
                <a:gd name="T16" fmla="*/ 6 w 1882"/>
                <a:gd name="T17" fmla="*/ 4 h 1992"/>
                <a:gd name="T18" fmla="*/ 6 w 1882"/>
                <a:gd name="T19" fmla="*/ 4 h 1992"/>
                <a:gd name="T20" fmla="*/ 6 w 1882"/>
                <a:gd name="T21" fmla="*/ 4 h 1992"/>
                <a:gd name="T22" fmla="*/ 7 w 1882"/>
                <a:gd name="T23" fmla="*/ 5 h 1992"/>
                <a:gd name="T24" fmla="*/ 7 w 1882"/>
                <a:gd name="T25" fmla="*/ 6 h 1992"/>
                <a:gd name="T26" fmla="*/ 7 w 1882"/>
                <a:gd name="T27" fmla="*/ 6 h 1992"/>
                <a:gd name="T28" fmla="*/ 7 w 1882"/>
                <a:gd name="T29" fmla="*/ 7 h 1992"/>
                <a:gd name="T30" fmla="*/ 7 w 1882"/>
                <a:gd name="T31" fmla="*/ 7 h 1992"/>
                <a:gd name="T32" fmla="*/ 8 w 1882"/>
                <a:gd name="T33" fmla="*/ 8 h 1992"/>
                <a:gd name="T34" fmla="*/ 8 w 1882"/>
                <a:gd name="T35" fmla="*/ 8 h 1992"/>
                <a:gd name="T36" fmla="*/ 8 w 1882"/>
                <a:gd name="T37" fmla="*/ 9 h 1992"/>
                <a:gd name="T38" fmla="*/ 8 w 1882"/>
                <a:gd name="T39" fmla="*/ 9 h 1992"/>
                <a:gd name="T40" fmla="*/ 8 w 1882"/>
                <a:gd name="T41" fmla="*/ 10 h 1992"/>
                <a:gd name="T42" fmla="*/ 8 w 1882"/>
                <a:gd name="T43" fmla="*/ 11 h 1992"/>
                <a:gd name="T44" fmla="*/ 8 w 1882"/>
                <a:gd name="T45" fmla="*/ 19 h 1992"/>
                <a:gd name="T46" fmla="*/ 6 w 1882"/>
                <a:gd name="T47" fmla="*/ 19 h 1992"/>
                <a:gd name="T48" fmla="*/ 6 w 1882"/>
                <a:gd name="T49" fmla="*/ 11 h 1992"/>
                <a:gd name="T50" fmla="*/ 6 w 1882"/>
                <a:gd name="T51" fmla="*/ 11 h 1992"/>
                <a:gd name="T52" fmla="*/ 5 w 1882"/>
                <a:gd name="T53" fmla="*/ 10 h 1992"/>
                <a:gd name="T54" fmla="*/ 5 w 1882"/>
                <a:gd name="T55" fmla="*/ 9 h 1992"/>
                <a:gd name="T56" fmla="*/ 5 w 1882"/>
                <a:gd name="T57" fmla="*/ 9 h 1992"/>
                <a:gd name="T58" fmla="*/ 5 w 1882"/>
                <a:gd name="T59" fmla="*/ 9 h 1992"/>
                <a:gd name="T60" fmla="*/ 4 w 1882"/>
                <a:gd name="T61" fmla="*/ 8 h 1992"/>
                <a:gd name="T62" fmla="*/ 4 w 1882"/>
                <a:gd name="T63" fmla="*/ 8 h 1992"/>
                <a:gd name="T64" fmla="*/ 4 w 1882"/>
                <a:gd name="T65" fmla="*/ 8 h 1992"/>
                <a:gd name="T66" fmla="*/ 3 w 1882"/>
                <a:gd name="T67" fmla="*/ 8 h 1992"/>
                <a:gd name="T68" fmla="*/ 2 w 1882"/>
                <a:gd name="T69" fmla="*/ 8 h 1992"/>
                <a:gd name="T70" fmla="*/ 2 w 1882"/>
                <a:gd name="T71" fmla="*/ 11 h 1992"/>
                <a:gd name="T72" fmla="*/ 0 w 1882"/>
                <a:gd name="T73" fmla="*/ 5 h 1992"/>
                <a:gd name="T74" fmla="*/ 2 w 1882"/>
                <a:gd name="T75" fmla="*/ 0 h 1992"/>
                <a:gd name="T76" fmla="*/ 2 w 1882"/>
                <a:gd name="T77" fmla="*/ 3 h 19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2"/>
                <a:gd name="T118" fmla="*/ 0 h 1992"/>
                <a:gd name="T119" fmla="*/ 1882 w 1882"/>
                <a:gd name="T120" fmla="*/ 1992 h 19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2" h="1992">
                  <a:moveTo>
                    <a:pt x="562" y="268"/>
                  </a:moveTo>
                  <a:lnTo>
                    <a:pt x="797" y="268"/>
                  </a:lnTo>
                  <a:lnTo>
                    <a:pt x="886" y="271"/>
                  </a:lnTo>
                  <a:lnTo>
                    <a:pt x="973" y="279"/>
                  </a:lnTo>
                  <a:lnTo>
                    <a:pt x="1058" y="293"/>
                  </a:lnTo>
                  <a:lnTo>
                    <a:pt x="1140" y="312"/>
                  </a:lnTo>
                  <a:lnTo>
                    <a:pt x="1220" y="336"/>
                  </a:lnTo>
                  <a:lnTo>
                    <a:pt x="1296" y="364"/>
                  </a:lnTo>
                  <a:lnTo>
                    <a:pt x="1369" y="397"/>
                  </a:lnTo>
                  <a:lnTo>
                    <a:pt x="1438" y="433"/>
                  </a:lnTo>
                  <a:lnTo>
                    <a:pt x="1503" y="474"/>
                  </a:lnTo>
                  <a:lnTo>
                    <a:pt x="1564" y="519"/>
                  </a:lnTo>
                  <a:lnTo>
                    <a:pt x="1621" y="567"/>
                  </a:lnTo>
                  <a:lnTo>
                    <a:pt x="1673" y="619"/>
                  </a:lnTo>
                  <a:lnTo>
                    <a:pt x="1720" y="673"/>
                  </a:lnTo>
                  <a:lnTo>
                    <a:pt x="1761" y="731"/>
                  </a:lnTo>
                  <a:lnTo>
                    <a:pt x="1797" y="791"/>
                  </a:lnTo>
                  <a:lnTo>
                    <a:pt x="1827" y="853"/>
                  </a:lnTo>
                  <a:lnTo>
                    <a:pt x="1850" y="918"/>
                  </a:lnTo>
                  <a:lnTo>
                    <a:pt x="1868" y="984"/>
                  </a:lnTo>
                  <a:lnTo>
                    <a:pt x="1878" y="1053"/>
                  </a:lnTo>
                  <a:lnTo>
                    <a:pt x="1882" y="1123"/>
                  </a:lnTo>
                  <a:lnTo>
                    <a:pt x="1882" y="1991"/>
                  </a:lnTo>
                  <a:lnTo>
                    <a:pt x="1315" y="1991"/>
                  </a:lnTo>
                  <a:lnTo>
                    <a:pt x="1315" y="1123"/>
                  </a:lnTo>
                  <a:lnTo>
                    <a:pt x="1314" y="1101"/>
                  </a:lnTo>
                  <a:lnTo>
                    <a:pt x="1289" y="1038"/>
                  </a:lnTo>
                  <a:lnTo>
                    <a:pt x="1238" y="981"/>
                  </a:lnTo>
                  <a:lnTo>
                    <a:pt x="1164" y="932"/>
                  </a:lnTo>
                  <a:lnTo>
                    <a:pt x="1104" y="906"/>
                  </a:lnTo>
                  <a:lnTo>
                    <a:pt x="1036" y="884"/>
                  </a:lnTo>
                  <a:lnTo>
                    <a:pt x="962" y="867"/>
                  </a:lnTo>
                  <a:lnTo>
                    <a:pt x="882" y="857"/>
                  </a:lnTo>
                  <a:lnTo>
                    <a:pt x="797" y="854"/>
                  </a:lnTo>
                  <a:lnTo>
                    <a:pt x="562" y="854"/>
                  </a:lnTo>
                  <a:lnTo>
                    <a:pt x="562" y="1123"/>
                  </a:lnTo>
                  <a:lnTo>
                    <a:pt x="0" y="561"/>
                  </a:lnTo>
                  <a:lnTo>
                    <a:pt x="562" y="0"/>
                  </a:lnTo>
                  <a:lnTo>
                    <a:pt x="562" y="268"/>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7"/>
            <p:cNvGrpSpPr>
              <a:grpSpLocks/>
            </p:cNvGrpSpPr>
            <p:nvPr/>
          </p:nvGrpSpPr>
          <p:grpSpPr bwMode="auto">
            <a:xfrm>
              <a:off x="0" y="594"/>
              <a:ext cx="1344" cy="1278"/>
              <a:chOff x="0" y="0"/>
              <a:chExt cx="1488" cy="1564"/>
            </a:xfrm>
          </p:grpSpPr>
          <p:grpSp>
            <p:nvGrpSpPr>
              <p:cNvPr id="8" name="Group 8"/>
              <p:cNvGrpSpPr>
                <a:grpSpLocks/>
              </p:cNvGrpSpPr>
              <p:nvPr/>
            </p:nvGrpSpPr>
            <p:grpSpPr bwMode="auto">
              <a:xfrm>
                <a:off x="0" y="0"/>
                <a:ext cx="1374" cy="1248"/>
                <a:chOff x="0" y="0"/>
                <a:chExt cx="1566" cy="1460"/>
              </a:xfrm>
            </p:grpSpPr>
            <p:sp>
              <p:nvSpPr>
                <p:cNvPr id="10" name="Freeform 9"/>
                <p:cNvSpPr>
                  <a:spLocks/>
                </p:cNvSpPr>
                <p:nvPr/>
              </p:nvSpPr>
              <p:spPr bwMode="auto">
                <a:xfrm>
                  <a:off x="0" y="0"/>
                  <a:ext cx="1566" cy="1460"/>
                </a:xfrm>
                <a:custGeom>
                  <a:avLst/>
                  <a:gdLst>
                    <a:gd name="T0" fmla="*/ 61 w 3915"/>
                    <a:gd name="T1" fmla="*/ 3 h 3648"/>
                    <a:gd name="T2" fmla="*/ 67 w 3915"/>
                    <a:gd name="T3" fmla="*/ 4 h 3648"/>
                    <a:gd name="T4" fmla="*/ 74 w 3915"/>
                    <a:gd name="T5" fmla="*/ 10 h 3648"/>
                    <a:gd name="T6" fmla="*/ 76 w 3915"/>
                    <a:gd name="T7" fmla="*/ 15 h 3648"/>
                    <a:gd name="T8" fmla="*/ 80 w 3915"/>
                    <a:gd name="T9" fmla="*/ 28 h 3648"/>
                    <a:gd name="T10" fmla="*/ 79 w 3915"/>
                    <a:gd name="T11" fmla="*/ 36 h 3648"/>
                    <a:gd name="T12" fmla="*/ 79 w 3915"/>
                    <a:gd name="T13" fmla="*/ 39 h 3648"/>
                    <a:gd name="T14" fmla="*/ 80 w 3915"/>
                    <a:gd name="T15" fmla="*/ 40 h 3648"/>
                    <a:gd name="T16" fmla="*/ 80 w 3915"/>
                    <a:gd name="T17" fmla="*/ 47 h 3648"/>
                    <a:gd name="T18" fmla="*/ 79 w 3915"/>
                    <a:gd name="T19" fmla="*/ 52 h 3648"/>
                    <a:gd name="T20" fmla="*/ 75 w 3915"/>
                    <a:gd name="T21" fmla="*/ 56 h 3648"/>
                    <a:gd name="T22" fmla="*/ 70 w 3915"/>
                    <a:gd name="T23" fmla="*/ 62 h 3648"/>
                    <a:gd name="T24" fmla="*/ 69 w 3915"/>
                    <a:gd name="T25" fmla="*/ 62 h 3648"/>
                    <a:gd name="T26" fmla="*/ 70 w 3915"/>
                    <a:gd name="T27" fmla="*/ 66 h 3648"/>
                    <a:gd name="T28" fmla="*/ 70 w 3915"/>
                    <a:gd name="T29" fmla="*/ 68 h 3648"/>
                    <a:gd name="T30" fmla="*/ 74 w 3915"/>
                    <a:gd name="T31" fmla="*/ 74 h 3648"/>
                    <a:gd name="T32" fmla="*/ 76 w 3915"/>
                    <a:gd name="T33" fmla="*/ 80 h 3648"/>
                    <a:gd name="T34" fmla="*/ 79 w 3915"/>
                    <a:gd name="T35" fmla="*/ 82 h 3648"/>
                    <a:gd name="T36" fmla="*/ 89 w 3915"/>
                    <a:gd name="T37" fmla="*/ 86 h 3648"/>
                    <a:gd name="T38" fmla="*/ 97 w 3915"/>
                    <a:gd name="T39" fmla="*/ 89 h 3648"/>
                    <a:gd name="T40" fmla="*/ 100 w 3915"/>
                    <a:gd name="T41" fmla="*/ 92 h 3648"/>
                    <a:gd name="T42" fmla="*/ 100 w 3915"/>
                    <a:gd name="T43" fmla="*/ 94 h 3648"/>
                    <a:gd name="T44" fmla="*/ 0 w 3915"/>
                    <a:gd name="T45" fmla="*/ 94 h 3648"/>
                    <a:gd name="T46" fmla="*/ 0 w 3915"/>
                    <a:gd name="T47" fmla="*/ 91 h 3648"/>
                    <a:gd name="T48" fmla="*/ 11 w 3915"/>
                    <a:gd name="T49" fmla="*/ 84 h 3648"/>
                    <a:gd name="T50" fmla="*/ 20 w 3915"/>
                    <a:gd name="T51" fmla="*/ 80 h 3648"/>
                    <a:gd name="T52" fmla="*/ 26 w 3915"/>
                    <a:gd name="T53" fmla="*/ 73 h 3648"/>
                    <a:gd name="T54" fmla="*/ 28 w 3915"/>
                    <a:gd name="T55" fmla="*/ 70 h 3648"/>
                    <a:gd name="T56" fmla="*/ 29 w 3915"/>
                    <a:gd name="T57" fmla="*/ 65 h 3648"/>
                    <a:gd name="T58" fmla="*/ 31 w 3915"/>
                    <a:gd name="T59" fmla="*/ 64 h 3648"/>
                    <a:gd name="T60" fmla="*/ 31 w 3915"/>
                    <a:gd name="T61" fmla="*/ 62 h 3648"/>
                    <a:gd name="T62" fmla="*/ 28 w 3915"/>
                    <a:gd name="T63" fmla="*/ 60 h 3648"/>
                    <a:gd name="T64" fmla="*/ 24 w 3915"/>
                    <a:gd name="T65" fmla="*/ 54 h 3648"/>
                    <a:gd name="T66" fmla="*/ 21 w 3915"/>
                    <a:gd name="T67" fmla="*/ 52 h 3648"/>
                    <a:gd name="T68" fmla="*/ 20 w 3915"/>
                    <a:gd name="T69" fmla="*/ 46 h 3648"/>
                    <a:gd name="T70" fmla="*/ 21 w 3915"/>
                    <a:gd name="T71" fmla="*/ 41 h 3648"/>
                    <a:gd name="T72" fmla="*/ 22 w 3915"/>
                    <a:gd name="T73" fmla="*/ 39 h 3648"/>
                    <a:gd name="T74" fmla="*/ 20 w 3915"/>
                    <a:gd name="T75" fmla="*/ 30 h 3648"/>
                    <a:gd name="T76" fmla="*/ 20 w 3915"/>
                    <a:gd name="T77" fmla="*/ 23 h 3648"/>
                    <a:gd name="T78" fmla="*/ 22 w 3915"/>
                    <a:gd name="T79" fmla="*/ 18 h 3648"/>
                    <a:gd name="T80" fmla="*/ 23 w 3915"/>
                    <a:gd name="T81" fmla="*/ 16 h 3648"/>
                    <a:gd name="T82" fmla="*/ 23 w 3915"/>
                    <a:gd name="T83" fmla="*/ 15 h 3648"/>
                    <a:gd name="T84" fmla="*/ 25 w 3915"/>
                    <a:gd name="T85" fmla="*/ 9 h 3648"/>
                    <a:gd name="T86" fmla="*/ 29 w 3915"/>
                    <a:gd name="T87" fmla="*/ 6 h 3648"/>
                    <a:gd name="T88" fmla="*/ 35 w 3915"/>
                    <a:gd name="T89" fmla="*/ 4 h 3648"/>
                    <a:gd name="T90" fmla="*/ 39 w 3915"/>
                    <a:gd name="T91" fmla="*/ 0 h 3648"/>
                    <a:gd name="T92" fmla="*/ 48 w 3915"/>
                    <a:gd name="T93" fmla="*/ 0 h 3648"/>
                    <a:gd name="T94" fmla="*/ 55 w 3915"/>
                    <a:gd name="T95" fmla="*/ 1 h 3648"/>
                    <a:gd name="T96" fmla="*/ 56 w 3915"/>
                    <a:gd name="T97" fmla="*/ 0 h 3648"/>
                    <a:gd name="T98" fmla="*/ 61 w 3915"/>
                    <a:gd name="T99" fmla="*/ 3 h 36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15"/>
                    <a:gd name="T151" fmla="*/ 0 h 3648"/>
                    <a:gd name="T152" fmla="*/ 3915 w 3915"/>
                    <a:gd name="T153" fmla="*/ 3648 h 36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15" h="3648">
                      <a:moveTo>
                        <a:pt x="2376" y="116"/>
                      </a:moveTo>
                      <a:lnTo>
                        <a:pt x="2608" y="178"/>
                      </a:lnTo>
                      <a:lnTo>
                        <a:pt x="2914" y="375"/>
                      </a:lnTo>
                      <a:lnTo>
                        <a:pt x="2985" y="599"/>
                      </a:lnTo>
                      <a:lnTo>
                        <a:pt x="3128" y="1082"/>
                      </a:lnTo>
                      <a:lnTo>
                        <a:pt x="3074" y="1403"/>
                      </a:lnTo>
                      <a:lnTo>
                        <a:pt x="3074" y="1529"/>
                      </a:lnTo>
                      <a:lnTo>
                        <a:pt x="3118" y="1565"/>
                      </a:lnTo>
                      <a:lnTo>
                        <a:pt x="3146" y="1832"/>
                      </a:lnTo>
                      <a:lnTo>
                        <a:pt x="3084" y="2019"/>
                      </a:lnTo>
                      <a:lnTo>
                        <a:pt x="2923" y="2172"/>
                      </a:lnTo>
                      <a:lnTo>
                        <a:pt x="2753" y="2404"/>
                      </a:lnTo>
                      <a:lnTo>
                        <a:pt x="2699" y="2404"/>
                      </a:lnTo>
                      <a:lnTo>
                        <a:pt x="2726" y="2564"/>
                      </a:lnTo>
                      <a:lnTo>
                        <a:pt x="2726" y="2645"/>
                      </a:lnTo>
                      <a:lnTo>
                        <a:pt x="2869" y="2877"/>
                      </a:lnTo>
                      <a:lnTo>
                        <a:pt x="2975" y="3101"/>
                      </a:lnTo>
                      <a:lnTo>
                        <a:pt x="3074" y="3217"/>
                      </a:lnTo>
                      <a:lnTo>
                        <a:pt x="3468" y="3343"/>
                      </a:lnTo>
                      <a:lnTo>
                        <a:pt x="3772" y="3469"/>
                      </a:lnTo>
                      <a:lnTo>
                        <a:pt x="3915" y="3602"/>
                      </a:lnTo>
                      <a:lnTo>
                        <a:pt x="3915" y="3648"/>
                      </a:lnTo>
                      <a:lnTo>
                        <a:pt x="0" y="3648"/>
                      </a:lnTo>
                      <a:lnTo>
                        <a:pt x="0" y="3530"/>
                      </a:lnTo>
                      <a:lnTo>
                        <a:pt x="446" y="3289"/>
                      </a:lnTo>
                      <a:lnTo>
                        <a:pt x="796" y="3111"/>
                      </a:lnTo>
                      <a:lnTo>
                        <a:pt x="1028" y="2833"/>
                      </a:lnTo>
                      <a:lnTo>
                        <a:pt x="1090" y="2727"/>
                      </a:lnTo>
                      <a:lnTo>
                        <a:pt x="1126" y="2547"/>
                      </a:lnTo>
                      <a:lnTo>
                        <a:pt x="1198" y="2512"/>
                      </a:lnTo>
                      <a:lnTo>
                        <a:pt x="1198" y="2404"/>
                      </a:lnTo>
                      <a:lnTo>
                        <a:pt x="1082" y="2323"/>
                      </a:lnTo>
                      <a:lnTo>
                        <a:pt x="956" y="2101"/>
                      </a:lnTo>
                      <a:lnTo>
                        <a:pt x="813" y="2019"/>
                      </a:lnTo>
                      <a:lnTo>
                        <a:pt x="769" y="1788"/>
                      </a:lnTo>
                      <a:lnTo>
                        <a:pt x="804" y="1583"/>
                      </a:lnTo>
                      <a:lnTo>
                        <a:pt x="858" y="1521"/>
                      </a:lnTo>
                      <a:lnTo>
                        <a:pt x="796" y="1189"/>
                      </a:lnTo>
                      <a:lnTo>
                        <a:pt x="786" y="903"/>
                      </a:lnTo>
                      <a:lnTo>
                        <a:pt x="867" y="679"/>
                      </a:lnTo>
                      <a:lnTo>
                        <a:pt x="912" y="607"/>
                      </a:lnTo>
                      <a:lnTo>
                        <a:pt x="885" y="582"/>
                      </a:lnTo>
                      <a:lnTo>
                        <a:pt x="991" y="358"/>
                      </a:lnTo>
                      <a:lnTo>
                        <a:pt x="1136" y="232"/>
                      </a:lnTo>
                      <a:lnTo>
                        <a:pt x="1368" y="134"/>
                      </a:lnTo>
                      <a:lnTo>
                        <a:pt x="1528" y="8"/>
                      </a:lnTo>
                      <a:lnTo>
                        <a:pt x="1886" y="18"/>
                      </a:lnTo>
                      <a:lnTo>
                        <a:pt x="2145" y="35"/>
                      </a:lnTo>
                      <a:lnTo>
                        <a:pt x="2179" y="0"/>
                      </a:lnTo>
                      <a:lnTo>
                        <a:pt x="2376" y="116"/>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
                <p:cNvSpPr>
                  <a:spLocks/>
                </p:cNvSpPr>
                <p:nvPr/>
              </p:nvSpPr>
              <p:spPr bwMode="auto">
                <a:xfrm>
                  <a:off x="337" y="242"/>
                  <a:ext cx="304" cy="735"/>
                </a:xfrm>
                <a:custGeom>
                  <a:avLst/>
                  <a:gdLst>
                    <a:gd name="T0" fmla="*/ 4 w 758"/>
                    <a:gd name="T1" fmla="*/ 2 h 1838"/>
                    <a:gd name="T2" fmla="*/ 3 w 758"/>
                    <a:gd name="T3" fmla="*/ 5 h 1838"/>
                    <a:gd name="T4" fmla="*/ 3 w 758"/>
                    <a:gd name="T5" fmla="*/ 8 h 1838"/>
                    <a:gd name="T6" fmla="*/ 2 w 758"/>
                    <a:gd name="T7" fmla="*/ 10 h 1838"/>
                    <a:gd name="T8" fmla="*/ 2 w 758"/>
                    <a:gd name="T9" fmla="*/ 12 h 1838"/>
                    <a:gd name="T10" fmla="*/ 2 w 758"/>
                    <a:gd name="T11" fmla="*/ 15 h 1838"/>
                    <a:gd name="T12" fmla="*/ 2 w 758"/>
                    <a:gd name="T13" fmla="*/ 17 h 1838"/>
                    <a:gd name="T14" fmla="*/ 2 w 758"/>
                    <a:gd name="T15" fmla="*/ 19 h 1838"/>
                    <a:gd name="T16" fmla="*/ 2 w 758"/>
                    <a:gd name="T17" fmla="*/ 20 h 1838"/>
                    <a:gd name="T18" fmla="*/ 3 w 758"/>
                    <a:gd name="T19" fmla="*/ 22 h 1838"/>
                    <a:gd name="T20" fmla="*/ 4 w 758"/>
                    <a:gd name="T21" fmla="*/ 23 h 1838"/>
                    <a:gd name="T22" fmla="*/ 4 w 758"/>
                    <a:gd name="T23" fmla="*/ 26 h 1838"/>
                    <a:gd name="T24" fmla="*/ 5 w 758"/>
                    <a:gd name="T25" fmla="*/ 28 h 1838"/>
                    <a:gd name="T26" fmla="*/ 6 w 758"/>
                    <a:gd name="T27" fmla="*/ 30 h 1838"/>
                    <a:gd name="T28" fmla="*/ 6 w 758"/>
                    <a:gd name="T29" fmla="*/ 31 h 1838"/>
                    <a:gd name="T30" fmla="*/ 6 w 758"/>
                    <a:gd name="T31" fmla="*/ 31 h 1838"/>
                    <a:gd name="T32" fmla="*/ 8 w 758"/>
                    <a:gd name="T33" fmla="*/ 38 h 1838"/>
                    <a:gd name="T34" fmla="*/ 13 w 758"/>
                    <a:gd name="T35" fmla="*/ 44 h 1838"/>
                    <a:gd name="T36" fmla="*/ 15 w 758"/>
                    <a:gd name="T37" fmla="*/ 44 h 1838"/>
                    <a:gd name="T38" fmla="*/ 18 w 758"/>
                    <a:gd name="T39" fmla="*/ 44 h 1838"/>
                    <a:gd name="T40" fmla="*/ 20 w 758"/>
                    <a:gd name="T41" fmla="*/ 47 h 1838"/>
                    <a:gd name="T42" fmla="*/ 16 w 758"/>
                    <a:gd name="T43" fmla="*/ 46 h 1838"/>
                    <a:gd name="T44" fmla="*/ 16 w 758"/>
                    <a:gd name="T45" fmla="*/ 47 h 1838"/>
                    <a:gd name="T46" fmla="*/ 13 w 758"/>
                    <a:gd name="T47" fmla="*/ 45 h 1838"/>
                    <a:gd name="T48" fmla="*/ 10 w 758"/>
                    <a:gd name="T49" fmla="*/ 43 h 1838"/>
                    <a:gd name="T50" fmla="*/ 5 w 758"/>
                    <a:gd name="T51" fmla="*/ 34 h 1838"/>
                    <a:gd name="T52" fmla="*/ 3 w 758"/>
                    <a:gd name="T53" fmla="*/ 28 h 1838"/>
                    <a:gd name="T54" fmla="*/ 1 w 758"/>
                    <a:gd name="T55" fmla="*/ 19 h 1838"/>
                    <a:gd name="T56" fmla="*/ 0 w 758"/>
                    <a:gd name="T57" fmla="*/ 12 h 1838"/>
                    <a:gd name="T58" fmla="*/ 1 w 758"/>
                    <a:gd name="T59" fmla="*/ 5 h 1838"/>
                    <a:gd name="T60" fmla="*/ 4 w 758"/>
                    <a:gd name="T61" fmla="*/ 0 h 1838"/>
                    <a:gd name="T62" fmla="*/ 4 w 758"/>
                    <a:gd name="T63" fmla="*/ 2 h 18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8"/>
                    <a:gd name="T97" fmla="*/ 0 h 1838"/>
                    <a:gd name="T98" fmla="*/ 758 w 758"/>
                    <a:gd name="T99" fmla="*/ 1838 h 18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8" h="1838">
                      <a:moveTo>
                        <a:pt x="135" y="58"/>
                      </a:moveTo>
                      <a:lnTo>
                        <a:pt x="120" y="188"/>
                      </a:lnTo>
                      <a:lnTo>
                        <a:pt x="104" y="329"/>
                      </a:lnTo>
                      <a:lnTo>
                        <a:pt x="95" y="416"/>
                      </a:lnTo>
                      <a:lnTo>
                        <a:pt x="87" y="481"/>
                      </a:lnTo>
                      <a:lnTo>
                        <a:pt x="81" y="576"/>
                      </a:lnTo>
                      <a:lnTo>
                        <a:pt x="79" y="673"/>
                      </a:lnTo>
                      <a:lnTo>
                        <a:pt x="87" y="738"/>
                      </a:lnTo>
                      <a:lnTo>
                        <a:pt x="99" y="775"/>
                      </a:lnTo>
                      <a:lnTo>
                        <a:pt x="118" y="837"/>
                      </a:lnTo>
                      <a:lnTo>
                        <a:pt x="141" y="916"/>
                      </a:lnTo>
                      <a:lnTo>
                        <a:pt x="166" y="1003"/>
                      </a:lnTo>
                      <a:lnTo>
                        <a:pt x="189" y="1086"/>
                      </a:lnTo>
                      <a:lnTo>
                        <a:pt x="209" y="1158"/>
                      </a:lnTo>
                      <a:lnTo>
                        <a:pt x="222" y="1208"/>
                      </a:lnTo>
                      <a:lnTo>
                        <a:pt x="228" y="1227"/>
                      </a:lnTo>
                      <a:lnTo>
                        <a:pt x="323" y="1469"/>
                      </a:lnTo>
                      <a:lnTo>
                        <a:pt x="510" y="1716"/>
                      </a:lnTo>
                      <a:lnTo>
                        <a:pt x="584" y="1722"/>
                      </a:lnTo>
                      <a:lnTo>
                        <a:pt x="705" y="1716"/>
                      </a:lnTo>
                      <a:lnTo>
                        <a:pt x="758" y="1838"/>
                      </a:lnTo>
                      <a:lnTo>
                        <a:pt x="638" y="1776"/>
                      </a:lnTo>
                      <a:lnTo>
                        <a:pt x="630" y="1830"/>
                      </a:lnTo>
                      <a:lnTo>
                        <a:pt x="504" y="1762"/>
                      </a:lnTo>
                      <a:lnTo>
                        <a:pt x="389" y="1670"/>
                      </a:lnTo>
                      <a:lnTo>
                        <a:pt x="182" y="1320"/>
                      </a:lnTo>
                      <a:lnTo>
                        <a:pt x="108" y="1074"/>
                      </a:lnTo>
                      <a:lnTo>
                        <a:pt x="46" y="758"/>
                      </a:lnTo>
                      <a:lnTo>
                        <a:pt x="0" y="483"/>
                      </a:lnTo>
                      <a:lnTo>
                        <a:pt x="46" y="188"/>
                      </a:lnTo>
                      <a:lnTo>
                        <a:pt x="141" y="0"/>
                      </a:lnTo>
                      <a:lnTo>
                        <a:pt x="13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1"/>
                <p:cNvSpPr>
                  <a:spLocks/>
                </p:cNvSpPr>
                <p:nvPr/>
              </p:nvSpPr>
              <p:spPr bwMode="auto">
                <a:xfrm>
                  <a:off x="643" y="941"/>
                  <a:ext cx="306" cy="65"/>
                </a:xfrm>
                <a:custGeom>
                  <a:avLst/>
                  <a:gdLst>
                    <a:gd name="T0" fmla="*/ 17 w 764"/>
                    <a:gd name="T1" fmla="*/ 3 h 162"/>
                    <a:gd name="T2" fmla="*/ 13 w 764"/>
                    <a:gd name="T3" fmla="*/ 3 h 162"/>
                    <a:gd name="T4" fmla="*/ 10 w 764"/>
                    <a:gd name="T5" fmla="*/ 3 h 162"/>
                    <a:gd name="T6" fmla="*/ 8 w 764"/>
                    <a:gd name="T7" fmla="*/ 4 h 162"/>
                    <a:gd name="T8" fmla="*/ 6 w 764"/>
                    <a:gd name="T9" fmla="*/ 4 h 162"/>
                    <a:gd name="T10" fmla="*/ 4 w 764"/>
                    <a:gd name="T11" fmla="*/ 4 h 162"/>
                    <a:gd name="T12" fmla="*/ 2 w 764"/>
                    <a:gd name="T13" fmla="*/ 2 h 162"/>
                    <a:gd name="T14" fmla="*/ 0 w 764"/>
                    <a:gd name="T15" fmla="*/ 0 h 162"/>
                    <a:gd name="T16" fmla="*/ 3 w 764"/>
                    <a:gd name="T17" fmla="*/ 2 h 162"/>
                    <a:gd name="T18" fmla="*/ 2 w 764"/>
                    <a:gd name="T19" fmla="*/ 0 h 162"/>
                    <a:gd name="T20" fmla="*/ 6 w 764"/>
                    <a:gd name="T21" fmla="*/ 2 h 162"/>
                    <a:gd name="T22" fmla="*/ 9 w 764"/>
                    <a:gd name="T23" fmla="*/ 2 h 162"/>
                    <a:gd name="T24" fmla="*/ 9 w 764"/>
                    <a:gd name="T25" fmla="*/ 2 h 162"/>
                    <a:gd name="T26" fmla="*/ 10 w 764"/>
                    <a:gd name="T27" fmla="*/ 2 h 162"/>
                    <a:gd name="T28" fmla="*/ 10 w 764"/>
                    <a:gd name="T29" fmla="*/ 2 h 162"/>
                    <a:gd name="T30" fmla="*/ 11 w 764"/>
                    <a:gd name="T31" fmla="*/ 2 h 162"/>
                    <a:gd name="T32" fmla="*/ 12 w 764"/>
                    <a:gd name="T33" fmla="*/ 2 h 162"/>
                    <a:gd name="T34" fmla="*/ 13 w 764"/>
                    <a:gd name="T35" fmla="*/ 2 h 162"/>
                    <a:gd name="T36" fmla="*/ 14 w 764"/>
                    <a:gd name="T37" fmla="*/ 2 h 162"/>
                    <a:gd name="T38" fmla="*/ 14 w 764"/>
                    <a:gd name="T39" fmla="*/ 2 h 162"/>
                    <a:gd name="T40" fmla="*/ 14 w 764"/>
                    <a:gd name="T41" fmla="*/ 2 h 162"/>
                    <a:gd name="T42" fmla="*/ 15 w 764"/>
                    <a:gd name="T43" fmla="*/ 2 h 162"/>
                    <a:gd name="T44" fmla="*/ 15 w 764"/>
                    <a:gd name="T45" fmla="*/ 2 h 162"/>
                    <a:gd name="T46" fmla="*/ 16 w 764"/>
                    <a:gd name="T47" fmla="*/ 2 h 162"/>
                    <a:gd name="T48" fmla="*/ 16 w 764"/>
                    <a:gd name="T49" fmla="*/ 2 h 162"/>
                    <a:gd name="T50" fmla="*/ 17 w 764"/>
                    <a:gd name="T51" fmla="*/ 2 h 162"/>
                    <a:gd name="T52" fmla="*/ 17 w 764"/>
                    <a:gd name="T53" fmla="*/ 2 h 162"/>
                    <a:gd name="T54" fmla="*/ 20 w 764"/>
                    <a:gd name="T55" fmla="*/ 0 h 162"/>
                    <a:gd name="T56" fmla="*/ 17 w 764"/>
                    <a:gd name="T57" fmla="*/ 3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4"/>
                    <a:gd name="T88" fmla="*/ 0 h 162"/>
                    <a:gd name="T89" fmla="*/ 764 w 764"/>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4" h="162">
                      <a:moveTo>
                        <a:pt x="669" y="108"/>
                      </a:moveTo>
                      <a:lnTo>
                        <a:pt x="514" y="127"/>
                      </a:lnTo>
                      <a:lnTo>
                        <a:pt x="408" y="127"/>
                      </a:lnTo>
                      <a:lnTo>
                        <a:pt x="323" y="162"/>
                      </a:lnTo>
                      <a:lnTo>
                        <a:pt x="234" y="149"/>
                      </a:lnTo>
                      <a:lnTo>
                        <a:pt x="168" y="154"/>
                      </a:lnTo>
                      <a:lnTo>
                        <a:pt x="60" y="94"/>
                      </a:lnTo>
                      <a:lnTo>
                        <a:pt x="0" y="8"/>
                      </a:lnTo>
                      <a:lnTo>
                        <a:pt x="114" y="75"/>
                      </a:lnTo>
                      <a:lnTo>
                        <a:pt x="87" y="21"/>
                      </a:lnTo>
                      <a:lnTo>
                        <a:pt x="255" y="100"/>
                      </a:lnTo>
                      <a:lnTo>
                        <a:pt x="342" y="81"/>
                      </a:lnTo>
                      <a:lnTo>
                        <a:pt x="350" y="81"/>
                      </a:lnTo>
                      <a:lnTo>
                        <a:pt x="369" y="83"/>
                      </a:lnTo>
                      <a:lnTo>
                        <a:pt x="398" y="83"/>
                      </a:lnTo>
                      <a:lnTo>
                        <a:pt x="431" y="85"/>
                      </a:lnTo>
                      <a:lnTo>
                        <a:pt x="466" y="87"/>
                      </a:lnTo>
                      <a:lnTo>
                        <a:pt x="497" y="87"/>
                      </a:lnTo>
                      <a:lnTo>
                        <a:pt x="522" y="89"/>
                      </a:lnTo>
                      <a:lnTo>
                        <a:pt x="545" y="89"/>
                      </a:lnTo>
                      <a:lnTo>
                        <a:pt x="561" y="87"/>
                      </a:lnTo>
                      <a:lnTo>
                        <a:pt x="580" y="87"/>
                      </a:lnTo>
                      <a:lnTo>
                        <a:pt x="599" y="85"/>
                      </a:lnTo>
                      <a:lnTo>
                        <a:pt x="619" y="83"/>
                      </a:lnTo>
                      <a:lnTo>
                        <a:pt x="634" y="83"/>
                      </a:lnTo>
                      <a:lnTo>
                        <a:pt x="646" y="81"/>
                      </a:lnTo>
                      <a:lnTo>
                        <a:pt x="650" y="81"/>
                      </a:lnTo>
                      <a:lnTo>
                        <a:pt x="764" y="0"/>
                      </a:lnTo>
                      <a:lnTo>
                        <a:pt x="669"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2"/>
                <p:cNvSpPr>
                  <a:spLocks/>
                </p:cNvSpPr>
                <p:nvPr/>
              </p:nvSpPr>
              <p:spPr bwMode="auto">
                <a:xfrm>
                  <a:off x="946" y="172"/>
                  <a:ext cx="258" cy="785"/>
                </a:xfrm>
                <a:custGeom>
                  <a:avLst/>
                  <a:gdLst>
                    <a:gd name="T0" fmla="*/ 12 w 645"/>
                    <a:gd name="T1" fmla="*/ 2 h 1963"/>
                    <a:gd name="T2" fmla="*/ 16 w 645"/>
                    <a:gd name="T3" fmla="*/ 8 h 1963"/>
                    <a:gd name="T4" fmla="*/ 16 w 645"/>
                    <a:gd name="T5" fmla="*/ 15 h 1963"/>
                    <a:gd name="T6" fmla="*/ 16 w 645"/>
                    <a:gd name="T7" fmla="*/ 17 h 1963"/>
                    <a:gd name="T8" fmla="*/ 16 w 645"/>
                    <a:gd name="T9" fmla="*/ 20 h 1963"/>
                    <a:gd name="T10" fmla="*/ 16 w 645"/>
                    <a:gd name="T11" fmla="*/ 24 h 1963"/>
                    <a:gd name="T12" fmla="*/ 16 w 645"/>
                    <a:gd name="T13" fmla="*/ 26 h 1963"/>
                    <a:gd name="T14" fmla="*/ 16 w 645"/>
                    <a:gd name="T15" fmla="*/ 27 h 1963"/>
                    <a:gd name="T16" fmla="*/ 16 w 645"/>
                    <a:gd name="T17" fmla="*/ 28 h 1963"/>
                    <a:gd name="T18" fmla="*/ 16 w 645"/>
                    <a:gd name="T19" fmla="*/ 29 h 1963"/>
                    <a:gd name="T20" fmla="*/ 15 w 645"/>
                    <a:gd name="T21" fmla="*/ 30 h 1963"/>
                    <a:gd name="T22" fmla="*/ 15 w 645"/>
                    <a:gd name="T23" fmla="*/ 32 h 1963"/>
                    <a:gd name="T24" fmla="*/ 15 w 645"/>
                    <a:gd name="T25" fmla="*/ 33 h 1963"/>
                    <a:gd name="T26" fmla="*/ 15 w 645"/>
                    <a:gd name="T27" fmla="*/ 33 h 1963"/>
                    <a:gd name="T28" fmla="*/ 14 w 645"/>
                    <a:gd name="T29" fmla="*/ 34 h 1963"/>
                    <a:gd name="T30" fmla="*/ 14 w 645"/>
                    <a:gd name="T31" fmla="*/ 33 h 1963"/>
                    <a:gd name="T32" fmla="*/ 13 w 645"/>
                    <a:gd name="T33" fmla="*/ 39 h 1963"/>
                    <a:gd name="T34" fmla="*/ 9 w 645"/>
                    <a:gd name="T35" fmla="*/ 45 h 1963"/>
                    <a:gd name="T36" fmla="*/ 6 w 645"/>
                    <a:gd name="T37" fmla="*/ 46 h 1963"/>
                    <a:gd name="T38" fmla="*/ 2 w 645"/>
                    <a:gd name="T39" fmla="*/ 50 h 1963"/>
                    <a:gd name="T40" fmla="*/ 0 w 645"/>
                    <a:gd name="T41" fmla="*/ 50 h 1963"/>
                    <a:gd name="T42" fmla="*/ 3 w 645"/>
                    <a:gd name="T43" fmla="*/ 47 h 1963"/>
                    <a:gd name="T44" fmla="*/ 3 w 645"/>
                    <a:gd name="T45" fmla="*/ 48 h 1963"/>
                    <a:gd name="T46" fmla="*/ 6 w 645"/>
                    <a:gd name="T47" fmla="*/ 44 h 1963"/>
                    <a:gd name="T48" fmla="*/ 9 w 645"/>
                    <a:gd name="T49" fmla="*/ 44 h 1963"/>
                    <a:gd name="T50" fmla="*/ 11 w 645"/>
                    <a:gd name="T51" fmla="*/ 39 h 1963"/>
                    <a:gd name="T52" fmla="*/ 12 w 645"/>
                    <a:gd name="T53" fmla="*/ 35 h 1963"/>
                    <a:gd name="T54" fmla="*/ 14 w 645"/>
                    <a:gd name="T55" fmla="*/ 30 h 1963"/>
                    <a:gd name="T56" fmla="*/ 14 w 645"/>
                    <a:gd name="T57" fmla="*/ 30 h 1963"/>
                    <a:gd name="T58" fmla="*/ 14 w 645"/>
                    <a:gd name="T59" fmla="*/ 26 h 1963"/>
                    <a:gd name="T60" fmla="*/ 14 w 645"/>
                    <a:gd name="T61" fmla="*/ 16 h 1963"/>
                    <a:gd name="T62" fmla="*/ 14 w 645"/>
                    <a:gd name="T63" fmla="*/ 9 h 1963"/>
                    <a:gd name="T64" fmla="*/ 12 w 645"/>
                    <a:gd name="T65" fmla="*/ 5 h 1963"/>
                    <a:gd name="T66" fmla="*/ 9 w 645"/>
                    <a:gd name="T67" fmla="*/ 0 h 1963"/>
                    <a:gd name="T68" fmla="*/ 12 w 645"/>
                    <a:gd name="T69" fmla="*/ 2 h 19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5"/>
                    <a:gd name="T106" fmla="*/ 0 h 1963"/>
                    <a:gd name="T107" fmla="*/ 645 w 645"/>
                    <a:gd name="T108" fmla="*/ 1963 h 19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5" h="1963">
                      <a:moveTo>
                        <a:pt x="464" y="79"/>
                      </a:moveTo>
                      <a:lnTo>
                        <a:pt x="610" y="329"/>
                      </a:lnTo>
                      <a:lnTo>
                        <a:pt x="645" y="590"/>
                      </a:lnTo>
                      <a:lnTo>
                        <a:pt x="643" y="651"/>
                      </a:lnTo>
                      <a:lnTo>
                        <a:pt x="641" y="792"/>
                      </a:lnTo>
                      <a:lnTo>
                        <a:pt x="636" y="941"/>
                      </a:lnTo>
                      <a:lnTo>
                        <a:pt x="632" y="1026"/>
                      </a:lnTo>
                      <a:lnTo>
                        <a:pt x="626" y="1049"/>
                      </a:lnTo>
                      <a:lnTo>
                        <a:pt x="618" y="1088"/>
                      </a:lnTo>
                      <a:lnTo>
                        <a:pt x="609" y="1134"/>
                      </a:lnTo>
                      <a:lnTo>
                        <a:pt x="599" y="1185"/>
                      </a:lnTo>
                      <a:lnTo>
                        <a:pt x="587" y="1233"/>
                      </a:lnTo>
                      <a:lnTo>
                        <a:pt x="578" y="1274"/>
                      </a:lnTo>
                      <a:lnTo>
                        <a:pt x="572" y="1303"/>
                      </a:lnTo>
                      <a:lnTo>
                        <a:pt x="570" y="1312"/>
                      </a:lnTo>
                      <a:lnTo>
                        <a:pt x="558" y="1293"/>
                      </a:lnTo>
                      <a:lnTo>
                        <a:pt x="518" y="1515"/>
                      </a:lnTo>
                      <a:lnTo>
                        <a:pt x="350" y="1743"/>
                      </a:lnTo>
                      <a:lnTo>
                        <a:pt x="249" y="1795"/>
                      </a:lnTo>
                      <a:lnTo>
                        <a:pt x="100" y="1950"/>
                      </a:lnTo>
                      <a:lnTo>
                        <a:pt x="0" y="1963"/>
                      </a:lnTo>
                      <a:lnTo>
                        <a:pt x="108" y="1822"/>
                      </a:lnTo>
                      <a:lnTo>
                        <a:pt x="122" y="1857"/>
                      </a:lnTo>
                      <a:lnTo>
                        <a:pt x="241" y="1708"/>
                      </a:lnTo>
                      <a:lnTo>
                        <a:pt x="342" y="1730"/>
                      </a:lnTo>
                      <a:lnTo>
                        <a:pt x="442" y="1534"/>
                      </a:lnTo>
                      <a:lnTo>
                        <a:pt x="483" y="1380"/>
                      </a:lnTo>
                      <a:lnTo>
                        <a:pt x="524" y="1154"/>
                      </a:lnTo>
                      <a:lnTo>
                        <a:pt x="545" y="1173"/>
                      </a:lnTo>
                      <a:lnTo>
                        <a:pt x="564" y="999"/>
                      </a:lnTo>
                      <a:lnTo>
                        <a:pt x="570" y="624"/>
                      </a:lnTo>
                      <a:lnTo>
                        <a:pt x="551" y="356"/>
                      </a:lnTo>
                      <a:lnTo>
                        <a:pt x="477" y="182"/>
                      </a:lnTo>
                      <a:lnTo>
                        <a:pt x="350" y="0"/>
                      </a:lnTo>
                      <a:lnTo>
                        <a:pt x="46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3"/>
                <p:cNvSpPr>
                  <a:spLocks/>
                </p:cNvSpPr>
                <p:nvPr/>
              </p:nvSpPr>
              <p:spPr bwMode="auto">
                <a:xfrm>
                  <a:off x="1024" y="863"/>
                  <a:ext cx="38" cy="161"/>
                </a:xfrm>
                <a:custGeom>
                  <a:avLst/>
                  <a:gdLst>
                    <a:gd name="T0" fmla="*/ 1 w 95"/>
                    <a:gd name="T1" fmla="*/ 4 h 403"/>
                    <a:gd name="T2" fmla="*/ 1 w 95"/>
                    <a:gd name="T3" fmla="*/ 10 h 403"/>
                    <a:gd name="T4" fmla="*/ 0 w 95"/>
                    <a:gd name="T5" fmla="*/ 10 h 403"/>
                    <a:gd name="T6" fmla="*/ 0 w 95"/>
                    <a:gd name="T7" fmla="*/ 3 h 403"/>
                    <a:gd name="T8" fmla="*/ 2 w 95"/>
                    <a:gd name="T9" fmla="*/ 0 h 403"/>
                    <a:gd name="T10" fmla="*/ 1 w 95"/>
                    <a:gd name="T11" fmla="*/ 4 h 403"/>
                    <a:gd name="T12" fmla="*/ 0 60000 65536"/>
                    <a:gd name="T13" fmla="*/ 0 60000 65536"/>
                    <a:gd name="T14" fmla="*/ 0 60000 65536"/>
                    <a:gd name="T15" fmla="*/ 0 60000 65536"/>
                    <a:gd name="T16" fmla="*/ 0 60000 65536"/>
                    <a:gd name="T17" fmla="*/ 0 60000 65536"/>
                    <a:gd name="T18" fmla="*/ 0 w 95"/>
                    <a:gd name="T19" fmla="*/ 0 h 403"/>
                    <a:gd name="T20" fmla="*/ 95 w 95"/>
                    <a:gd name="T21" fmla="*/ 403 h 403"/>
                  </a:gdLst>
                  <a:ahLst/>
                  <a:cxnLst>
                    <a:cxn ang="T12">
                      <a:pos x="T0" y="T1"/>
                    </a:cxn>
                    <a:cxn ang="T13">
                      <a:pos x="T2" y="T3"/>
                    </a:cxn>
                    <a:cxn ang="T14">
                      <a:pos x="T4" y="T5"/>
                    </a:cxn>
                    <a:cxn ang="T15">
                      <a:pos x="T6" y="T7"/>
                    </a:cxn>
                    <a:cxn ang="T16">
                      <a:pos x="T8" y="T9"/>
                    </a:cxn>
                    <a:cxn ang="T17">
                      <a:pos x="T10" y="T11"/>
                    </a:cxn>
                  </a:cxnLst>
                  <a:rect l="T18" t="T19" r="T20" b="T21"/>
                  <a:pathLst>
                    <a:path w="95" h="403">
                      <a:moveTo>
                        <a:pt x="46" y="146"/>
                      </a:moveTo>
                      <a:lnTo>
                        <a:pt x="27" y="403"/>
                      </a:lnTo>
                      <a:lnTo>
                        <a:pt x="0" y="376"/>
                      </a:lnTo>
                      <a:lnTo>
                        <a:pt x="6" y="123"/>
                      </a:lnTo>
                      <a:lnTo>
                        <a:pt x="95" y="0"/>
                      </a:lnTo>
                      <a:lnTo>
                        <a:pt x="46"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4"/>
                <p:cNvSpPr>
                  <a:spLocks/>
                </p:cNvSpPr>
                <p:nvPr/>
              </p:nvSpPr>
              <p:spPr bwMode="auto">
                <a:xfrm>
                  <a:off x="477" y="860"/>
                  <a:ext cx="51" cy="172"/>
                </a:xfrm>
                <a:custGeom>
                  <a:avLst/>
                  <a:gdLst>
                    <a:gd name="T0" fmla="*/ 2 w 127"/>
                    <a:gd name="T1" fmla="*/ 2 h 431"/>
                    <a:gd name="T2" fmla="*/ 3 w 127"/>
                    <a:gd name="T3" fmla="*/ 5 h 431"/>
                    <a:gd name="T4" fmla="*/ 2 w 127"/>
                    <a:gd name="T5" fmla="*/ 11 h 431"/>
                    <a:gd name="T6" fmla="*/ 2 w 127"/>
                    <a:gd name="T7" fmla="*/ 5 h 431"/>
                    <a:gd name="T8" fmla="*/ 0 w 127"/>
                    <a:gd name="T9" fmla="*/ 0 h 431"/>
                    <a:gd name="T10" fmla="*/ 2 w 127"/>
                    <a:gd name="T11" fmla="*/ 2 h 431"/>
                    <a:gd name="T12" fmla="*/ 0 60000 65536"/>
                    <a:gd name="T13" fmla="*/ 0 60000 65536"/>
                    <a:gd name="T14" fmla="*/ 0 60000 65536"/>
                    <a:gd name="T15" fmla="*/ 0 60000 65536"/>
                    <a:gd name="T16" fmla="*/ 0 60000 65536"/>
                    <a:gd name="T17" fmla="*/ 0 60000 65536"/>
                    <a:gd name="T18" fmla="*/ 0 w 127"/>
                    <a:gd name="T19" fmla="*/ 0 h 431"/>
                    <a:gd name="T20" fmla="*/ 127 w 127"/>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127" h="431">
                      <a:moveTo>
                        <a:pt x="66" y="58"/>
                      </a:moveTo>
                      <a:lnTo>
                        <a:pt x="127" y="201"/>
                      </a:lnTo>
                      <a:lnTo>
                        <a:pt x="87" y="431"/>
                      </a:lnTo>
                      <a:lnTo>
                        <a:pt x="79" y="187"/>
                      </a:lnTo>
                      <a:lnTo>
                        <a:pt x="0" y="0"/>
                      </a:lnTo>
                      <a:lnTo>
                        <a:pt x="6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p:cNvSpPr>
                <p:nvPr/>
              </p:nvSpPr>
              <p:spPr bwMode="auto">
                <a:xfrm>
                  <a:off x="343" y="647"/>
                  <a:ext cx="153" cy="281"/>
                </a:xfrm>
                <a:custGeom>
                  <a:avLst/>
                  <a:gdLst>
                    <a:gd name="T0" fmla="*/ 3 w 382"/>
                    <a:gd name="T1" fmla="*/ 0 h 703"/>
                    <a:gd name="T2" fmla="*/ 3 w 382"/>
                    <a:gd name="T3" fmla="*/ 2 h 703"/>
                    <a:gd name="T4" fmla="*/ 2 w 382"/>
                    <a:gd name="T5" fmla="*/ 2 h 703"/>
                    <a:gd name="T6" fmla="*/ 1 w 382"/>
                    <a:gd name="T7" fmla="*/ 4 h 703"/>
                    <a:gd name="T8" fmla="*/ 3 w 382"/>
                    <a:gd name="T9" fmla="*/ 8 h 703"/>
                    <a:gd name="T10" fmla="*/ 6 w 382"/>
                    <a:gd name="T11" fmla="*/ 11 h 703"/>
                    <a:gd name="T12" fmla="*/ 7 w 382"/>
                    <a:gd name="T13" fmla="*/ 14 h 703"/>
                    <a:gd name="T14" fmla="*/ 8 w 382"/>
                    <a:gd name="T15" fmla="*/ 16 h 703"/>
                    <a:gd name="T16" fmla="*/ 10 w 382"/>
                    <a:gd name="T17" fmla="*/ 16 h 703"/>
                    <a:gd name="T18" fmla="*/ 9 w 382"/>
                    <a:gd name="T19" fmla="*/ 18 h 703"/>
                    <a:gd name="T20" fmla="*/ 7 w 382"/>
                    <a:gd name="T21" fmla="*/ 17 h 703"/>
                    <a:gd name="T22" fmla="*/ 7 w 382"/>
                    <a:gd name="T23" fmla="*/ 17 h 703"/>
                    <a:gd name="T24" fmla="*/ 7 w 382"/>
                    <a:gd name="T25" fmla="*/ 17 h 703"/>
                    <a:gd name="T26" fmla="*/ 7 w 382"/>
                    <a:gd name="T27" fmla="*/ 16 h 703"/>
                    <a:gd name="T28" fmla="*/ 6 w 382"/>
                    <a:gd name="T29" fmla="*/ 16 h 703"/>
                    <a:gd name="T30" fmla="*/ 6 w 382"/>
                    <a:gd name="T31" fmla="*/ 15 h 703"/>
                    <a:gd name="T32" fmla="*/ 6 w 382"/>
                    <a:gd name="T33" fmla="*/ 15 h 703"/>
                    <a:gd name="T34" fmla="*/ 6 w 382"/>
                    <a:gd name="T35" fmla="*/ 14 h 703"/>
                    <a:gd name="T36" fmla="*/ 6 w 382"/>
                    <a:gd name="T37" fmla="*/ 14 h 703"/>
                    <a:gd name="T38" fmla="*/ 6 w 382"/>
                    <a:gd name="T39" fmla="*/ 13 h 703"/>
                    <a:gd name="T40" fmla="*/ 5 w 382"/>
                    <a:gd name="T41" fmla="*/ 12 h 703"/>
                    <a:gd name="T42" fmla="*/ 5 w 382"/>
                    <a:gd name="T43" fmla="*/ 12 h 703"/>
                    <a:gd name="T44" fmla="*/ 4 w 382"/>
                    <a:gd name="T45" fmla="*/ 12 h 703"/>
                    <a:gd name="T46" fmla="*/ 4 w 382"/>
                    <a:gd name="T47" fmla="*/ 11 h 703"/>
                    <a:gd name="T48" fmla="*/ 3 w 382"/>
                    <a:gd name="T49" fmla="*/ 11 h 703"/>
                    <a:gd name="T50" fmla="*/ 3 w 382"/>
                    <a:gd name="T51" fmla="*/ 10 h 703"/>
                    <a:gd name="T52" fmla="*/ 2 w 382"/>
                    <a:gd name="T53" fmla="*/ 10 h 703"/>
                    <a:gd name="T54" fmla="*/ 2 w 382"/>
                    <a:gd name="T55" fmla="*/ 10 h 703"/>
                    <a:gd name="T56" fmla="*/ 2 w 382"/>
                    <a:gd name="T57" fmla="*/ 9 h 703"/>
                    <a:gd name="T58" fmla="*/ 2 w 382"/>
                    <a:gd name="T59" fmla="*/ 9 h 703"/>
                    <a:gd name="T60" fmla="*/ 1 w 382"/>
                    <a:gd name="T61" fmla="*/ 8 h 703"/>
                    <a:gd name="T62" fmla="*/ 1 w 382"/>
                    <a:gd name="T63" fmla="*/ 7 h 703"/>
                    <a:gd name="T64" fmla="*/ 0 w 382"/>
                    <a:gd name="T65" fmla="*/ 7 h 703"/>
                    <a:gd name="T66" fmla="*/ 0 w 382"/>
                    <a:gd name="T67" fmla="*/ 6 h 703"/>
                    <a:gd name="T68" fmla="*/ 0 w 382"/>
                    <a:gd name="T69" fmla="*/ 6 h 703"/>
                    <a:gd name="T70" fmla="*/ 0 w 382"/>
                    <a:gd name="T71" fmla="*/ 0 h 703"/>
                    <a:gd name="T72" fmla="*/ 3 w 382"/>
                    <a:gd name="T73" fmla="*/ 0 h 703"/>
                    <a:gd name="T74" fmla="*/ 3 w 382"/>
                    <a:gd name="T75" fmla="*/ 0 h 7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2"/>
                    <a:gd name="T115" fmla="*/ 0 h 703"/>
                    <a:gd name="T116" fmla="*/ 382 w 382"/>
                    <a:gd name="T117" fmla="*/ 703 h 7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2" h="703">
                      <a:moveTo>
                        <a:pt x="121" y="21"/>
                      </a:moveTo>
                      <a:lnTo>
                        <a:pt x="133" y="54"/>
                      </a:lnTo>
                      <a:lnTo>
                        <a:pt x="67" y="81"/>
                      </a:lnTo>
                      <a:lnTo>
                        <a:pt x="46" y="160"/>
                      </a:lnTo>
                      <a:lnTo>
                        <a:pt x="114" y="293"/>
                      </a:lnTo>
                      <a:lnTo>
                        <a:pt x="249" y="442"/>
                      </a:lnTo>
                      <a:lnTo>
                        <a:pt x="288" y="562"/>
                      </a:lnTo>
                      <a:lnTo>
                        <a:pt x="328" y="643"/>
                      </a:lnTo>
                      <a:lnTo>
                        <a:pt x="382" y="630"/>
                      </a:lnTo>
                      <a:lnTo>
                        <a:pt x="355" y="703"/>
                      </a:lnTo>
                      <a:lnTo>
                        <a:pt x="282" y="662"/>
                      </a:lnTo>
                      <a:lnTo>
                        <a:pt x="280" y="659"/>
                      </a:lnTo>
                      <a:lnTo>
                        <a:pt x="274" y="651"/>
                      </a:lnTo>
                      <a:lnTo>
                        <a:pt x="266" y="635"/>
                      </a:lnTo>
                      <a:lnTo>
                        <a:pt x="257" y="618"/>
                      </a:lnTo>
                      <a:lnTo>
                        <a:pt x="247" y="597"/>
                      </a:lnTo>
                      <a:lnTo>
                        <a:pt x="237" y="575"/>
                      </a:lnTo>
                      <a:lnTo>
                        <a:pt x="228" y="552"/>
                      </a:lnTo>
                      <a:lnTo>
                        <a:pt x="222" y="529"/>
                      </a:lnTo>
                      <a:lnTo>
                        <a:pt x="214" y="508"/>
                      </a:lnTo>
                      <a:lnTo>
                        <a:pt x="201" y="487"/>
                      </a:lnTo>
                      <a:lnTo>
                        <a:pt x="183" y="469"/>
                      </a:lnTo>
                      <a:lnTo>
                        <a:pt x="164" y="452"/>
                      </a:lnTo>
                      <a:lnTo>
                        <a:pt x="145" y="436"/>
                      </a:lnTo>
                      <a:lnTo>
                        <a:pt x="127" y="421"/>
                      </a:lnTo>
                      <a:lnTo>
                        <a:pt x="112" y="407"/>
                      </a:lnTo>
                      <a:lnTo>
                        <a:pt x="100" y="394"/>
                      </a:lnTo>
                      <a:lnTo>
                        <a:pt x="90" y="378"/>
                      </a:lnTo>
                      <a:lnTo>
                        <a:pt x="77" y="357"/>
                      </a:lnTo>
                      <a:lnTo>
                        <a:pt x="60" y="334"/>
                      </a:lnTo>
                      <a:lnTo>
                        <a:pt x="42" y="311"/>
                      </a:lnTo>
                      <a:lnTo>
                        <a:pt x="27" y="289"/>
                      </a:lnTo>
                      <a:lnTo>
                        <a:pt x="13" y="270"/>
                      </a:lnTo>
                      <a:lnTo>
                        <a:pt x="4" y="257"/>
                      </a:lnTo>
                      <a:lnTo>
                        <a:pt x="0" y="253"/>
                      </a:lnTo>
                      <a:lnTo>
                        <a:pt x="19" y="0"/>
                      </a:lnTo>
                      <a:lnTo>
                        <a:pt x="114" y="0"/>
                      </a:lnTo>
                      <a:lnTo>
                        <a:pt x="12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p:cNvSpPr>
                <p:nvPr/>
              </p:nvSpPr>
              <p:spPr bwMode="auto">
                <a:xfrm>
                  <a:off x="1053" y="647"/>
                  <a:ext cx="166" cy="270"/>
                </a:xfrm>
                <a:custGeom>
                  <a:avLst/>
                  <a:gdLst>
                    <a:gd name="T0" fmla="*/ 10 w 416"/>
                    <a:gd name="T1" fmla="*/ 6 h 676"/>
                    <a:gd name="T2" fmla="*/ 10 w 416"/>
                    <a:gd name="T3" fmla="*/ 6 h 676"/>
                    <a:gd name="T4" fmla="*/ 10 w 416"/>
                    <a:gd name="T5" fmla="*/ 7 h 676"/>
                    <a:gd name="T6" fmla="*/ 10 w 416"/>
                    <a:gd name="T7" fmla="*/ 7 h 676"/>
                    <a:gd name="T8" fmla="*/ 10 w 416"/>
                    <a:gd name="T9" fmla="*/ 8 h 676"/>
                    <a:gd name="T10" fmla="*/ 9 w 416"/>
                    <a:gd name="T11" fmla="*/ 8 h 676"/>
                    <a:gd name="T12" fmla="*/ 9 w 416"/>
                    <a:gd name="T13" fmla="*/ 9 h 676"/>
                    <a:gd name="T14" fmla="*/ 8 w 416"/>
                    <a:gd name="T15" fmla="*/ 10 h 676"/>
                    <a:gd name="T16" fmla="*/ 8 w 416"/>
                    <a:gd name="T17" fmla="*/ 10 h 676"/>
                    <a:gd name="T18" fmla="*/ 8 w 416"/>
                    <a:gd name="T19" fmla="*/ 10 h 676"/>
                    <a:gd name="T20" fmla="*/ 7 w 416"/>
                    <a:gd name="T21" fmla="*/ 11 h 676"/>
                    <a:gd name="T22" fmla="*/ 7 w 416"/>
                    <a:gd name="T23" fmla="*/ 11 h 676"/>
                    <a:gd name="T24" fmla="*/ 6 w 416"/>
                    <a:gd name="T25" fmla="*/ 12 h 676"/>
                    <a:gd name="T26" fmla="*/ 5 w 416"/>
                    <a:gd name="T27" fmla="*/ 14 h 676"/>
                    <a:gd name="T28" fmla="*/ 5 w 416"/>
                    <a:gd name="T29" fmla="*/ 15 h 676"/>
                    <a:gd name="T30" fmla="*/ 4 w 416"/>
                    <a:gd name="T31" fmla="*/ 15 h 676"/>
                    <a:gd name="T32" fmla="*/ 4 w 416"/>
                    <a:gd name="T33" fmla="*/ 16 h 676"/>
                    <a:gd name="T34" fmla="*/ 4 w 416"/>
                    <a:gd name="T35" fmla="*/ 16 h 676"/>
                    <a:gd name="T36" fmla="*/ 4 w 416"/>
                    <a:gd name="T37" fmla="*/ 17 h 676"/>
                    <a:gd name="T38" fmla="*/ 4 w 416"/>
                    <a:gd name="T39" fmla="*/ 17 h 676"/>
                    <a:gd name="T40" fmla="*/ 4 w 416"/>
                    <a:gd name="T41" fmla="*/ 17 h 676"/>
                    <a:gd name="T42" fmla="*/ 1 w 416"/>
                    <a:gd name="T43" fmla="*/ 17 h 676"/>
                    <a:gd name="T44" fmla="*/ 0 w 416"/>
                    <a:gd name="T45" fmla="*/ 16 h 676"/>
                    <a:gd name="T46" fmla="*/ 2 w 416"/>
                    <a:gd name="T47" fmla="*/ 16 h 676"/>
                    <a:gd name="T48" fmla="*/ 3 w 416"/>
                    <a:gd name="T49" fmla="*/ 14 h 676"/>
                    <a:gd name="T50" fmla="*/ 4 w 416"/>
                    <a:gd name="T51" fmla="*/ 11 h 676"/>
                    <a:gd name="T52" fmla="*/ 8 w 416"/>
                    <a:gd name="T53" fmla="*/ 8 h 676"/>
                    <a:gd name="T54" fmla="*/ 10 w 416"/>
                    <a:gd name="T55" fmla="*/ 4 h 676"/>
                    <a:gd name="T56" fmla="*/ 9 w 416"/>
                    <a:gd name="T57" fmla="*/ 2 h 676"/>
                    <a:gd name="T58" fmla="*/ 7 w 416"/>
                    <a:gd name="T59" fmla="*/ 2 h 676"/>
                    <a:gd name="T60" fmla="*/ 8 w 416"/>
                    <a:gd name="T61" fmla="*/ 0 h 676"/>
                    <a:gd name="T62" fmla="*/ 8 w 416"/>
                    <a:gd name="T63" fmla="*/ 0 h 676"/>
                    <a:gd name="T64" fmla="*/ 10 w 416"/>
                    <a:gd name="T65" fmla="*/ 0 h 676"/>
                    <a:gd name="T66" fmla="*/ 10 w 416"/>
                    <a:gd name="T67" fmla="*/ 6 h 6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6"/>
                    <a:gd name="T103" fmla="*/ 0 h 676"/>
                    <a:gd name="T104" fmla="*/ 416 w 416"/>
                    <a:gd name="T105" fmla="*/ 676 h 6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6" h="676">
                      <a:moveTo>
                        <a:pt x="416" y="253"/>
                      </a:moveTo>
                      <a:lnTo>
                        <a:pt x="412" y="257"/>
                      </a:lnTo>
                      <a:lnTo>
                        <a:pt x="402" y="270"/>
                      </a:lnTo>
                      <a:lnTo>
                        <a:pt x="389" y="289"/>
                      </a:lnTo>
                      <a:lnTo>
                        <a:pt x="373" y="311"/>
                      </a:lnTo>
                      <a:lnTo>
                        <a:pt x="356" y="334"/>
                      </a:lnTo>
                      <a:lnTo>
                        <a:pt x="341" y="357"/>
                      </a:lnTo>
                      <a:lnTo>
                        <a:pt x="325" y="378"/>
                      </a:lnTo>
                      <a:lnTo>
                        <a:pt x="315" y="394"/>
                      </a:lnTo>
                      <a:lnTo>
                        <a:pt x="306" y="407"/>
                      </a:lnTo>
                      <a:lnTo>
                        <a:pt x="290" y="421"/>
                      </a:lnTo>
                      <a:lnTo>
                        <a:pt x="273" y="436"/>
                      </a:lnTo>
                      <a:lnTo>
                        <a:pt x="217" y="487"/>
                      </a:lnTo>
                      <a:lnTo>
                        <a:pt x="190" y="552"/>
                      </a:lnTo>
                      <a:lnTo>
                        <a:pt x="180" y="575"/>
                      </a:lnTo>
                      <a:lnTo>
                        <a:pt x="170" y="597"/>
                      </a:lnTo>
                      <a:lnTo>
                        <a:pt x="161" y="618"/>
                      </a:lnTo>
                      <a:lnTo>
                        <a:pt x="151" y="635"/>
                      </a:lnTo>
                      <a:lnTo>
                        <a:pt x="143" y="651"/>
                      </a:lnTo>
                      <a:lnTo>
                        <a:pt x="138" y="659"/>
                      </a:lnTo>
                      <a:lnTo>
                        <a:pt x="136" y="662"/>
                      </a:lnTo>
                      <a:lnTo>
                        <a:pt x="27" y="676"/>
                      </a:lnTo>
                      <a:lnTo>
                        <a:pt x="0" y="608"/>
                      </a:lnTo>
                      <a:lnTo>
                        <a:pt x="87" y="643"/>
                      </a:lnTo>
                      <a:lnTo>
                        <a:pt x="128" y="562"/>
                      </a:lnTo>
                      <a:lnTo>
                        <a:pt x="169" y="442"/>
                      </a:lnTo>
                      <a:lnTo>
                        <a:pt x="302" y="293"/>
                      </a:lnTo>
                      <a:lnTo>
                        <a:pt x="370" y="160"/>
                      </a:lnTo>
                      <a:lnTo>
                        <a:pt x="350" y="81"/>
                      </a:lnTo>
                      <a:lnTo>
                        <a:pt x="283" y="54"/>
                      </a:lnTo>
                      <a:lnTo>
                        <a:pt x="296" y="21"/>
                      </a:lnTo>
                      <a:lnTo>
                        <a:pt x="302" y="0"/>
                      </a:lnTo>
                      <a:lnTo>
                        <a:pt x="397" y="0"/>
                      </a:lnTo>
                      <a:lnTo>
                        <a:pt x="416"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p:cNvSpPr>
                <p:nvPr/>
              </p:nvSpPr>
              <p:spPr bwMode="auto">
                <a:xfrm>
                  <a:off x="445" y="702"/>
                  <a:ext cx="59" cy="137"/>
                </a:xfrm>
                <a:custGeom>
                  <a:avLst/>
                  <a:gdLst>
                    <a:gd name="T0" fmla="*/ 0 w 147"/>
                    <a:gd name="T1" fmla="*/ 0 h 342"/>
                    <a:gd name="T2" fmla="*/ 0 w 147"/>
                    <a:gd name="T3" fmla="*/ 1 h 342"/>
                    <a:gd name="T4" fmla="*/ 0 w 147"/>
                    <a:gd name="T5" fmla="*/ 1 h 342"/>
                    <a:gd name="T6" fmla="*/ 1 w 147"/>
                    <a:gd name="T7" fmla="*/ 2 h 342"/>
                    <a:gd name="T8" fmla="*/ 1 w 147"/>
                    <a:gd name="T9" fmla="*/ 3 h 342"/>
                    <a:gd name="T10" fmla="*/ 1 w 147"/>
                    <a:gd name="T11" fmla="*/ 5 h 342"/>
                    <a:gd name="T12" fmla="*/ 2 w 147"/>
                    <a:gd name="T13" fmla="*/ 6 h 342"/>
                    <a:gd name="T14" fmla="*/ 2 w 147"/>
                    <a:gd name="T15" fmla="*/ 7 h 342"/>
                    <a:gd name="T16" fmla="*/ 3 w 147"/>
                    <a:gd name="T17" fmla="*/ 7 h 342"/>
                    <a:gd name="T18" fmla="*/ 3 w 147"/>
                    <a:gd name="T19" fmla="*/ 8 h 342"/>
                    <a:gd name="T20" fmla="*/ 4 w 147"/>
                    <a:gd name="T21" fmla="*/ 8 h 342"/>
                    <a:gd name="T22" fmla="*/ 4 w 147"/>
                    <a:gd name="T23" fmla="*/ 9 h 342"/>
                    <a:gd name="T24" fmla="*/ 4 w 147"/>
                    <a:gd name="T25" fmla="*/ 9 h 342"/>
                    <a:gd name="T26" fmla="*/ 2 w 147"/>
                    <a:gd name="T27" fmla="*/ 7 h 342"/>
                    <a:gd name="T28" fmla="*/ 0 w 147"/>
                    <a:gd name="T29" fmla="*/ 4 h 342"/>
                    <a:gd name="T30" fmla="*/ 0 w 147"/>
                    <a:gd name="T31" fmla="*/ 0 h 342"/>
                    <a:gd name="T32" fmla="*/ 0 w 147"/>
                    <a:gd name="T33" fmla="*/ 0 h 3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
                    <a:gd name="T52" fmla="*/ 0 h 342"/>
                    <a:gd name="T53" fmla="*/ 147 w 147"/>
                    <a:gd name="T54" fmla="*/ 342 h 3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 h="342">
                      <a:moveTo>
                        <a:pt x="2" y="6"/>
                      </a:moveTo>
                      <a:lnTo>
                        <a:pt x="6" y="25"/>
                      </a:lnTo>
                      <a:lnTo>
                        <a:pt x="13" y="52"/>
                      </a:lnTo>
                      <a:lnTo>
                        <a:pt x="23" y="83"/>
                      </a:lnTo>
                      <a:lnTo>
                        <a:pt x="33" y="118"/>
                      </a:lnTo>
                      <a:lnTo>
                        <a:pt x="52" y="179"/>
                      </a:lnTo>
                      <a:lnTo>
                        <a:pt x="83" y="243"/>
                      </a:lnTo>
                      <a:lnTo>
                        <a:pt x="96" y="266"/>
                      </a:lnTo>
                      <a:lnTo>
                        <a:pt x="112" y="290"/>
                      </a:lnTo>
                      <a:lnTo>
                        <a:pt x="125" y="311"/>
                      </a:lnTo>
                      <a:lnTo>
                        <a:pt x="137" y="326"/>
                      </a:lnTo>
                      <a:lnTo>
                        <a:pt x="145" y="338"/>
                      </a:lnTo>
                      <a:lnTo>
                        <a:pt x="147" y="342"/>
                      </a:lnTo>
                      <a:lnTo>
                        <a:pt x="73" y="276"/>
                      </a:lnTo>
                      <a:lnTo>
                        <a:pt x="13" y="168"/>
                      </a:lnTo>
                      <a:lnTo>
                        <a:pt x="0" y="0"/>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p:cNvSpPr>
                <p:nvPr/>
              </p:nvSpPr>
              <p:spPr bwMode="auto">
                <a:xfrm>
                  <a:off x="501" y="804"/>
                  <a:ext cx="46" cy="89"/>
                </a:xfrm>
                <a:custGeom>
                  <a:avLst/>
                  <a:gdLst>
                    <a:gd name="T0" fmla="*/ 2 w 114"/>
                    <a:gd name="T1" fmla="*/ 4 h 222"/>
                    <a:gd name="T2" fmla="*/ 3 w 114"/>
                    <a:gd name="T3" fmla="*/ 6 h 222"/>
                    <a:gd name="T4" fmla="*/ 3 w 114"/>
                    <a:gd name="T5" fmla="*/ 6 h 222"/>
                    <a:gd name="T6" fmla="*/ 3 w 114"/>
                    <a:gd name="T7" fmla="*/ 6 h 222"/>
                    <a:gd name="T8" fmla="*/ 2 w 114"/>
                    <a:gd name="T9" fmla="*/ 5 h 222"/>
                    <a:gd name="T10" fmla="*/ 2 w 114"/>
                    <a:gd name="T11" fmla="*/ 5 h 222"/>
                    <a:gd name="T12" fmla="*/ 2 w 114"/>
                    <a:gd name="T13" fmla="*/ 5 h 222"/>
                    <a:gd name="T14" fmla="*/ 2 w 114"/>
                    <a:gd name="T15" fmla="*/ 5 h 222"/>
                    <a:gd name="T16" fmla="*/ 2 w 114"/>
                    <a:gd name="T17" fmla="*/ 4 h 222"/>
                    <a:gd name="T18" fmla="*/ 1 w 114"/>
                    <a:gd name="T19" fmla="*/ 4 h 222"/>
                    <a:gd name="T20" fmla="*/ 1 w 114"/>
                    <a:gd name="T21" fmla="*/ 3 h 222"/>
                    <a:gd name="T22" fmla="*/ 0 w 114"/>
                    <a:gd name="T23" fmla="*/ 2 h 222"/>
                    <a:gd name="T24" fmla="*/ 0 w 114"/>
                    <a:gd name="T25" fmla="*/ 1 h 222"/>
                    <a:gd name="T26" fmla="*/ 0 w 114"/>
                    <a:gd name="T27" fmla="*/ 0 h 222"/>
                    <a:gd name="T28" fmla="*/ 2 w 114"/>
                    <a:gd name="T29" fmla="*/ 4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4"/>
                    <a:gd name="T46" fmla="*/ 0 h 222"/>
                    <a:gd name="T47" fmla="*/ 114 w 114"/>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4" h="222">
                      <a:moveTo>
                        <a:pt x="81" y="141"/>
                      </a:moveTo>
                      <a:lnTo>
                        <a:pt x="114" y="222"/>
                      </a:lnTo>
                      <a:lnTo>
                        <a:pt x="112" y="220"/>
                      </a:lnTo>
                      <a:lnTo>
                        <a:pt x="106" y="216"/>
                      </a:lnTo>
                      <a:lnTo>
                        <a:pt x="96" y="208"/>
                      </a:lnTo>
                      <a:lnTo>
                        <a:pt x="85" y="199"/>
                      </a:lnTo>
                      <a:lnTo>
                        <a:pt x="73" y="189"/>
                      </a:lnTo>
                      <a:lnTo>
                        <a:pt x="62" y="179"/>
                      </a:lnTo>
                      <a:lnTo>
                        <a:pt x="54" y="170"/>
                      </a:lnTo>
                      <a:lnTo>
                        <a:pt x="46" y="162"/>
                      </a:lnTo>
                      <a:lnTo>
                        <a:pt x="33" y="127"/>
                      </a:lnTo>
                      <a:lnTo>
                        <a:pt x="17" y="73"/>
                      </a:lnTo>
                      <a:lnTo>
                        <a:pt x="6" y="23"/>
                      </a:lnTo>
                      <a:lnTo>
                        <a:pt x="0" y="0"/>
                      </a:lnTo>
                      <a:lnTo>
                        <a:pt x="8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5"/>
                <p:cNvSpPr>
                  <a:spLocks/>
                </p:cNvSpPr>
                <p:nvPr/>
              </p:nvSpPr>
              <p:spPr bwMode="auto">
                <a:xfrm>
                  <a:off x="895" y="41"/>
                  <a:ext cx="34" cy="51"/>
                </a:xfrm>
                <a:custGeom>
                  <a:avLst/>
                  <a:gdLst>
                    <a:gd name="T0" fmla="*/ 2 w 87"/>
                    <a:gd name="T1" fmla="*/ 3 h 127"/>
                    <a:gd name="T2" fmla="*/ 0 w 87"/>
                    <a:gd name="T3" fmla="*/ 2 h 127"/>
                    <a:gd name="T4" fmla="*/ 0 w 87"/>
                    <a:gd name="T5" fmla="*/ 0 h 127"/>
                    <a:gd name="T6" fmla="*/ 2 w 87"/>
                    <a:gd name="T7" fmla="*/ 3 h 127"/>
                    <a:gd name="T8" fmla="*/ 0 60000 65536"/>
                    <a:gd name="T9" fmla="*/ 0 60000 65536"/>
                    <a:gd name="T10" fmla="*/ 0 60000 65536"/>
                    <a:gd name="T11" fmla="*/ 0 60000 65536"/>
                    <a:gd name="T12" fmla="*/ 0 w 87"/>
                    <a:gd name="T13" fmla="*/ 0 h 127"/>
                    <a:gd name="T14" fmla="*/ 87 w 87"/>
                    <a:gd name="T15" fmla="*/ 127 h 127"/>
                  </a:gdLst>
                  <a:ahLst/>
                  <a:cxnLst>
                    <a:cxn ang="T8">
                      <a:pos x="T0" y="T1"/>
                    </a:cxn>
                    <a:cxn ang="T9">
                      <a:pos x="T2" y="T3"/>
                    </a:cxn>
                    <a:cxn ang="T10">
                      <a:pos x="T4" y="T5"/>
                    </a:cxn>
                    <a:cxn ang="T11">
                      <a:pos x="T6" y="T7"/>
                    </a:cxn>
                  </a:cxnLst>
                  <a:rect l="T12" t="T13" r="T14" b="T15"/>
                  <a:pathLst>
                    <a:path w="87" h="127">
                      <a:moveTo>
                        <a:pt x="87" y="127"/>
                      </a:moveTo>
                      <a:lnTo>
                        <a:pt x="8" y="87"/>
                      </a:lnTo>
                      <a:lnTo>
                        <a:pt x="0" y="0"/>
                      </a:lnTo>
                      <a:lnTo>
                        <a:pt x="87"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6"/>
                <p:cNvSpPr>
                  <a:spLocks/>
                </p:cNvSpPr>
                <p:nvPr/>
              </p:nvSpPr>
              <p:spPr bwMode="auto">
                <a:xfrm>
                  <a:off x="481" y="998"/>
                  <a:ext cx="580" cy="118"/>
                </a:xfrm>
                <a:custGeom>
                  <a:avLst/>
                  <a:gdLst>
                    <a:gd name="T0" fmla="*/ 22 w 1449"/>
                    <a:gd name="T1" fmla="*/ 0 h 295"/>
                    <a:gd name="T2" fmla="*/ 24 w 1449"/>
                    <a:gd name="T3" fmla="*/ 0 h 295"/>
                    <a:gd name="T4" fmla="*/ 26 w 1449"/>
                    <a:gd name="T5" fmla="*/ 1 h 295"/>
                    <a:gd name="T6" fmla="*/ 28 w 1449"/>
                    <a:gd name="T7" fmla="*/ 1 h 295"/>
                    <a:gd name="T8" fmla="*/ 30 w 1449"/>
                    <a:gd name="T9" fmla="*/ 1 h 295"/>
                    <a:gd name="T10" fmla="*/ 31 w 1449"/>
                    <a:gd name="T11" fmla="*/ 1 h 295"/>
                    <a:gd name="T12" fmla="*/ 32 w 1449"/>
                    <a:gd name="T13" fmla="*/ 2 h 295"/>
                    <a:gd name="T14" fmla="*/ 32 w 1449"/>
                    <a:gd name="T15" fmla="*/ 2 h 295"/>
                    <a:gd name="T16" fmla="*/ 32 w 1449"/>
                    <a:gd name="T17" fmla="*/ 2 h 295"/>
                    <a:gd name="T18" fmla="*/ 37 w 1449"/>
                    <a:gd name="T19" fmla="*/ 7 h 295"/>
                    <a:gd name="T20" fmla="*/ 35 w 1449"/>
                    <a:gd name="T21" fmla="*/ 3 h 295"/>
                    <a:gd name="T22" fmla="*/ 34 w 1449"/>
                    <a:gd name="T23" fmla="*/ 3 h 295"/>
                    <a:gd name="T24" fmla="*/ 31 w 1449"/>
                    <a:gd name="T25" fmla="*/ 2 h 295"/>
                    <a:gd name="T26" fmla="*/ 27 w 1449"/>
                    <a:gd name="T27" fmla="*/ 2 h 295"/>
                    <a:gd name="T28" fmla="*/ 26 w 1449"/>
                    <a:gd name="T29" fmla="*/ 2 h 295"/>
                    <a:gd name="T30" fmla="*/ 23 w 1449"/>
                    <a:gd name="T31" fmla="*/ 2 h 295"/>
                    <a:gd name="T32" fmla="*/ 21 w 1449"/>
                    <a:gd name="T33" fmla="*/ 2 h 295"/>
                    <a:gd name="T34" fmla="*/ 18 w 1449"/>
                    <a:gd name="T35" fmla="*/ 1 h 295"/>
                    <a:gd name="T36" fmla="*/ 15 w 1449"/>
                    <a:gd name="T37" fmla="*/ 1 h 295"/>
                    <a:gd name="T38" fmla="*/ 6 w 1449"/>
                    <a:gd name="T39" fmla="*/ 2 h 295"/>
                    <a:gd name="T40" fmla="*/ 0 w 1449"/>
                    <a:gd name="T41" fmla="*/ 4 h 295"/>
                    <a:gd name="T42" fmla="*/ 0 w 1449"/>
                    <a:gd name="T43" fmla="*/ 8 h 295"/>
                    <a:gd name="T44" fmla="*/ 0 w 1449"/>
                    <a:gd name="T45" fmla="*/ 5 h 295"/>
                    <a:gd name="T46" fmla="*/ 0 w 1449"/>
                    <a:gd name="T47" fmla="*/ 3 h 295"/>
                    <a:gd name="T48" fmla="*/ 1 w 1449"/>
                    <a:gd name="T49" fmla="*/ 2 h 295"/>
                    <a:gd name="T50" fmla="*/ 2 w 1449"/>
                    <a:gd name="T51" fmla="*/ 2 h 295"/>
                    <a:gd name="T52" fmla="*/ 2 w 1449"/>
                    <a:gd name="T53" fmla="*/ 2 h 295"/>
                    <a:gd name="T54" fmla="*/ 2 w 1449"/>
                    <a:gd name="T55" fmla="*/ 2 h 295"/>
                    <a:gd name="T56" fmla="*/ 2 w 1449"/>
                    <a:gd name="T57" fmla="*/ 2 h 295"/>
                    <a:gd name="T58" fmla="*/ 4 w 1449"/>
                    <a:gd name="T59" fmla="*/ 2 h 295"/>
                    <a:gd name="T60" fmla="*/ 6 w 1449"/>
                    <a:gd name="T61" fmla="*/ 1 h 295"/>
                    <a:gd name="T62" fmla="*/ 10 w 1449"/>
                    <a:gd name="T63" fmla="*/ 1 h 295"/>
                    <a:gd name="T64" fmla="*/ 13 w 1449"/>
                    <a:gd name="T65" fmla="*/ 0 h 295"/>
                    <a:gd name="T66" fmla="*/ 16 w 1449"/>
                    <a:gd name="T67" fmla="*/ 0 h 295"/>
                    <a:gd name="T68" fmla="*/ 19 w 1449"/>
                    <a:gd name="T69" fmla="*/ 0 h 2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9"/>
                    <a:gd name="T106" fmla="*/ 0 h 295"/>
                    <a:gd name="T107" fmla="*/ 1449 w 1449"/>
                    <a:gd name="T108" fmla="*/ 295 h 2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9" h="295">
                      <a:moveTo>
                        <a:pt x="813" y="2"/>
                      </a:moveTo>
                      <a:lnTo>
                        <a:pt x="865" y="4"/>
                      </a:lnTo>
                      <a:lnTo>
                        <a:pt x="914" y="8"/>
                      </a:lnTo>
                      <a:lnTo>
                        <a:pt x="958" y="13"/>
                      </a:lnTo>
                      <a:lnTo>
                        <a:pt x="999" y="17"/>
                      </a:lnTo>
                      <a:lnTo>
                        <a:pt x="1037" y="23"/>
                      </a:lnTo>
                      <a:lnTo>
                        <a:pt x="1074" y="27"/>
                      </a:lnTo>
                      <a:lnTo>
                        <a:pt x="1105" y="33"/>
                      </a:lnTo>
                      <a:lnTo>
                        <a:pt x="1134" y="38"/>
                      </a:lnTo>
                      <a:lnTo>
                        <a:pt x="1161" y="42"/>
                      </a:lnTo>
                      <a:lnTo>
                        <a:pt x="1184" y="48"/>
                      </a:lnTo>
                      <a:lnTo>
                        <a:pt x="1203" y="52"/>
                      </a:lnTo>
                      <a:lnTo>
                        <a:pt x="1221" y="56"/>
                      </a:lnTo>
                      <a:lnTo>
                        <a:pt x="1234" y="60"/>
                      </a:lnTo>
                      <a:lnTo>
                        <a:pt x="1246" y="62"/>
                      </a:lnTo>
                      <a:lnTo>
                        <a:pt x="1254" y="64"/>
                      </a:lnTo>
                      <a:lnTo>
                        <a:pt x="1257" y="65"/>
                      </a:lnTo>
                      <a:lnTo>
                        <a:pt x="1259" y="65"/>
                      </a:lnTo>
                      <a:lnTo>
                        <a:pt x="1435" y="87"/>
                      </a:lnTo>
                      <a:lnTo>
                        <a:pt x="1449" y="290"/>
                      </a:lnTo>
                      <a:lnTo>
                        <a:pt x="1383" y="135"/>
                      </a:lnTo>
                      <a:lnTo>
                        <a:pt x="1375" y="133"/>
                      </a:lnTo>
                      <a:lnTo>
                        <a:pt x="1358" y="127"/>
                      </a:lnTo>
                      <a:lnTo>
                        <a:pt x="1327" y="120"/>
                      </a:lnTo>
                      <a:lnTo>
                        <a:pt x="1290" y="110"/>
                      </a:lnTo>
                      <a:lnTo>
                        <a:pt x="1196" y="89"/>
                      </a:lnTo>
                      <a:lnTo>
                        <a:pt x="1091" y="73"/>
                      </a:lnTo>
                      <a:lnTo>
                        <a:pt x="1062" y="71"/>
                      </a:lnTo>
                      <a:lnTo>
                        <a:pt x="1029" y="67"/>
                      </a:lnTo>
                      <a:lnTo>
                        <a:pt x="993" y="65"/>
                      </a:lnTo>
                      <a:lnTo>
                        <a:pt x="952" y="62"/>
                      </a:lnTo>
                      <a:lnTo>
                        <a:pt x="912" y="60"/>
                      </a:lnTo>
                      <a:lnTo>
                        <a:pt x="867" y="56"/>
                      </a:lnTo>
                      <a:lnTo>
                        <a:pt x="825" y="54"/>
                      </a:lnTo>
                      <a:lnTo>
                        <a:pt x="782" y="50"/>
                      </a:lnTo>
                      <a:lnTo>
                        <a:pt x="703" y="46"/>
                      </a:lnTo>
                      <a:lnTo>
                        <a:pt x="637" y="42"/>
                      </a:lnTo>
                      <a:lnTo>
                        <a:pt x="593" y="38"/>
                      </a:lnTo>
                      <a:lnTo>
                        <a:pt x="575" y="38"/>
                      </a:lnTo>
                      <a:lnTo>
                        <a:pt x="239" y="87"/>
                      </a:lnTo>
                      <a:lnTo>
                        <a:pt x="71" y="122"/>
                      </a:lnTo>
                      <a:lnTo>
                        <a:pt x="21" y="170"/>
                      </a:lnTo>
                      <a:lnTo>
                        <a:pt x="71" y="295"/>
                      </a:lnTo>
                      <a:lnTo>
                        <a:pt x="0" y="295"/>
                      </a:lnTo>
                      <a:lnTo>
                        <a:pt x="0" y="266"/>
                      </a:lnTo>
                      <a:lnTo>
                        <a:pt x="1" y="205"/>
                      </a:lnTo>
                      <a:lnTo>
                        <a:pt x="9" y="141"/>
                      </a:lnTo>
                      <a:lnTo>
                        <a:pt x="21" y="108"/>
                      </a:lnTo>
                      <a:lnTo>
                        <a:pt x="29" y="104"/>
                      </a:lnTo>
                      <a:lnTo>
                        <a:pt x="38" y="98"/>
                      </a:lnTo>
                      <a:lnTo>
                        <a:pt x="48" y="94"/>
                      </a:lnTo>
                      <a:lnTo>
                        <a:pt x="58" y="87"/>
                      </a:lnTo>
                      <a:lnTo>
                        <a:pt x="65" y="83"/>
                      </a:lnTo>
                      <a:lnTo>
                        <a:pt x="73" y="77"/>
                      </a:lnTo>
                      <a:lnTo>
                        <a:pt x="77" y="75"/>
                      </a:lnTo>
                      <a:lnTo>
                        <a:pt x="79" y="73"/>
                      </a:lnTo>
                      <a:lnTo>
                        <a:pt x="85" y="71"/>
                      </a:lnTo>
                      <a:lnTo>
                        <a:pt x="102" y="69"/>
                      </a:lnTo>
                      <a:lnTo>
                        <a:pt x="129" y="65"/>
                      </a:lnTo>
                      <a:lnTo>
                        <a:pt x="166" y="60"/>
                      </a:lnTo>
                      <a:lnTo>
                        <a:pt x="208" y="52"/>
                      </a:lnTo>
                      <a:lnTo>
                        <a:pt x="258" y="46"/>
                      </a:lnTo>
                      <a:lnTo>
                        <a:pt x="314" y="38"/>
                      </a:lnTo>
                      <a:lnTo>
                        <a:pt x="374" y="31"/>
                      </a:lnTo>
                      <a:lnTo>
                        <a:pt x="436" y="23"/>
                      </a:lnTo>
                      <a:lnTo>
                        <a:pt x="502" y="17"/>
                      </a:lnTo>
                      <a:lnTo>
                        <a:pt x="568" y="9"/>
                      </a:lnTo>
                      <a:lnTo>
                        <a:pt x="631" y="6"/>
                      </a:lnTo>
                      <a:lnTo>
                        <a:pt x="695" y="2"/>
                      </a:lnTo>
                      <a:lnTo>
                        <a:pt x="757" y="0"/>
                      </a:lnTo>
                      <a:lnTo>
                        <a:pt x="8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7"/>
                <p:cNvSpPr>
                  <a:spLocks/>
                </p:cNvSpPr>
                <p:nvPr/>
              </p:nvSpPr>
              <p:spPr bwMode="auto">
                <a:xfrm>
                  <a:off x="443" y="136"/>
                  <a:ext cx="660" cy="724"/>
                </a:xfrm>
                <a:custGeom>
                  <a:avLst/>
                  <a:gdLst>
                    <a:gd name="T0" fmla="*/ 25 w 1650"/>
                    <a:gd name="T1" fmla="*/ 0 h 1811"/>
                    <a:gd name="T2" fmla="*/ 29 w 1650"/>
                    <a:gd name="T3" fmla="*/ 2 h 1811"/>
                    <a:gd name="T4" fmla="*/ 33 w 1650"/>
                    <a:gd name="T5" fmla="*/ 4 h 1811"/>
                    <a:gd name="T6" fmla="*/ 36 w 1650"/>
                    <a:gd name="T7" fmla="*/ 7 h 1811"/>
                    <a:gd name="T8" fmla="*/ 39 w 1650"/>
                    <a:gd name="T9" fmla="*/ 10 h 1811"/>
                    <a:gd name="T10" fmla="*/ 41 w 1650"/>
                    <a:gd name="T11" fmla="*/ 14 h 1811"/>
                    <a:gd name="T12" fmla="*/ 42 w 1650"/>
                    <a:gd name="T13" fmla="*/ 18 h 1811"/>
                    <a:gd name="T14" fmla="*/ 42 w 1650"/>
                    <a:gd name="T15" fmla="*/ 23 h 1811"/>
                    <a:gd name="T16" fmla="*/ 42 w 1650"/>
                    <a:gd name="T17" fmla="*/ 28 h 1811"/>
                    <a:gd name="T18" fmla="*/ 41 w 1650"/>
                    <a:gd name="T19" fmla="*/ 32 h 1811"/>
                    <a:gd name="T20" fmla="*/ 39 w 1650"/>
                    <a:gd name="T21" fmla="*/ 36 h 1811"/>
                    <a:gd name="T22" fmla="*/ 36 w 1650"/>
                    <a:gd name="T23" fmla="*/ 40 h 1811"/>
                    <a:gd name="T24" fmla="*/ 33 w 1650"/>
                    <a:gd name="T25" fmla="*/ 42 h 1811"/>
                    <a:gd name="T26" fmla="*/ 29 w 1650"/>
                    <a:gd name="T27" fmla="*/ 44 h 1811"/>
                    <a:gd name="T28" fmla="*/ 25 w 1650"/>
                    <a:gd name="T29" fmla="*/ 46 h 1811"/>
                    <a:gd name="T30" fmla="*/ 21 w 1650"/>
                    <a:gd name="T31" fmla="*/ 46 h 1811"/>
                    <a:gd name="T32" fmla="*/ 17 w 1650"/>
                    <a:gd name="T33" fmla="*/ 46 h 1811"/>
                    <a:gd name="T34" fmla="*/ 13 w 1650"/>
                    <a:gd name="T35" fmla="*/ 44 h 1811"/>
                    <a:gd name="T36" fmla="*/ 9 w 1650"/>
                    <a:gd name="T37" fmla="*/ 42 h 1811"/>
                    <a:gd name="T38" fmla="*/ 6 w 1650"/>
                    <a:gd name="T39" fmla="*/ 40 h 1811"/>
                    <a:gd name="T40" fmla="*/ 4 w 1650"/>
                    <a:gd name="T41" fmla="*/ 36 h 1811"/>
                    <a:gd name="T42" fmla="*/ 2 w 1650"/>
                    <a:gd name="T43" fmla="*/ 32 h 1811"/>
                    <a:gd name="T44" fmla="*/ 0 w 1650"/>
                    <a:gd name="T45" fmla="*/ 28 h 1811"/>
                    <a:gd name="T46" fmla="*/ 0 w 1650"/>
                    <a:gd name="T47" fmla="*/ 23 h 1811"/>
                    <a:gd name="T48" fmla="*/ 0 w 1650"/>
                    <a:gd name="T49" fmla="*/ 18 h 1811"/>
                    <a:gd name="T50" fmla="*/ 2 w 1650"/>
                    <a:gd name="T51" fmla="*/ 14 h 1811"/>
                    <a:gd name="T52" fmla="*/ 4 w 1650"/>
                    <a:gd name="T53" fmla="*/ 10 h 1811"/>
                    <a:gd name="T54" fmla="*/ 6 w 1650"/>
                    <a:gd name="T55" fmla="*/ 7 h 1811"/>
                    <a:gd name="T56" fmla="*/ 9 w 1650"/>
                    <a:gd name="T57" fmla="*/ 4 h 1811"/>
                    <a:gd name="T58" fmla="*/ 13 w 1650"/>
                    <a:gd name="T59" fmla="*/ 2 h 1811"/>
                    <a:gd name="T60" fmla="*/ 17 w 1650"/>
                    <a:gd name="T61" fmla="*/ 0 h 1811"/>
                    <a:gd name="T62" fmla="*/ 21 w 1650"/>
                    <a:gd name="T63" fmla="*/ 0 h 1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0"/>
                    <a:gd name="T97" fmla="*/ 0 h 1811"/>
                    <a:gd name="T98" fmla="*/ 1650 w 1650"/>
                    <a:gd name="T99" fmla="*/ 1811 h 1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0" h="1811">
                      <a:moveTo>
                        <a:pt x="910" y="4"/>
                      </a:moveTo>
                      <a:lnTo>
                        <a:pt x="991" y="20"/>
                      </a:lnTo>
                      <a:lnTo>
                        <a:pt x="1070" y="41"/>
                      </a:lnTo>
                      <a:lnTo>
                        <a:pt x="1146" y="72"/>
                      </a:lnTo>
                      <a:lnTo>
                        <a:pt x="1217" y="111"/>
                      </a:lnTo>
                      <a:lnTo>
                        <a:pt x="1285" y="155"/>
                      </a:lnTo>
                      <a:lnTo>
                        <a:pt x="1349" y="207"/>
                      </a:lnTo>
                      <a:lnTo>
                        <a:pt x="1409" y="265"/>
                      </a:lnTo>
                      <a:lnTo>
                        <a:pt x="1461" y="331"/>
                      </a:lnTo>
                      <a:lnTo>
                        <a:pt x="1509" y="400"/>
                      </a:lnTo>
                      <a:lnTo>
                        <a:pt x="1550" y="474"/>
                      </a:lnTo>
                      <a:lnTo>
                        <a:pt x="1584" y="553"/>
                      </a:lnTo>
                      <a:lnTo>
                        <a:pt x="1613" y="638"/>
                      </a:lnTo>
                      <a:lnTo>
                        <a:pt x="1633" y="723"/>
                      </a:lnTo>
                      <a:lnTo>
                        <a:pt x="1646" y="814"/>
                      </a:lnTo>
                      <a:lnTo>
                        <a:pt x="1650" y="907"/>
                      </a:lnTo>
                      <a:lnTo>
                        <a:pt x="1646" y="999"/>
                      </a:lnTo>
                      <a:lnTo>
                        <a:pt x="1633" y="1088"/>
                      </a:lnTo>
                      <a:lnTo>
                        <a:pt x="1613" y="1175"/>
                      </a:lnTo>
                      <a:lnTo>
                        <a:pt x="1584" y="1258"/>
                      </a:lnTo>
                      <a:lnTo>
                        <a:pt x="1550" y="1338"/>
                      </a:lnTo>
                      <a:lnTo>
                        <a:pt x="1509" y="1411"/>
                      </a:lnTo>
                      <a:lnTo>
                        <a:pt x="1461" y="1481"/>
                      </a:lnTo>
                      <a:lnTo>
                        <a:pt x="1409" y="1546"/>
                      </a:lnTo>
                      <a:lnTo>
                        <a:pt x="1349" y="1604"/>
                      </a:lnTo>
                      <a:lnTo>
                        <a:pt x="1285" y="1656"/>
                      </a:lnTo>
                      <a:lnTo>
                        <a:pt x="1217" y="1701"/>
                      </a:lnTo>
                      <a:lnTo>
                        <a:pt x="1146" y="1739"/>
                      </a:lnTo>
                      <a:lnTo>
                        <a:pt x="1070" y="1770"/>
                      </a:lnTo>
                      <a:lnTo>
                        <a:pt x="991" y="1792"/>
                      </a:lnTo>
                      <a:lnTo>
                        <a:pt x="910" y="1807"/>
                      </a:lnTo>
                      <a:lnTo>
                        <a:pt x="825" y="1811"/>
                      </a:lnTo>
                      <a:lnTo>
                        <a:pt x="740" y="1807"/>
                      </a:lnTo>
                      <a:lnTo>
                        <a:pt x="659" y="1792"/>
                      </a:lnTo>
                      <a:lnTo>
                        <a:pt x="580" y="1770"/>
                      </a:lnTo>
                      <a:lnTo>
                        <a:pt x="504" y="1739"/>
                      </a:lnTo>
                      <a:lnTo>
                        <a:pt x="431" y="1701"/>
                      </a:lnTo>
                      <a:lnTo>
                        <a:pt x="363" y="1656"/>
                      </a:lnTo>
                      <a:lnTo>
                        <a:pt x="299" y="1604"/>
                      </a:lnTo>
                      <a:lnTo>
                        <a:pt x="241" y="1546"/>
                      </a:lnTo>
                      <a:lnTo>
                        <a:pt x="187" y="1481"/>
                      </a:lnTo>
                      <a:lnTo>
                        <a:pt x="141" y="1411"/>
                      </a:lnTo>
                      <a:lnTo>
                        <a:pt x="100" y="1338"/>
                      </a:lnTo>
                      <a:lnTo>
                        <a:pt x="66" y="1258"/>
                      </a:lnTo>
                      <a:lnTo>
                        <a:pt x="37" y="1175"/>
                      </a:lnTo>
                      <a:lnTo>
                        <a:pt x="17" y="1088"/>
                      </a:lnTo>
                      <a:lnTo>
                        <a:pt x="4" y="999"/>
                      </a:lnTo>
                      <a:lnTo>
                        <a:pt x="0" y="907"/>
                      </a:lnTo>
                      <a:lnTo>
                        <a:pt x="4" y="814"/>
                      </a:lnTo>
                      <a:lnTo>
                        <a:pt x="17" y="723"/>
                      </a:lnTo>
                      <a:lnTo>
                        <a:pt x="37" y="638"/>
                      </a:lnTo>
                      <a:lnTo>
                        <a:pt x="66" y="553"/>
                      </a:lnTo>
                      <a:lnTo>
                        <a:pt x="100" y="474"/>
                      </a:lnTo>
                      <a:lnTo>
                        <a:pt x="141" y="400"/>
                      </a:lnTo>
                      <a:lnTo>
                        <a:pt x="187" y="331"/>
                      </a:lnTo>
                      <a:lnTo>
                        <a:pt x="241" y="265"/>
                      </a:lnTo>
                      <a:lnTo>
                        <a:pt x="299" y="207"/>
                      </a:lnTo>
                      <a:lnTo>
                        <a:pt x="363" y="155"/>
                      </a:lnTo>
                      <a:lnTo>
                        <a:pt x="431" y="111"/>
                      </a:lnTo>
                      <a:lnTo>
                        <a:pt x="504" y="72"/>
                      </a:lnTo>
                      <a:lnTo>
                        <a:pt x="580" y="41"/>
                      </a:lnTo>
                      <a:lnTo>
                        <a:pt x="659" y="20"/>
                      </a:lnTo>
                      <a:lnTo>
                        <a:pt x="740" y="4"/>
                      </a:lnTo>
                      <a:lnTo>
                        <a:pt x="825" y="0"/>
                      </a:lnTo>
                      <a:lnTo>
                        <a:pt x="910" y="4"/>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57"/>
                <p:cNvSpPr>
                  <a:spLocks/>
                </p:cNvSpPr>
                <p:nvPr/>
              </p:nvSpPr>
              <p:spPr bwMode="auto">
                <a:xfrm>
                  <a:off x="642" y="435"/>
                  <a:ext cx="13" cy="11"/>
                </a:xfrm>
                <a:custGeom>
                  <a:avLst/>
                  <a:gdLst>
                    <a:gd name="T0" fmla="*/ 0 w 33"/>
                    <a:gd name="T1" fmla="*/ 1 h 29"/>
                    <a:gd name="T2" fmla="*/ 0 w 33"/>
                    <a:gd name="T3" fmla="*/ 1 h 29"/>
                    <a:gd name="T4" fmla="*/ 0 w 33"/>
                    <a:gd name="T5" fmla="*/ 0 h 29"/>
                    <a:gd name="T6" fmla="*/ 0 w 33"/>
                    <a:gd name="T7" fmla="*/ 0 h 29"/>
                    <a:gd name="T8" fmla="*/ 1 w 33"/>
                    <a:gd name="T9" fmla="*/ 0 h 29"/>
                    <a:gd name="T10" fmla="*/ 0 w 33"/>
                    <a:gd name="T11" fmla="*/ 1 h 29"/>
                    <a:gd name="T12" fmla="*/ 0 60000 65536"/>
                    <a:gd name="T13" fmla="*/ 0 60000 65536"/>
                    <a:gd name="T14" fmla="*/ 0 60000 65536"/>
                    <a:gd name="T15" fmla="*/ 0 60000 65536"/>
                    <a:gd name="T16" fmla="*/ 0 60000 65536"/>
                    <a:gd name="T17" fmla="*/ 0 60000 65536"/>
                    <a:gd name="T18" fmla="*/ 0 w 33"/>
                    <a:gd name="T19" fmla="*/ 0 h 29"/>
                    <a:gd name="T20" fmla="*/ 33 w 33"/>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3" h="29">
                      <a:moveTo>
                        <a:pt x="2" y="29"/>
                      </a:moveTo>
                      <a:lnTo>
                        <a:pt x="0" y="27"/>
                      </a:lnTo>
                      <a:lnTo>
                        <a:pt x="6" y="20"/>
                      </a:lnTo>
                      <a:lnTo>
                        <a:pt x="8" y="2"/>
                      </a:lnTo>
                      <a:lnTo>
                        <a:pt x="33" y="0"/>
                      </a:lnTo>
                      <a:lnTo>
                        <a:pt x="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8"/>
                <p:cNvSpPr>
                  <a:spLocks/>
                </p:cNvSpPr>
                <p:nvPr/>
              </p:nvSpPr>
              <p:spPr bwMode="auto">
                <a:xfrm>
                  <a:off x="623" y="452"/>
                  <a:ext cx="13" cy="12"/>
                </a:xfrm>
                <a:custGeom>
                  <a:avLst/>
                  <a:gdLst>
                    <a:gd name="T0" fmla="*/ 0 w 31"/>
                    <a:gd name="T1" fmla="*/ 1 h 29"/>
                    <a:gd name="T2" fmla="*/ 0 w 31"/>
                    <a:gd name="T3" fmla="*/ 0 h 29"/>
                    <a:gd name="T4" fmla="*/ 0 w 31"/>
                    <a:gd name="T5" fmla="*/ 0 h 29"/>
                    <a:gd name="T6" fmla="*/ 1 w 31"/>
                    <a:gd name="T7" fmla="*/ 0 h 29"/>
                    <a:gd name="T8" fmla="*/ 0 w 31"/>
                    <a:gd name="T9" fmla="*/ 1 h 29"/>
                    <a:gd name="T10" fmla="*/ 0 60000 65536"/>
                    <a:gd name="T11" fmla="*/ 0 60000 65536"/>
                    <a:gd name="T12" fmla="*/ 0 60000 65536"/>
                    <a:gd name="T13" fmla="*/ 0 60000 65536"/>
                    <a:gd name="T14" fmla="*/ 0 60000 65536"/>
                    <a:gd name="T15" fmla="*/ 0 w 31"/>
                    <a:gd name="T16" fmla="*/ 0 h 29"/>
                    <a:gd name="T17" fmla="*/ 31 w 31"/>
                    <a:gd name="T18" fmla="*/ 29 h 29"/>
                  </a:gdLst>
                  <a:ahLst/>
                  <a:cxnLst>
                    <a:cxn ang="T10">
                      <a:pos x="T0" y="T1"/>
                    </a:cxn>
                    <a:cxn ang="T11">
                      <a:pos x="T2" y="T3"/>
                    </a:cxn>
                    <a:cxn ang="T12">
                      <a:pos x="T4" y="T5"/>
                    </a:cxn>
                    <a:cxn ang="T13">
                      <a:pos x="T6" y="T7"/>
                    </a:cxn>
                    <a:cxn ang="T14">
                      <a:pos x="T8" y="T9"/>
                    </a:cxn>
                  </a:cxnLst>
                  <a:rect l="T15" t="T16" r="T17" b="T18"/>
                  <a:pathLst>
                    <a:path w="31" h="29">
                      <a:moveTo>
                        <a:pt x="0" y="29"/>
                      </a:moveTo>
                      <a:lnTo>
                        <a:pt x="4" y="19"/>
                      </a:lnTo>
                      <a:lnTo>
                        <a:pt x="8" y="4"/>
                      </a:lnTo>
                      <a:lnTo>
                        <a:pt x="31"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59"/>
                <p:cNvSpPr>
                  <a:spLocks/>
                </p:cNvSpPr>
                <p:nvPr/>
              </p:nvSpPr>
              <p:spPr bwMode="auto">
                <a:xfrm>
                  <a:off x="605" y="470"/>
                  <a:ext cx="12" cy="10"/>
                </a:xfrm>
                <a:custGeom>
                  <a:avLst/>
                  <a:gdLst>
                    <a:gd name="T0" fmla="*/ 0 w 29"/>
                    <a:gd name="T1" fmla="*/ 0 h 27"/>
                    <a:gd name="T2" fmla="*/ 0 w 29"/>
                    <a:gd name="T3" fmla="*/ 0 h 27"/>
                    <a:gd name="T4" fmla="*/ 0 w 29"/>
                    <a:gd name="T5" fmla="*/ 0 h 27"/>
                    <a:gd name="T6" fmla="*/ 1 w 29"/>
                    <a:gd name="T7" fmla="*/ 0 h 27"/>
                    <a:gd name="T8" fmla="*/ 0 w 29"/>
                    <a:gd name="T9" fmla="*/ 0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0" y="27"/>
                      </a:moveTo>
                      <a:lnTo>
                        <a:pt x="4" y="18"/>
                      </a:lnTo>
                      <a:lnTo>
                        <a:pt x="5" y="2"/>
                      </a:lnTo>
                      <a:lnTo>
                        <a:pt x="29"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60"/>
                <p:cNvSpPr>
                  <a:spLocks/>
                </p:cNvSpPr>
                <p:nvPr/>
              </p:nvSpPr>
              <p:spPr bwMode="auto">
                <a:xfrm>
                  <a:off x="586" y="487"/>
                  <a:ext cx="11" cy="10"/>
                </a:xfrm>
                <a:custGeom>
                  <a:avLst/>
                  <a:gdLst>
                    <a:gd name="T0" fmla="*/ 0 w 27"/>
                    <a:gd name="T1" fmla="*/ 1 h 25"/>
                    <a:gd name="T2" fmla="*/ 0 w 27"/>
                    <a:gd name="T3" fmla="*/ 0 h 25"/>
                    <a:gd name="T4" fmla="*/ 0 w 27"/>
                    <a:gd name="T5" fmla="*/ 0 h 25"/>
                    <a:gd name="T6" fmla="*/ 1 w 27"/>
                    <a:gd name="T7" fmla="*/ 0 h 25"/>
                    <a:gd name="T8" fmla="*/ 0 w 27"/>
                    <a:gd name="T9" fmla="*/ 1 h 25"/>
                    <a:gd name="T10" fmla="*/ 0 60000 65536"/>
                    <a:gd name="T11" fmla="*/ 0 60000 65536"/>
                    <a:gd name="T12" fmla="*/ 0 60000 65536"/>
                    <a:gd name="T13" fmla="*/ 0 60000 65536"/>
                    <a:gd name="T14" fmla="*/ 0 60000 65536"/>
                    <a:gd name="T15" fmla="*/ 0 w 27"/>
                    <a:gd name="T16" fmla="*/ 0 h 25"/>
                    <a:gd name="T17" fmla="*/ 27 w 27"/>
                    <a:gd name="T18" fmla="*/ 25 h 25"/>
                  </a:gdLst>
                  <a:ahLst/>
                  <a:cxnLst>
                    <a:cxn ang="T10">
                      <a:pos x="T0" y="T1"/>
                    </a:cxn>
                    <a:cxn ang="T11">
                      <a:pos x="T2" y="T3"/>
                    </a:cxn>
                    <a:cxn ang="T12">
                      <a:pos x="T4" y="T5"/>
                    </a:cxn>
                    <a:cxn ang="T13">
                      <a:pos x="T6" y="T7"/>
                    </a:cxn>
                    <a:cxn ang="T14">
                      <a:pos x="T8" y="T9"/>
                    </a:cxn>
                  </a:cxnLst>
                  <a:rect l="T15" t="T16" r="T17" b="T18"/>
                  <a:pathLst>
                    <a:path w="27" h="25">
                      <a:moveTo>
                        <a:pt x="0" y="25"/>
                      </a:moveTo>
                      <a:lnTo>
                        <a:pt x="4" y="19"/>
                      </a:lnTo>
                      <a:lnTo>
                        <a:pt x="6" y="2"/>
                      </a:lnTo>
                      <a:lnTo>
                        <a:pt x="27" y="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61"/>
                <p:cNvSpPr>
                  <a:spLocks/>
                </p:cNvSpPr>
                <p:nvPr/>
              </p:nvSpPr>
              <p:spPr bwMode="auto">
                <a:xfrm>
                  <a:off x="568" y="504"/>
                  <a:ext cx="10" cy="9"/>
                </a:xfrm>
                <a:custGeom>
                  <a:avLst/>
                  <a:gdLst>
                    <a:gd name="T0" fmla="*/ 0 w 25"/>
                    <a:gd name="T1" fmla="*/ 1 h 23"/>
                    <a:gd name="T2" fmla="*/ 0 w 25"/>
                    <a:gd name="T3" fmla="*/ 0 h 23"/>
                    <a:gd name="T4" fmla="*/ 0 w 25"/>
                    <a:gd name="T5" fmla="*/ 0 h 23"/>
                    <a:gd name="T6" fmla="*/ 1 w 25"/>
                    <a:gd name="T7" fmla="*/ 0 h 23"/>
                    <a:gd name="T8" fmla="*/ 0 w 25"/>
                    <a:gd name="T9" fmla="*/ 1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23"/>
                      </a:moveTo>
                      <a:lnTo>
                        <a:pt x="2" y="19"/>
                      </a:lnTo>
                      <a:lnTo>
                        <a:pt x="6" y="2"/>
                      </a:lnTo>
                      <a:lnTo>
                        <a:pt x="25"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62"/>
                <p:cNvSpPr>
                  <a:spLocks/>
                </p:cNvSpPr>
                <p:nvPr/>
              </p:nvSpPr>
              <p:spPr bwMode="auto">
                <a:xfrm>
                  <a:off x="539" y="554"/>
                  <a:ext cx="108" cy="38"/>
                </a:xfrm>
                <a:custGeom>
                  <a:avLst/>
                  <a:gdLst>
                    <a:gd name="T0" fmla="*/ 7 w 270"/>
                    <a:gd name="T1" fmla="*/ 2 h 96"/>
                    <a:gd name="T2" fmla="*/ 7 w 270"/>
                    <a:gd name="T3" fmla="*/ 2 h 96"/>
                    <a:gd name="T4" fmla="*/ 0 w 270"/>
                    <a:gd name="T5" fmla="*/ 1 h 96"/>
                    <a:gd name="T6" fmla="*/ 0 w 270"/>
                    <a:gd name="T7" fmla="*/ 0 h 96"/>
                    <a:gd name="T8" fmla="*/ 7 w 270"/>
                    <a:gd name="T9" fmla="*/ 2 h 96"/>
                    <a:gd name="T10" fmla="*/ 0 60000 65536"/>
                    <a:gd name="T11" fmla="*/ 0 60000 65536"/>
                    <a:gd name="T12" fmla="*/ 0 60000 65536"/>
                    <a:gd name="T13" fmla="*/ 0 60000 65536"/>
                    <a:gd name="T14" fmla="*/ 0 60000 65536"/>
                    <a:gd name="T15" fmla="*/ 0 w 270"/>
                    <a:gd name="T16" fmla="*/ 0 h 96"/>
                    <a:gd name="T17" fmla="*/ 270 w 270"/>
                    <a:gd name="T18" fmla="*/ 96 h 96"/>
                  </a:gdLst>
                  <a:ahLst/>
                  <a:cxnLst>
                    <a:cxn ang="T10">
                      <a:pos x="T0" y="T1"/>
                    </a:cxn>
                    <a:cxn ang="T11">
                      <a:pos x="T2" y="T3"/>
                    </a:cxn>
                    <a:cxn ang="T12">
                      <a:pos x="T4" y="T5"/>
                    </a:cxn>
                    <a:cxn ang="T13">
                      <a:pos x="T6" y="T7"/>
                    </a:cxn>
                    <a:cxn ang="T14">
                      <a:pos x="T8" y="T9"/>
                    </a:cxn>
                  </a:cxnLst>
                  <a:rect l="T15" t="T16" r="T17" b="T18"/>
                  <a:pathLst>
                    <a:path w="270" h="96">
                      <a:moveTo>
                        <a:pt x="266" y="62"/>
                      </a:moveTo>
                      <a:lnTo>
                        <a:pt x="270" y="96"/>
                      </a:lnTo>
                      <a:lnTo>
                        <a:pt x="0" y="29"/>
                      </a:lnTo>
                      <a:lnTo>
                        <a:pt x="1" y="0"/>
                      </a:lnTo>
                      <a:lnTo>
                        <a:pt x="266" y="62"/>
                      </a:lnTo>
                      <a:close/>
                    </a:path>
                  </a:pathLst>
                </a:custGeom>
                <a:solidFill>
                  <a:srgbClr val="70D1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 name="Rectangle 63"/>
              <p:cNvSpPr>
                <a:spLocks noChangeArrowheads="1"/>
              </p:cNvSpPr>
              <p:nvPr/>
            </p:nvSpPr>
            <p:spPr bwMode="auto">
              <a:xfrm>
                <a:off x="0" y="1164"/>
                <a:ext cx="1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800" b="1">
                    <a:solidFill>
                      <a:srgbClr val="669900"/>
                    </a:solidFill>
                    <a:latin typeface="Arial" panose="020B0604020202020204" pitchFamily="34" charset="0"/>
                    <a:ea typeface="宋体" panose="02010600030101010101" pitchFamily="2" charset="-122"/>
                  </a:rPr>
                  <a:t>MEMORIZE!</a:t>
                </a:r>
              </a:p>
            </p:txBody>
          </p:sp>
        </p:grpSp>
      </p:grpSp>
    </p:spTree>
    <p:extLst>
      <p:ext uri="{BB962C8B-B14F-4D97-AF65-F5344CB8AC3E}">
        <p14:creationId xmlns:p14="http://schemas.microsoft.com/office/powerpoint/2010/main" val="338413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139700"/>
            <a:ext cx="8229600" cy="561975"/>
          </a:xfrm>
        </p:spPr>
        <p:txBody>
          <a:bodyPr/>
          <a:lstStyle/>
          <a:p>
            <a:r>
              <a:rPr lang="zh-CN" altLang="en-US" smtClean="0"/>
              <a:t>第三讲：数据的运算</a:t>
            </a:r>
          </a:p>
        </p:txBody>
      </p:sp>
      <p:sp>
        <p:nvSpPr>
          <p:cNvPr id="185347" name="Rectangle 3"/>
          <p:cNvSpPr>
            <a:spLocks noGrp="1" noChangeArrowheads="1"/>
          </p:cNvSpPr>
          <p:nvPr>
            <p:ph type="body" idx="1"/>
          </p:nvPr>
        </p:nvSpPr>
        <p:spPr>
          <a:xfrm>
            <a:off x="520700" y="836613"/>
            <a:ext cx="8229600" cy="5218112"/>
          </a:xfrm>
        </p:spPr>
        <p:txBody>
          <a:bodyPr/>
          <a:lstStyle/>
          <a:p>
            <a:r>
              <a:rPr lang="en-US" altLang="zh-CN" smtClean="0">
                <a:latin typeface="黑体" panose="02010609060101010101" pitchFamily="49" charset="-122"/>
                <a:ea typeface="黑体" panose="02010609060101010101" pitchFamily="49" charset="-122"/>
              </a:rPr>
              <a:t>C</a:t>
            </a:r>
            <a:r>
              <a:rPr lang="zh-CN" altLang="en-US" smtClean="0">
                <a:latin typeface="黑体" panose="02010609060101010101" pitchFamily="49" charset="-122"/>
                <a:ea typeface="黑体" panose="02010609060101010101" pitchFamily="49" charset="-122"/>
              </a:rPr>
              <a:t>语言程序中涉及的运算</a:t>
            </a:r>
            <a:endParaRPr lang="en-US" altLang="zh-CN" smtClean="0">
              <a:latin typeface="黑体" panose="02010609060101010101" pitchFamily="49" charset="-122"/>
              <a:ea typeface="黑体" panose="02010609060101010101" pitchFamily="49" charset="-122"/>
            </a:endParaRPr>
          </a:p>
          <a:p>
            <a:r>
              <a:rPr lang="zh-CN" altLang="en-US" smtClean="0">
                <a:latin typeface="黑体" panose="02010609060101010101" pitchFamily="49" charset="-122"/>
                <a:ea typeface="黑体" panose="02010609060101010101" pitchFamily="49" charset="-122"/>
              </a:rPr>
              <a:t>如何实现高级语言源程序中的运算</a:t>
            </a:r>
            <a:endParaRPr lang="en-US" altLang="zh-CN" smtClean="0">
              <a:latin typeface="黑体" panose="02010609060101010101" pitchFamily="49" charset="-122"/>
              <a:ea typeface="黑体" panose="02010609060101010101" pitchFamily="49" charset="-122"/>
            </a:endParaRPr>
          </a:p>
          <a:p>
            <a:r>
              <a:rPr lang="zh-CN" altLang="en-US" smtClean="0">
                <a:solidFill>
                  <a:srgbClr val="FF0000"/>
                </a:solidFill>
                <a:latin typeface="黑体" panose="02010609060101010101" pitchFamily="49" charset="-122"/>
                <a:ea typeface="黑体" panose="02010609060101010101" pitchFamily="49" charset="-122"/>
              </a:rPr>
              <a:t>整数的乘除运算 </a:t>
            </a:r>
          </a:p>
          <a:p>
            <a:r>
              <a:rPr lang="zh-CN" altLang="en-US" smtClean="0">
                <a:latin typeface="黑体" panose="02010609060101010101" pitchFamily="49" charset="-122"/>
                <a:ea typeface="黑体" panose="02010609060101010101" pitchFamily="49" charset="-122"/>
              </a:rPr>
              <a:t>浮点数的加减乘除运算 </a:t>
            </a:r>
            <a:endParaRPr lang="en-US" altLang="zh-CN" smtClean="0">
              <a:latin typeface="黑体" panose="02010609060101010101" pitchFamily="49" charset="-122"/>
              <a:ea typeface="黑体" panose="02010609060101010101" pitchFamily="49" charset="-122"/>
            </a:endParaRPr>
          </a:p>
        </p:txBody>
      </p:sp>
      <p:sp>
        <p:nvSpPr>
          <p:cNvPr id="18534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916BFD-94E8-4058-8ABE-9F2BD348B23B}"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113889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39700"/>
            <a:ext cx="8229600" cy="561975"/>
          </a:xfrm>
        </p:spPr>
        <p:txBody>
          <a:bodyPr/>
          <a:lstStyle/>
          <a:p>
            <a:r>
              <a:rPr lang="zh-CN" altLang="en-US" smtClean="0"/>
              <a:t>整数的乘运算 </a:t>
            </a:r>
          </a:p>
        </p:txBody>
      </p:sp>
      <p:sp>
        <p:nvSpPr>
          <p:cNvPr id="720899" name="Rectangle 3"/>
          <p:cNvSpPr>
            <a:spLocks noGrp="1" noChangeArrowheads="1"/>
          </p:cNvSpPr>
          <p:nvPr>
            <p:ph type="body" idx="1"/>
          </p:nvPr>
        </p:nvSpPr>
        <p:spPr>
          <a:xfrm>
            <a:off x="385763" y="954088"/>
            <a:ext cx="8229600" cy="2519362"/>
          </a:xfrm>
        </p:spPr>
        <p:txBody>
          <a:bodyPr/>
          <a:lstStyle/>
          <a:p>
            <a:r>
              <a:rPr lang="zh-CN" altLang="en-US" smtClean="0">
                <a:latin typeface="微软雅黑" panose="020B0503020204020204" pitchFamily="34" charset="-122"/>
                <a:ea typeface="微软雅黑" panose="020B0503020204020204" pitchFamily="34" charset="-122"/>
              </a:rPr>
              <a:t>通常，高级语言中两个</a:t>
            </a:r>
            <a:r>
              <a:rPr lang="en-US" altLang="zh-CN" smtClean="0">
                <a:latin typeface="微软雅黑" panose="020B0503020204020204" pitchFamily="34" charset="-122"/>
                <a:ea typeface="微软雅黑" panose="020B0503020204020204" pitchFamily="34" charset="-122"/>
              </a:rPr>
              <a:t>n</a:t>
            </a:r>
            <a:r>
              <a:rPr lang="zh-CN" altLang="en-US" smtClean="0">
                <a:latin typeface="微软雅黑" panose="020B0503020204020204" pitchFamily="34" charset="-122"/>
                <a:ea typeface="微软雅黑" panose="020B0503020204020204" pitchFamily="34" charset="-122"/>
              </a:rPr>
              <a:t>位整数相乘得到的结果通常也是一个</a:t>
            </a:r>
            <a:r>
              <a:rPr lang="en-US" altLang="zh-CN" smtClean="0">
                <a:latin typeface="微软雅黑" panose="020B0503020204020204" pitchFamily="34" charset="-122"/>
                <a:ea typeface="微软雅黑" panose="020B0503020204020204" pitchFamily="34" charset="-122"/>
              </a:rPr>
              <a:t>n</a:t>
            </a:r>
            <a:r>
              <a:rPr lang="zh-CN" altLang="en-US" smtClean="0">
                <a:latin typeface="微软雅黑" panose="020B0503020204020204" pitchFamily="34" charset="-122"/>
                <a:ea typeface="微软雅黑" panose="020B0503020204020204" pitchFamily="34" charset="-122"/>
              </a:rPr>
              <a:t>位整数，也即，结果只取</a:t>
            </a:r>
            <a:r>
              <a:rPr lang="en-US" altLang="zh-CN" smtClean="0">
                <a:latin typeface="微软雅黑" panose="020B0503020204020204" pitchFamily="34" charset="-122"/>
                <a:ea typeface="微软雅黑" panose="020B0503020204020204" pitchFamily="34" charset="-122"/>
              </a:rPr>
              <a:t>2n</a:t>
            </a:r>
            <a:r>
              <a:rPr lang="zh-CN" altLang="en-US" smtClean="0">
                <a:latin typeface="微软雅黑" panose="020B0503020204020204" pitchFamily="34" charset="-122"/>
                <a:ea typeface="微软雅黑" panose="020B0503020204020204" pitchFamily="34" charset="-122"/>
              </a:rPr>
              <a:t>位乘积中的低</a:t>
            </a:r>
            <a:r>
              <a:rPr lang="en-US" altLang="zh-CN" smtClean="0">
                <a:latin typeface="微软雅黑" panose="020B0503020204020204" pitchFamily="34" charset="-122"/>
                <a:ea typeface="微软雅黑" panose="020B0503020204020204" pitchFamily="34" charset="-122"/>
              </a:rPr>
              <a:t>n</a:t>
            </a:r>
            <a:r>
              <a:rPr lang="zh-CN" altLang="en-US" smtClean="0">
                <a:latin typeface="微软雅黑" panose="020B0503020204020204" pitchFamily="34" charset="-122"/>
                <a:ea typeface="微软雅黑" panose="020B0503020204020204" pitchFamily="34" charset="-122"/>
              </a:rPr>
              <a:t>位。</a:t>
            </a:r>
          </a:p>
          <a:p>
            <a:pPr lvl="1"/>
            <a:r>
              <a:rPr lang="zh-CN" altLang="en-US" smtClean="0">
                <a:latin typeface="微软雅黑" panose="020B0503020204020204" pitchFamily="34" charset="-122"/>
                <a:ea typeface="微软雅黑" panose="020B0503020204020204" pitchFamily="34" charset="-122"/>
              </a:rPr>
              <a:t>例如，在</a:t>
            </a:r>
            <a:r>
              <a:rPr lang="en-US" altLang="zh-CN" smtClean="0">
                <a:latin typeface="微软雅黑" panose="020B0503020204020204" pitchFamily="34" charset="-122"/>
                <a:ea typeface="微软雅黑" panose="020B0503020204020204" pitchFamily="34" charset="-122"/>
              </a:rPr>
              <a:t>C</a:t>
            </a:r>
            <a:r>
              <a:rPr lang="zh-CN" altLang="en-US" smtClean="0">
                <a:latin typeface="微软雅黑" panose="020B0503020204020204" pitchFamily="34" charset="-122"/>
                <a:ea typeface="微软雅黑" panose="020B0503020204020204" pitchFamily="34" charset="-122"/>
              </a:rPr>
              <a:t>语言中，参加运算的两个操作数的类型和结果的类型必须一致，如果不一致则会先转换为一致的数据类型再进行计算。</a:t>
            </a:r>
          </a:p>
        </p:txBody>
      </p:sp>
      <p:sp>
        <p:nvSpPr>
          <p:cNvPr id="720900" name="Rectangle 4"/>
          <p:cNvSpPr>
            <a:spLocks noChangeArrowheads="1"/>
          </p:cNvSpPr>
          <p:nvPr/>
        </p:nvSpPr>
        <p:spPr bwMode="auto">
          <a:xfrm>
            <a:off x="657225" y="3384550"/>
            <a:ext cx="4932363"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1" indent="0" algn="l" defTabSz="914400" rtl="0" eaLnBrk="1" fontAlgn="base" latinLnBrk="0" hangingPunct="1">
              <a:lnSpc>
                <a:spcPct val="100000"/>
              </a:lnSpc>
              <a:spcBef>
                <a:spcPct val="35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int mul(int x, int y)</a:t>
            </a:r>
          </a:p>
          <a:p>
            <a:pPr marL="457200" marR="0" lvl="1" indent="0" algn="l" defTabSz="914400" rtl="0" eaLnBrk="1" fontAlgn="base" latinLnBrk="0" hangingPunct="1">
              <a:lnSpc>
                <a:spcPct val="100000"/>
              </a:lnSpc>
              <a:spcBef>
                <a:spcPct val="35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base" latinLnBrk="0" hangingPunct="1">
              <a:lnSpc>
                <a:spcPct val="100000"/>
              </a:lnSpc>
              <a:spcBef>
                <a:spcPct val="35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int z=x*y;</a:t>
            </a:r>
          </a:p>
          <a:p>
            <a:pPr marL="457200" marR="0" lvl="1" indent="0" algn="l" defTabSz="914400" rtl="0" eaLnBrk="1" fontAlgn="base" latinLnBrk="0" hangingPunct="1">
              <a:lnSpc>
                <a:spcPct val="100000"/>
              </a:lnSpc>
              <a:spcBef>
                <a:spcPct val="35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return z;</a:t>
            </a:r>
          </a:p>
          <a:p>
            <a:pPr marL="457200" marR="0" lvl="1" indent="0" algn="l" defTabSz="914400" rtl="0" eaLnBrk="1" fontAlgn="base" latinLnBrk="0" hangingPunct="1">
              <a:lnSpc>
                <a:spcPct val="100000"/>
              </a:lnSpc>
              <a:spcBef>
                <a:spcPct val="35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a:t>
            </a:r>
          </a:p>
        </p:txBody>
      </p:sp>
      <p:sp>
        <p:nvSpPr>
          <p:cNvPr id="720901" name="Text Box 5"/>
          <p:cNvSpPr txBox="1">
            <a:spLocks noChangeArrowheads="1"/>
          </p:cNvSpPr>
          <p:nvPr/>
        </p:nvSpPr>
        <p:spPr bwMode="auto">
          <a:xfrm>
            <a:off x="4122738" y="4059238"/>
            <a:ext cx="4589462"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4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x*y </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被转换为乘法指令，在乘法运算电路中得到的乘积是</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64</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位，但是，只取其低</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32</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位赋给</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z</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1873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E28E4C-AF7A-49AD-AD1C-BB7C4E2DC8F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9538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0899">
                                            <p:txEl>
                                              <p:pRg st="1" end="1"/>
                                            </p:txEl>
                                          </p:spTgt>
                                        </p:tgtEl>
                                        <p:attrNameLst>
                                          <p:attrName>style.visibility</p:attrName>
                                        </p:attrNameLst>
                                      </p:cBhvr>
                                      <p:to>
                                        <p:strVal val="visible"/>
                                      </p:to>
                                    </p:set>
                                    <p:animEffect transition="in" filter="blinds(horizontal)">
                                      <p:cBhvr>
                                        <p:cTn id="7" dur="500"/>
                                        <p:tgtEl>
                                          <p:spTgt spid="72089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0900"/>
                                        </p:tgtEl>
                                        <p:attrNameLst>
                                          <p:attrName>style.visibility</p:attrName>
                                        </p:attrNameLst>
                                      </p:cBhvr>
                                      <p:to>
                                        <p:strVal val="visible"/>
                                      </p:to>
                                    </p:set>
                                    <p:animEffect transition="in" filter="blinds(horizontal)">
                                      <p:cBhvr>
                                        <p:cTn id="12" dur="500"/>
                                        <p:tgtEl>
                                          <p:spTgt spid="7209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0901"/>
                                        </p:tgtEl>
                                        <p:attrNameLst>
                                          <p:attrName>style.visibility</p:attrName>
                                        </p:attrNameLst>
                                      </p:cBhvr>
                                      <p:to>
                                        <p:strVal val="visible"/>
                                      </p:to>
                                    </p:set>
                                    <p:animEffect transition="in" filter="blinds(horizontal)">
                                      <p:cBhvr>
                                        <p:cTn id="17" dur="500"/>
                                        <p:tgtEl>
                                          <p:spTgt spid="720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0" grpId="0"/>
      <p:bldP spid="72090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139700"/>
            <a:ext cx="8229600" cy="561975"/>
          </a:xfrm>
        </p:spPr>
        <p:txBody>
          <a:bodyPr/>
          <a:lstStyle/>
          <a:p>
            <a:r>
              <a:rPr lang="zh-CN" altLang="en-US" smtClean="0"/>
              <a:t>整数的乘运算 </a:t>
            </a:r>
          </a:p>
        </p:txBody>
      </p:sp>
      <p:sp>
        <p:nvSpPr>
          <p:cNvPr id="722947" name="Rectangle 3"/>
          <p:cNvSpPr>
            <a:spLocks noChangeArrowheads="1"/>
          </p:cNvSpPr>
          <p:nvPr/>
        </p:nvSpPr>
        <p:spPr bwMode="auto">
          <a:xfrm>
            <a:off x="431800" y="908050"/>
            <a:ext cx="452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在计算机内部，一定有</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4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0</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吗</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22948" name="Text Box 4"/>
          <p:cNvSpPr txBox="1">
            <a:spLocks noChangeArrowheads="1"/>
          </p:cNvSpPr>
          <p:nvPr/>
        </p:nvSpPr>
        <p:spPr bwMode="auto">
          <a:xfrm>
            <a:off x="431800" y="1403350"/>
            <a:ext cx="49053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若</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x</a:t>
            </a:r>
            <a:r>
              <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是带符号整数，则不一定！</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如</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x</a:t>
            </a:r>
            <a:r>
              <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是浮点数，则一定！</a:t>
            </a:r>
          </a:p>
        </p:txBody>
      </p:sp>
      <p:sp>
        <p:nvSpPr>
          <p:cNvPr id="722949" name="Text Box 5"/>
          <p:cNvSpPr txBox="1">
            <a:spLocks noChangeArrowheads="1"/>
          </p:cNvSpPr>
          <p:nvPr/>
        </p:nvSpPr>
        <p:spPr bwMode="auto">
          <a:xfrm>
            <a:off x="385763" y="2393950"/>
            <a:ext cx="4294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例如，当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n=4 </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时</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5</a:t>
            </a:r>
            <a:r>
              <a:rPr kumimoji="0" lang="en-US" altLang="zh-CN" sz="24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=-7&lt;0 !</a:t>
            </a:r>
          </a:p>
        </p:txBody>
      </p:sp>
      <p:grpSp>
        <p:nvGrpSpPr>
          <p:cNvPr id="2" name="Group 6"/>
          <p:cNvGrpSpPr>
            <a:grpSpLocks/>
          </p:cNvGrpSpPr>
          <p:nvPr/>
        </p:nvGrpSpPr>
        <p:grpSpPr bwMode="auto">
          <a:xfrm>
            <a:off x="5427663" y="773113"/>
            <a:ext cx="2655887" cy="2032000"/>
            <a:chOff x="3702" y="2614"/>
            <a:chExt cx="1673" cy="1280"/>
          </a:xfrm>
        </p:grpSpPr>
        <p:sp>
          <p:nvSpPr>
            <p:cNvPr id="189455" name="Text Box 7"/>
            <p:cNvSpPr txBox="1">
              <a:spLocks noChangeArrowheads="1"/>
            </p:cNvSpPr>
            <p:nvPr/>
          </p:nvSpPr>
          <p:spPr bwMode="auto">
            <a:xfrm>
              <a:off x="4184" y="2614"/>
              <a:ext cx="119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0101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0101</a:t>
              </a:r>
            </a:p>
          </p:txBody>
        </p:sp>
        <p:sp>
          <p:nvSpPr>
            <p:cNvPr id="189456" name="Line 8"/>
            <p:cNvSpPr>
              <a:spLocks noChangeShapeType="1"/>
            </p:cNvSpPr>
            <p:nvPr/>
          </p:nvSpPr>
          <p:spPr bwMode="auto">
            <a:xfrm>
              <a:off x="3702" y="3096"/>
              <a:ext cx="141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7" name="Text Box 9"/>
            <p:cNvSpPr txBox="1">
              <a:spLocks noChangeArrowheads="1"/>
            </p:cNvSpPr>
            <p:nvPr/>
          </p:nvSpPr>
          <p:spPr bwMode="auto">
            <a:xfrm>
              <a:off x="3957" y="3067"/>
              <a:ext cx="113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    0101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0101</a:t>
              </a:r>
            </a:p>
          </p:txBody>
        </p:sp>
        <p:sp>
          <p:nvSpPr>
            <p:cNvPr id="189458" name="Line 10"/>
            <p:cNvSpPr>
              <a:spLocks noChangeShapeType="1"/>
            </p:cNvSpPr>
            <p:nvPr/>
          </p:nvSpPr>
          <p:spPr bwMode="auto">
            <a:xfrm>
              <a:off x="3702" y="3577"/>
              <a:ext cx="141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9" name="Text Box 11"/>
            <p:cNvSpPr txBox="1">
              <a:spLocks noChangeArrowheads="1"/>
            </p:cNvSpPr>
            <p:nvPr/>
          </p:nvSpPr>
          <p:spPr bwMode="auto">
            <a:xfrm>
              <a:off x="3929" y="2812"/>
              <a:ext cx="5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p>
          </p:txBody>
        </p:sp>
        <p:sp>
          <p:nvSpPr>
            <p:cNvPr id="189460" name="Text Box 12"/>
            <p:cNvSpPr txBox="1">
              <a:spLocks noChangeArrowheads="1"/>
            </p:cNvSpPr>
            <p:nvPr/>
          </p:nvSpPr>
          <p:spPr bwMode="auto">
            <a:xfrm>
              <a:off x="3730" y="3261"/>
              <a:ext cx="56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25000" noProof="0" smtClean="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p>
          </p:txBody>
        </p:sp>
        <p:sp>
          <p:nvSpPr>
            <p:cNvPr id="189461" name="Text Box 13"/>
            <p:cNvSpPr txBox="1">
              <a:spLocks noChangeArrowheads="1"/>
            </p:cNvSpPr>
            <p:nvPr/>
          </p:nvSpPr>
          <p:spPr bwMode="auto">
            <a:xfrm>
              <a:off x="3759" y="3606"/>
              <a:ext cx="11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00011001</a:t>
              </a:r>
            </a:p>
          </p:txBody>
        </p:sp>
        <p:sp>
          <p:nvSpPr>
            <p:cNvPr id="189462" name="Line 14"/>
            <p:cNvSpPr>
              <a:spLocks noChangeShapeType="1"/>
            </p:cNvSpPr>
            <p:nvPr/>
          </p:nvSpPr>
          <p:spPr bwMode="auto">
            <a:xfrm>
              <a:off x="4269" y="3861"/>
              <a:ext cx="39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22959" name="Text Box 15"/>
          <p:cNvSpPr txBox="1">
            <a:spLocks noChangeArrowheads="1"/>
          </p:cNvSpPr>
          <p:nvPr/>
        </p:nvSpPr>
        <p:spPr bwMode="auto">
          <a:xfrm>
            <a:off x="4797425" y="2889250"/>
            <a:ext cx="37798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只取低</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4</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位，值为</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-111B=-7</a:t>
            </a:r>
          </a:p>
        </p:txBody>
      </p:sp>
      <p:sp>
        <p:nvSpPr>
          <p:cNvPr id="722960" name="Text Box 16"/>
          <p:cNvSpPr txBox="1">
            <a:spLocks noChangeArrowheads="1"/>
          </p:cNvSpPr>
          <p:nvPr/>
        </p:nvSpPr>
        <p:spPr bwMode="auto">
          <a:xfrm>
            <a:off x="4481513" y="3563938"/>
            <a:ext cx="4456112"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如何判断返回的</a:t>
            </a:r>
            <a:r>
              <a:rPr kumimoji="0" lang="en-US" altLang="zh-CN" sz="22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z</a:t>
            </a:r>
            <a:r>
              <a:rPr kumimoji="0" lang="zh-CN" altLang="en-US" sz="22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是正确值？</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当 </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!x || z/x==y </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为真时</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什么情况下，乘积是正确的呢？</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当 </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-2</a:t>
            </a:r>
            <a:r>
              <a:rPr kumimoji="0" lang="en-US" altLang="zh-CN" sz="2200" b="1" i="0" u="none" strike="noStrike" kern="1200" cap="none" spc="0" normalizeH="0" baseline="30000" noProof="0" smtClean="0">
                <a:ln>
                  <a:noFill/>
                </a:ln>
                <a:solidFill>
                  <a:srgbClr val="CC3300"/>
                </a:solidFill>
                <a:effectLst/>
                <a:uLnTx/>
                <a:uFillTx/>
                <a:latin typeface="Arial" panose="020B0604020202020204" pitchFamily="34" charset="0"/>
                <a:ea typeface="微软雅黑" panose="020B0503020204020204" pitchFamily="34" charset="-122"/>
                <a:cs typeface="+mn-cs"/>
              </a:rPr>
              <a:t>n-1</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 </a:t>
            </a:r>
            <a:r>
              <a:rPr kumimoji="0" lang="en-US" altLang="zh-CN" sz="2200" b="1" i="0" u="none" strike="noStrike" kern="1200" cap="none" spc="0" normalizeH="0" baseline="0" noProof="0" smtClean="0">
                <a:ln>
                  <a:noFill/>
                </a:ln>
                <a:solidFill>
                  <a:srgbClr val="CC33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x*y &lt; 2</a:t>
            </a:r>
            <a:r>
              <a:rPr kumimoji="0" lang="en-US" altLang="zh-CN" sz="2200" b="1" i="0" u="none" strike="noStrike" kern="1200" cap="none" spc="0" normalizeH="0" baseline="30000" noProof="0" smtClean="0">
                <a:ln>
                  <a:noFill/>
                </a:ln>
                <a:solidFill>
                  <a:srgbClr val="CC3300"/>
                </a:solidFill>
                <a:effectLst/>
                <a:uLnTx/>
                <a:uFillTx/>
                <a:latin typeface="Arial" panose="020B0604020202020204" pitchFamily="34" charset="0"/>
                <a:ea typeface="微软雅黑" panose="020B0503020204020204" pitchFamily="34" charset="-122"/>
                <a:cs typeface="+mn-cs"/>
              </a:rPr>
              <a:t>n-1</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 </a:t>
            </a: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（不溢出）</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时</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即：乘积的高</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位为全</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或全</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1</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，并等于低</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位的最高位！</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即：乘积的高</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n+1</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位为全</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或全</a:t>
            </a:r>
            <a:r>
              <a:rPr kumimoji="0" lang="en-US" altLang="zh-CN"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1</a:t>
            </a:r>
          </a:p>
        </p:txBody>
      </p:sp>
      <p:sp>
        <p:nvSpPr>
          <p:cNvPr id="722961" name="Rectangle 17"/>
          <p:cNvSpPr>
            <a:spLocks noChangeArrowheads="1"/>
          </p:cNvSpPr>
          <p:nvPr/>
        </p:nvSpPr>
        <p:spPr bwMode="auto">
          <a:xfrm>
            <a:off x="296863" y="3249613"/>
            <a:ext cx="3689350" cy="2073275"/>
          </a:xfrm>
          <a:prstGeom prst="rect">
            <a:avLst/>
          </a:prstGeom>
          <a:solidFill>
            <a:srgbClr val="FFCC99"/>
          </a:solidFill>
          <a:ln w="9525">
            <a:solidFill>
              <a:schemeClr val="tx1"/>
            </a:solidFill>
            <a:miter lim="800000"/>
            <a:headEnd/>
            <a:tailEnd/>
          </a:ln>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1" indent="0" algn="l" defTabSz="914400" rtl="0" eaLnBrk="1" fontAlgn="base" latinLnBrk="0" hangingPunct="1">
              <a:lnSpc>
                <a:spcPct val="100000"/>
              </a:lnSpc>
              <a:spcBef>
                <a:spcPct val="10000"/>
              </a:spcBef>
              <a:spcAft>
                <a:spcPct val="0"/>
              </a:spcAft>
              <a:buClrTx/>
              <a:buSzTx/>
              <a:buFontTx/>
              <a:buNone/>
              <a:tabLst/>
              <a:defRPr/>
            </a:pPr>
            <a:r>
              <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int</a:t>
            </a: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mul(</a:t>
            </a:r>
            <a:r>
              <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int</a:t>
            </a: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x, </a:t>
            </a:r>
            <a:r>
              <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int</a:t>
            </a: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y)</a:t>
            </a:r>
          </a:p>
          <a:p>
            <a:pPr marL="457200" marR="0" lvl="1" indent="0" algn="l" defTabSz="914400" rtl="0" eaLnBrk="1" fontAlgn="base" latinLnBrk="0" hangingPunct="1">
              <a:lnSpc>
                <a:spcPct val="100000"/>
              </a:lnSpc>
              <a:spcBef>
                <a:spcPct val="10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a:t>
            </a:r>
          </a:p>
          <a:p>
            <a:pPr marL="457200" marR="0" lvl="1" indent="0" algn="l" defTabSz="914400" rtl="0" eaLnBrk="1" fontAlgn="base" latinLnBrk="0" hangingPunct="1">
              <a:lnSpc>
                <a:spcPct val="100000"/>
              </a:lnSpc>
              <a:spcBef>
                <a:spcPct val="10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int</a:t>
            </a: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z=x*y;</a:t>
            </a:r>
          </a:p>
          <a:p>
            <a:pPr marL="457200" marR="0" lvl="1" indent="0" algn="l" defTabSz="914400" rtl="0" eaLnBrk="1" fontAlgn="base" latinLnBrk="0" hangingPunct="1">
              <a:lnSpc>
                <a:spcPct val="100000"/>
              </a:lnSpc>
              <a:spcBef>
                <a:spcPct val="10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  	return z;</a:t>
            </a:r>
          </a:p>
          <a:p>
            <a:pPr marL="457200" marR="0" lvl="1" indent="0" algn="l" defTabSz="914400" rtl="0" eaLnBrk="1" fontAlgn="base" latinLnBrk="0" hangingPunct="1">
              <a:lnSpc>
                <a:spcPct val="100000"/>
              </a:lnSpc>
              <a:spcBef>
                <a:spcPct val="10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a:t>
            </a:r>
          </a:p>
        </p:txBody>
      </p:sp>
      <p:sp>
        <p:nvSpPr>
          <p:cNvPr id="722962" name="Text Box 18"/>
          <p:cNvSpPr txBox="1">
            <a:spLocks noChangeArrowheads="1"/>
          </p:cNvSpPr>
          <p:nvPr/>
        </p:nvSpPr>
        <p:spPr bwMode="auto">
          <a:xfrm>
            <a:off x="115888" y="5454650"/>
            <a:ext cx="40957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若</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z</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都改成</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unsigned</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类型，则判断方式为</a:t>
            </a:r>
          </a:p>
        </p:txBody>
      </p:sp>
      <p:sp>
        <p:nvSpPr>
          <p:cNvPr id="722963" name="Text Box 19"/>
          <p:cNvSpPr txBox="1">
            <a:spLocks noChangeArrowheads="1"/>
          </p:cNvSpPr>
          <p:nvPr/>
        </p:nvSpPr>
        <p:spPr bwMode="auto">
          <a:xfrm>
            <a:off x="7812088" y="2033588"/>
            <a:ext cx="809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结果溢出</a:t>
            </a:r>
          </a:p>
        </p:txBody>
      </p:sp>
      <p:sp>
        <p:nvSpPr>
          <p:cNvPr id="722964" name="Rectangle 20"/>
          <p:cNvSpPr>
            <a:spLocks noChangeArrowheads="1"/>
          </p:cNvSpPr>
          <p:nvPr/>
        </p:nvSpPr>
        <p:spPr bwMode="auto">
          <a:xfrm>
            <a:off x="206375" y="6219825"/>
            <a:ext cx="39608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乘积的高</a:t>
            </a:r>
            <a:r>
              <a:rPr kumimoji="0" lang="en-US" altLang="zh-CN"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位为全</a:t>
            </a:r>
            <a:r>
              <a:rPr kumimoji="0" lang="en-US" altLang="zh-CN"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，则不溢出</a:t>
            </a:r>
          </a:p>
        </p:txBody>
      </p:sp>
      <p:sp>
        <p:nvSpPr>
          <p:cNvPr id="722965" name="Line 21"/>
          <p:cNvSpPr>
            <a:spLocks noChangeShapeType="1"/>
          </p:cNvSpPr>
          <p:nvPr/>
        </p:nvSpPr>
        <p:spPr bwMode="auto">
          <a:xfrm flipV="1">
            <a:off x="2457450" y="4194175"/>
            <a:ext cx="2070100" cy="1755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54" name="灯片编号占位符 2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B478B2-1375-4308-B979-6033FF4AE23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1434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2947"/>
                                        </p:tgtEl>
                                        <p:attrNameLst>
                                          <p:attrName>style.visibility</p:attrName>
                                        </p:attrNameLst>
                                      </p:cBhvr>
                                      <p:to>
                                        <p:strVal val="visible"/>
                                      </p:to>
                                    </p:set>
                                    <p:animEffect transition="in" filter="blinds(horizontal)">
                                      <p:cBhvr>
                                        <p:cTn id="7" dur="500"/>
                                        <p:tgtEl>
                                          <p:spTgt spid="7229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2948"/>
                                        </p:tgtEl>
                                        <p:attrNameLst>
                                          <p:attrName>style.visibility</p:attrName>
                                        </p:attrNameLst>
                                      </p:cBhvr>
                                      <p:to>
                                        <p:strVal val="visible"/>
                                      </p:to>
                                    </p:set>
                                    <p:animEffect transition="in" filter="blinds(horizontal)">
                                      <p:cBhvr>
                                        <p:cTn id="12" dur="500"/>
                                        <p:tgtEl>
                                          <p:spTgt spid="7229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2949"/>
                                        </p:tgtEl>
                                        <p:attrNameLst>
                                          <p:attrName>style.visibility</p:attrName>
                                        </p:attrNameLst>
                                      </p:cBhvr>
                                      <p:to>
                                        <p:strVal val="visible"/>
                                      </p:to>
                                    </p:set>
                                    <p:animEffect transition="in" filter="blinds(horizontal)">
                                      <p:cBhvr>
                                        <p:cTn id="17" dur="500"/>
                                        <p:tgtEl>
                                          <p:spTgt spid="7229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2959"/>
                                        </p:tgtEl>
                                        <p:attrNameLst>
                                          <p:attrName>style.visibility</p:attrName>
                                        </p:attrNameLst>
                                      </p:cBhvr>
                                      <p:to>
                                        <p:strVal val="visible"/>
                                      </p:to>
                                    </p:set>
                                    <p:animEffect transition="in" filter="blinds(horizontal)">
                                      <p:cBhvr>
                                        <p:cTn id="27" dur="500"/>
                                        <p:tgtEl>
                                          <p:spTgt spid="7229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2963"/>
                                        </p:tgtEl>
                                        <p:attrNameLst>
                                          <p:attrName>style.visibility</p:attrName>
                                        </p:attrNameLst>
                                      </p:cBhvr>
                                      <p:to>
                                        <p:strVal val="visible"/>
                                      </p:to>
                                    </p:set>
                                    <p:animEffect transition="in" filter="blinds(horizontal)">
                                      <p:cBhvr>
                                        <p:cTn id="32" dur="500"/>
                                        <p:tgtEl>
                                          <p:spTgt spid="7229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22961"/>
                                        </p:tgtEl>
                                        <p:attrNameLst>
                                          <p:attrName>style.visibility</p:attrName>
                                        </p:attrNameLst>
                                      </p:cBhvr>
                                      <p:to>
                                        <p:strVal val="visible"/>
                                      </p:to>
                                    </p:set>
                                    <p:animEffect transition="in" filter="blinds(horizontal)">
                                      <p:cBhvr>
                                        <p:cTn id="37" dur="500"/>
                                        <p:tgtEl>
                                          <p:spTgt spid="72296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22960">
                                            <p:txEl>
                                              <p:pRg st="0" end="0"/>
                                            </p:txEl>
                                          </p:spTgt>
                                        </p:tgtEl>
                                        <p:attrNameLst>
                                          <p:attrName>style.visibility</p:attrName>
                                        </p:attrNameLst>
                                      </p:cBhvr>
                                      <p:to>
                                        <p:strVal val="visible"/>
                                      </p:to>
                                    </p:set>
                                    <p:animEffect transition="in" filter="blinds(horizontal)">
                                      <p:cBhvr>
                                        <p:cTn id="42" dur="500"/>
                                        <p:tgtEl>
                                          <p:spTgt spid="722960">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22960">
                                            <p:txEl>
                                              <p:pRg st="1" end="1"/>
                                            </p:txEl>
                                          </p:spTgt>
                                        </p:tgtEl>
                                        <p:attrNameLst>
                                          <p:attrName>style.visibility</p:attrName>
                                        </p:attrNameLst>
                                      </p:cBhvr>
                                      <p:to>
                                        <p:strVal val="visible"/>
                                      </p:to>
                                    </p:set>
                                    <p:animEffect transition="in" filter="blinds(horizontal)">
                                      <p:cBhvr>
                                        <p:cTn id="47" dur="500"/>
                                        <p:tgtEl>
                                          <p:spTgt spid="722960">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22960">
                                            <p:txEl>
                                              <p:pRg st="2" end="2"/>
                                            </p:txEl>
                                          </p:spTgt>
                                        </p:tgtEl>
                                        <p:attrNameLst>
                                          <p:attrName>style.visibility</p:attrName>
                                        </p:attrNameLst>
                                      </p:cBhvr>
                                      <p:to>
                                        <p:strVal val="visible"/>
                                      </p:to>
                                    </p:set>
                                    <p:animEffect transition="in" filter="blinds(horizontal)">
                                      <p:cBhvr>
                                        <p:cTn id="52" dur="500"/>
                                        <p:tgtEl>
                                          <p:spTgt spid="722960">
                                            <p:txEl>
                                              <p:pRg st="2" end="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722960">
                                            <p:txEl>
                                              <p:pRg st="3" end="3"/>
                                            </p:txEl>
                                          </p:spTgt>
                                        </p:tgtEl>
                                        <p:attrNameLst>
                                          <p:attrName>style.visibility</p:attrName>
                                        </p:attrNameLst>
                                      </p:cBhvr>
                                      <p:to>
                                        <p:strVal val="visible"/>
                                      </p:to>
                                    </p:set>
                                    <p:animEffect transition="in" filter="blinds(horizontal)">
                                      <p:cBhvr>
                                        <p:cTn id="57" dur="500"/>
                                        <p:tgtEl>
                                          <p:spTgt spid="722960">
                                            <p:txEl>
                                              <p:pRg st="3" end="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722960">
                                            <p:txEl>
                                              <p:pRg st="4" end="4"/>
                                            </p:txEl>
                                          </p:spTgt>
                                        </p:tgtEl>
                                        <p:attrNameLst>
                                          <p:attrName>style.visibility</p:attrName>
                                        </p:attrNameLst>
                                      </p:cBhvr>
                                      <p:to>
                                        <p:strVal val="visible"/>
                                      </p:to>
                                    </p:set>
                                    <p:animEffect transition="in" filter="blinds(horizontal)">
                                      <p:cBhvr>
                                        <p:cTn id="62" dur="500"/>
                                        <p:tgtEl>
                                          <p:spTgt spid="722960">
                                            <p:txEl>
                                              <p:pRg st="4" end="4"/>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22960">
                                            <p:txEl>
                                              <p:pRg st="5" end="5"/>
                                            </p:txEl>
                                          </p:spTgt>
                                        </p:tgtEl>
                                        <p:attrNameLst>
                                          <p:attrName>style.visibility</p:attrName>
                                        </p:attrNameLst>
                                      </p:cBhvr>
                                      <p:to>
                                        <p:strVal val="visible"/>
                                      </p:to>
                                    </p:set>
                                    <p:animEffect transition="in" filter="blinds(horizontal)">
                                      <p:cBhvr>
                                        <p:cTn id="67" dur="500"/>
                                        <p:tgtEl>
                                          <p:spTgt spid="722960">
                                            <p:txEl>
                                              <p:pRg st="5" end="5"/>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722962"/>
                                        </p:tgtEl>
                                        <p:attrNameLst>
                                          <p:attrName>style.visibility</p:attrName>
                                        </p:attrNameLst>
                                      </p:cBhvr>
                                      <p:to>
                                        <p:strVal val="visible"/>
                                      </p:to>
                                    </p:set>
                                    <p:animEffect transition="in" filter="blinds(horizontal)">
                                      <p:cBhvr>
                                        <p:cTn id="72" dur="500"/>
                                        <p:tgtEl>
                                          <p:spTgt spid="72296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722965"/>
                                        </p:tgtEl>
                                        <p:attrNameLst>
                                          <p:attrName>style.visibility</p:attrName>
                                        </p:attrNameLst>
                                      </p:cBhvr>
                                      <p:to>
                                        <p:strVal val="visible"/>
                                      </p:to>
                                    </p:set>
                                    <p:animEffect transition="in" filter="blinds(horizontal)">
                                      <p:cBhvr>
                                        <p:cTn id="77" dur="500"/>
                                        <p:tgtEl>
                                          <p:spTgt spid="72296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722964"/>
                                        </p:tgtEl>
                                        <p:attrNameLst>
                                          <p:attrName>style.visibility</p:attrName>
                                        </p:attrNameLst>
                                      </p:cBhvr>
                                      <p:to>
                                        <p:strVal val="visible"/>
                                      </p:to>
                                    </p:set>
                                    <p:animEffect transition="in" filter="blinds(horizontal)">
                                      <p:cBhvr>
                                        <p:cTn id="82" dur="500"/>
                                        <p:tgtEl>
                                          <p:spTgt spid="722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7" grpId="0"/>
      <p:bldP spid="722948" grpId="0"/>
      <p:bldP spid="722949" grpId="0"/>
      <p:bldP spid="722959" grpId="0"/>
      <p:bldP spid="722961" grpId="0" animBg="1"/>
      <p:bldP spid="722962" grpId="0"/>
      <p:bldP spid="722963" grpId="0"/>
      <p:bldP spid="722964"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457200" y="139700"/>
            <a:ext cx="8229600" cy="561975"/>
          </a:xfrm>
        </p:spPr>
        <p:txBody>
          <a:bodyPr/>
          <a:lstStyle/>
          <a:p>
            <a:r>
              <a:rPr lang="zh-CN" altLang="en-US" smtClean="0"/>
              <a:t>整数的乘运算 </a:t>
            </a:r>
          </a:p>
        </p:txBody>
      </p:sp>
      <p:sp>
        <p:nvSpPr>
          <p:cNvPr id="724995" name="Rectangle 3"/>
          <p:cNvSpPr>
            <a:spLocks noChangeArrowheads="1"/>
          </p:cNvSpPr>
          <p:nvPr/>
        </p:nvSpPr>
        <p:spPr bwMode="auto">
          <a:xfrm>
            <a:off x="385763" y="773113"/>
            <a:ext cx="82359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30000"/>
              </a:lnSpc>
              <a:spcBef>
                <a:spcPct val="3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结论：假定</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两个</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位无符号</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整数</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对应的机器数为</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pt-BR"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为</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位无符号整数</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且对应的机器数为</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30000"/>
              </a:lnSpc>
              <a:spcBef>
                <a:spcPct val="3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两个</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位带符号</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整数</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对应的机器数为</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和</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pt-BR"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为</a:t>
            </a:r>
            <a:r>
              <a:rPr kumimoji="0" lang="en-US" altLang="zh-CN"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位带符号整数</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且对应的机器数为</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30000"/>
              </a:lnSpc>
              <a:spcBef>
                <a:spcPct val="3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若</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且</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，则</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2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724996" name="Text Box 4"/>
          <p:cNvSpPr txBox="1">
            <a:spLocks noChangeArrowheads="1"/>
          </p:cNvSpPr>
          <p:nvPr/>
        </p:nvSpPr>
        <p:spPr bwMode="auto">
          <a:xfrm>
            <a:off x="385763" y="3325813"/>
            <a:ext cx="83200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可用无符号乘来实现带符号乘，但高</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n</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位无法得到，故不能用指令来判断溢出。</a:t>
            </a:r>
          </a:p>
        </p:txBody>
      </p:sp>
      <p:sp>
        <p:nvSpPr>
          <p:cNvPr id="191493" name="Text Box 5"/>
          <p:cNvSpPr txBox="1">
            <a:spLocks noChangeArrowheads="1"/>
          </p:cNvSpPr>
          <p:nvPr/>
        </p:nvSpPr>
        <p:spPr bwMode="auto">
          <a:xfrm>
            <a:off x="1422400" y="5313363"/>
            <a:ext cx="2116138"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无符号</a:t>
            </a: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乘法器</a:t>
            </a:r>
            <a:r>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191494" name="Line 6"/>
          <p:cNvSpPr>
            <a:spLocks noChangeShapeType="1"/>
          </p:cNvSpPr>
          <p:nvPr/>
        </p:nvSpPr>
        <p:spPr bwMode="auto">
          <a:xfrm flipV="1">
            <a:off x="1827213" y="5762625"/>
            <a:ext cx="0" cy="5857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5" name="Line 7"/>
          <p:cNvSpPr>
            <a:spLocks noChangeShapeType="1"/>
          </p:cNvSpPr>
          <p:nvPr/>
        </p:nvSpPr>
        <p:spPr bwMode="auto">
          <a:xfrm flipV="1">
            <a:off x="3087688" y="5762625"/>
            <a:ext cx="0" cy="5857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6" name="Line 8"/>
          <p:cNvSpPr>
            <a:spLocks noChangeShapeType="1"/>
          </p:cNvSpPr>
          <p:nvPr/>
        </p:nvSpPr>
        <p:spPr bwMode="auto">
          <a:xfrm flipV="1">
            <a:off x="2143125" y="4727575"/>
            <a:ext cx="0" cy="5857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7" name="Line 9"/>
          <p:cNvSpPr>
            <a:spLocks noChangeShapeType="1"/>
          </p:cNvSpPr>
          <p:nvPr/>
        </p:nvSpPr>
        <p:spPr bwMode="auto">
          <a:xfrm flipV="1">
            <a:off x="2727325" y="4727575"/>
            <a:ext cx="0" cy="5857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8" name="Line 10"/>
          <p:cNvSpPr>
            <a:spLocks noChangeShapeType="1"/>
          </p:cNvSpPr>
          <p:nvPr/>
        </p:nvSpPr>
        <p:spPr bwMode="auto">
          <a:xfrm>
            <a:off x="1738313" y="6032500"/>
            <a:ext cx="179387" cy="90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9" name="Line 11"/>
          <p:cNvSpPr>
            <a:spLocks noChangeShapeType="1"/>
          </p:cNvSpPr>
          <p:nvPr/>
        </p:nvSpPr>
        <p:spPr bwMode="auto">
          <a:xfrm>
            <a:off x="2998788" y="6032500"/>
            <a:ext cx="179387" cy="90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00" name="Line 12"/>
          <p:cNvSpPr>
            <a:spLocks noChangeShapeType="1"/>
          </p:cNvSpPr>
          <p:nvPr/>
        </p:nvSpPr>
        <p:spPr bwMode="auto">
          <a:xfrm>
            <a:off x="2052638" y="4997450"/>
            <a:ext cx="179387" cy="90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01" name="Line 13"/>
          <p:cNvSpPr>
            <a:spLocks noChangeShapeType="1"/>
          </p:cNvSpPr>
          <p:nvPr/>
        </p:nvSpPr>
        <p:spPr bwMode="auto">
          <a:xfrm>
            <a:off x="2638425" y="5041900"/>
            <a:ext cx="179388" cy="904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02" name="Text Box 14"/>
          <p:cNvSpPr txBox="1">
            <a:spLocks noChangeArrowheads="1"/>
          </p:cNvSpPr>
          <p:nvPr/>
        </p:nvSpPr>
        <p:spPr bwMode="auto">
          <a:xfrm>
            <a:off x="1603375" y="629602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p>
        </p:txBody>
      </p:sp>
      <p:sp>
        <p:nvSpPr>
          <p:cNvPr id="191503" name="Text Box 15"/>
          <p:cNvSpPr txBox="1">
            <a:spLocks noChangeArrowheads="1"/>
          </p:cNvSpPr>
          <p:nvPr/>
        </p:nvSpPr>
        <p:spPr bwMode="auto">
          <a:xfrm>
            <a:off x="2862263" y="63023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p>
        </p:txBody>
      </p:sp>
      <p:sp>
        <p:nvSpPr>
          <p:cNvPr id="191504" name="Text Box 16"/>
          <p:cNvSpPr txBox="1">
            <a:spLocks noChangeArrowheads="1"/>
          </p:cNvSpPr>
          <p:nvPr/>
        </p:nvSpPr>
        <p:spPr bwMode="auto">
          <a:xfrm>
            <a:off x="2547938" y="43227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a:t>
            </a:r>
          </a:p>
        </p:txBody>
      </p:sp>
      <p:sp>
        <p:nvSpPr>
          <p:cNvPr id="191505" name="Text Box 17"/>
          <p:cNvSpPr txBox="1">
            <a:spLocks noChangeArrowheads="1"/>
          </p:cNvSpPr>
          <p:nvPr/>
        </p:nvSpPr>
        <p:spPr bwMode="auto">
          <a:xfrm>
            <a:off x="1692275" y="477202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06" name="Text Box 18"/>
          <p:cNvSpPr txBox="1">
            <a:spLocks noChangeArrowheads="1"/>
          </p:cNvSpPr>
          <p:nvPr/>
        </p:nvSpPr>
        <p:spPr bwMode="auto">
          <a:xfrm>
            <a:off x="2773363" y="482441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07" name="Text Box 19"/>
          <p:cNvSpPr txBox="1">
            <a:spLocks noChangeArrowheads="1"/>
          </p:cNvSpPr>
          <p:nvPr/>
        </p:nvSpPr>
        <p:spPr bwMode="auto">
          <a:xfrm>
            <a:off x="1873250" y="585311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08" name="Text Box 20"/>
          <p:cNvSpPr txBox="1">
            <a:spLocks noChangeArrowheads="1"/>
          </p:cNvSpPr>
          <p:nvPr/>
        </p:nvSpPr>
        <p:spPr bwMode="auto">
          <a:xfrm>
            <a:off x="3132138" y="585311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09" name="Rectangle 21"/>
          <p:cNvSpPr>
            <a:spLocks noChangeArrowheads="1"/>
          </p:cNvSpPr>
          <p:nvPr/>
        </p:nvSpPr>
        <p:spPr bwMode="auto">
          <a:xfrm>
            <a:off x="341313" y="4232275"/>
            <a:ext cx="147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u</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=x</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u</a:t>
            </a:r>
            <a:r>
              <a:rPr kumimoji="0" lang="pt-BR"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y</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u</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91510" name="Text Box 22"/>
          <p:cNvSpPr txBox="1">
            <a:spLocks noChangeArrowheads="1"/>
          </p:cNvSpPr>
          <p:nvPr/>
        </p:nvSpPr>
        <p:spPr bwMode="auto">
          <a:xfrm>
            <a:off x="6418263" y="5321300"/>
            <a:ext cx="2116137"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带符号</a:t>
            </a: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乘法器</a:t>
            </a:r>
            <a:r>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191511" name="Line 23"/>
          <p:cNvSpPr>
            <a:spLocks noChangeShapeType="1"/>
          </p:cNvSpPr>
          <p:nvPr/>
        </p:nvSpPr>
        <p:spPr bwMode="auto">
          <a:xfrm flipV="1">
            <a:off x="6823075" y="5770563"/>
            <a:ext cx="0" cy="5857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2" name="Line 24"/>
          <p:cNvSpPr>
            <a:spLocks noChangeShapeType="1"/>
          </p:cNvSpPr>
          <p:nvPr/>
        </p:nvSpPr>
        <p:spPr bwMode="auto">
          <a:xfrm flipV="1">
            <a:off x="8083550" y="5770563"/>
            <a:ext cx="0" cy="5857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3" name="Line 25"/>
          <p:cNvSpPr>
            <a:spLocks noChangeShapeType="1"/>
          </p:cNvSpPr>
          <p:nvPr/>
        </p:nvSpPr>
        <p:spPr bwMode="auto">
          <a:xfrm flipV="1">
            <a:off x="7138988" y="4735513"/>
            <a:ext cx="0" cy="5857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4" name="Line 26"/>
          <p:cNvSpPr>
            <a:spLocks noChangeShapeType="1"/>
          </p:cNvSpPr>
          <p:nvPr/>
        </p:nvSpPr>
        <p:spPr bwMode="auto">
          <a:xfrm flipV="1">
            <a:off x="7723188" y="4735513"/>
            <a:ext cx="0" cy="5857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5" name="Line 27"/>
          <p:cNvSpPr>
            <a:spLocks noChangeShapeType="1"/>
          </p:cNvSpPr>
          <p:nvPr/>
        </p:nvSpPr>
        <p:spPr bwMode="auto">
          <a:xfrm>
            <a:off x="6734175" y="6040438"/>
            <a:ext cx="179388" cy="90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6" name="Line 28"/>
          <p:cNvSpPr>
            <a:spLocks noChangeShapeType="1"/>
          </p:cNvSpPr>
          <p:nvPr/>
        </p:nvSpPr>
        <p:spPr bwMode="auto">
          <a:xfrm>
            <a:off x="7994650" y="6040438"/>
            <a:ext cx="179388" cy="90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7" name="Line 29"/>
          <p:cNvSpPr>
            <a:spLocks noChangeShapeType="1"/>
          </p:cNvSpPr>
          <p:nvPr/>
        </p:nvSpPr>
        <p:spPr bwMode="auto">
          <a:xfrm>
            <a:off x="7048500" y="5005388"/>
            <a:ext cx="179388" cy="90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8" name="Line 30"/>
          <p:cNvSpPr>
            <a:spLocks noChangeShapeType="1"/>
          </p:cNvSpPr>
          <p:nvPr/>
        </p:nvSpPr>
        <p:spPr bwMode="auto">
          <a:xfrm>
            <a:off x="7634288" y="5049838"/>
            <a:ext cx="179387" cy="90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519" name="Text Box 31"/>
          <p:cNvSpPr txBox="1">
            <a:spLocks noChangeArrowheads="1"/>
          </p:cNvSpPr>
          <p:nvPr/>
        </p:nvSpPr>
        <p:spPr bwMode="auto">
          <a:xfrm>
            <a:off x="6599238" y="63039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p>
        </p:txBody>
      </p:sp>
      <p:sp>
        <p:nvSpPr>
          <p:cNvPr id="191520" name="Text Box 32"/>
          <p:cNvSpPr txBox="1">
            <a:spLocks noChangeArrowheads="1"/>
          </p:cNvSpPr>
          <p:nvPr/>
        </p:nvSpPr>
        <p:spPr bwMode="auto">
          <a:xfrm>
            <a:off x="7858125" y="631031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Y</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p>
        </p:txBody>
      </p:sp>
      <p:sp>
        <p:nvSpPr>
          <p:cNvPr id="191521" name="Text Box 33"/>
          <p:cNvSpPr txBox="1">
            <a:spLocks noChangeArrowheads="1"/>
          </p:cNvSpPr>
          <p:nvPr/>
        </p:nvSpPr>
        <p:spPr bwMode="auto">
          <a:xfrm>
            <a:off x="7543800" y="43307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a:t>
            </a:r>
          </a:p>
        </p:txBody>
      </p:sp>
      <p:sp>
        <p:nvSpPr>
          <p:cNvPr id="191522" name="Text Box 34"/>
          <p:cNvSpPr txBox="1">
            <a:spLocks noChangeArrowheads="1"/>
          </p:cNvSpPr>
          <p:nvPr/>
        </p:nvSpPr>
        <p:spPr bwMode="auto">
          <a:xfrm>
            <a:off x="6688138" y="47799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23" name="Text Box 35"/>
          <p:cNvSpPr txBox="1">
            <a:spLocks noChangeArrowheads="1"/>
          </p:cNvSpPr>
          <p:nvPr/>
        </p:nvSpPr>
        <p:spPr bwMode="auto">
          <a:xfrm>
            <a:off x="7769225" y="48260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24" name="Text Box 36"/>
          <p:cNvSpPr txBox="1">
            <a:spLocks noChangeArrowheads="1"/>
          </p:cNvSpPr>
          <p:nvPr/>
        </p:nvSpPr>
        <p:spPr bwMode="auto">
          <a:xfrm>
            <a:off x="6869113" y="586105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25" name="Text Box 37"/>
          <p:cNvSpPr txBox="1">
            <a:spLocks noChangeArrowheads="1"/>
          </p:cNvSpPr>
          <p:nvPr/>
        </p:nvSpPr>
        <p:spPr bwMode="auto">
          <a:xfrm>
            <a:off x="8128000" y="586105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endPar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91526" name="Rectangle 38"/>
          <p:cNvSpPr>
            <a:spLocks noChangeArrowheads="1"/>
          </p:cNvSpPr>
          <p:nvPr/>
        </p:nvSpPr>
        <p:spPr bwMode="auto">
          <a:xfrm>
            <a:off x="5202238" y="4318000"/>
            <a:ext cx="1446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p</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=x</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s</a:t>
            </a:r>
            <a:r>
              <a:rPr kumimoji="0" lang="pt-BR"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y</a:t>
            </a:r>
            <a:r>
              <a:rPr kumimoji="0" lang="en-US" altLang="zh-CN" sz="2400" b="1" i="0" u="none" strike="noStrike" kern="1200" cap="none" spc="0" normalizeH="0" baseline="-25000" noProof="0" smtClean="0">
                <a:ln>
                  <a:noFill/>
                </a:ln>
                <a:solidFill>
                  <a:srgbClr val="FF0000"/>
                </a:solidFill>
                <a:effectLst/>
                <a:uLnTx/>
                <a:uFillTx/>
                <a:latin typeface="Arial" panose="020B0604020202020204" pitchFamily="34" charset="0"/>
                <a:ea typeface="宋体" panose="02010600030101010101" pitchFamily="2" charset="-122"/>
                <a:cs typeface="+mn-cs"/>
              </a:rPr>
              <a:t>s</a:t>
            </a:r>
            <a:r>
              <a:rPr kumimoji="0" lang="en-US" altLang="zh-CN"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rPr>
              <a:t>;</a:t>
            </a:r>
            <a:endParaRPr kumimoji="0" lang="zh-CN" altLang="en-US" sz="2400" b="1" i="0" u="none" strike="noStrike" kern="1200" cap="none" spc="0" normalizeH="0" baseline="0" noProof="0" smtClean="0">
              <a:ln>
                <a:noFill/>
              </a:ln>
              <a:solidFill>
                <a:srgbClr val="FF0000"/>
              </a:solidFill>
              <a:effectLst/>
              <a:uLnTx/>
              <a:uFillTx/>
              <a:latin typeface="Arial" panose="020B0604020202020204" pitchFamily="34" charset="0"/>
              <a:ea typeface="宋体" panose="02010600030101010101" pitchFamily="2" charset="-122"/>
              <a:cs typeface="+mn-cs"/>
            </a:endParaRPr>
          </a:p>
        </p:txBody>
      </p:sp>
      <p:sp>
        <p:nvSpPr>
          <p:cNvPr id="191527" name="Text Box 39"/>
          <p:cNvSpPr txBox="1">
            <a:spLocks noChangeArrowheads="1"/>
          </p:cNvSpPr>
          <p:nvPr/>
        </p:nvSpPr>
        <p:spPr bwMode="auto">
          <a:xfrm>
            <a:off x="1871663" y="4321175"/>
            <a:ext cx="67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uh</a:t>
            </a:r>
          </a:p>
        </p:txBody>
      </p:sp>
      <p:sp>
        <p:nvSpPr>
          <p:cNvPr id="191528" name="Text Box 40"/>
          <p:cNvSpPr txBox="1">
            <a:spLocks noChangeArrowheads="1"/>
          </p:cNvSpPr>
          <p:nvPr/>
        </p:nvSpPr>
        <p:spPr bwMode="auto">
          <a:xfrm>
            <a:off x="6777038" y="4284663"/>
            <a:ext cx="630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sh</a:t>
            </a:r>
          </a:p>
        </p:txBody>
      </p:sp>
      <p:grpSp>
        <p:nvGrpSpPr>
          <p:cNvPr id="2" name="Group 41"/>
          <p:cNvGrpSpPr>
            <a:grpSpLocks/>
          </p:cNvGrpSpPr>
          <p:nvPr/>
        </p:nvGrpSpPr>
        <p:grpSpPr bwMode="auto">
          <a:xfrm>
            <a:off x="4167188" y="5138738"/>
            <a:ext cx="1574800" cy="463550"/>
            <a:chOff x="2540" y="3233"/>
            <a:chExt cx="992" cy="292"/>
          </a:xfrm>
        </p:grpSpPr>
        <p:sp>
          <p:nvSpPr>
            <p:cNvPr id="191531" name="Text Box 42"/>
            <p:cNvSpPr txBox="1">
              <a:spLocks noChangeArrowheads="1"/>
            </p:cNvSpPr>
            <p:nvPr/>
          </p:nvSpPr>
          <p:spPr bwMode="auto">
            <a:xfrm>
              <a:off x="2540" y="3237"/>
              <a:ext cx="4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uh</a:t>
              </a:r>
            </a:p>
          </p:txBody>
        </p:sp>
        <p:sp>
          <p:nvSpPr>
            <p:cNvPr id="191532" name="Text Box 43"/>
            <p:cNvSpPr txBox="1">
              <a:spLocks noChangeArrowheads="1"/>
            </p:cNvSpPr>
            <p:nvPr/>
          </p:nvSpPr>
          <p:spPr bwMode="auto">
            <a:xfrm>
              <a:off x="3135" y="3233"/>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a:t>
              </a:r>
              <a:r>
                <a:rPr kumimoji="0" lang="en-US" altLang="zh-CN" sz="2400" b="1" i="0" u="none" strike="noStrike" kern="1200" cap="none" spc="0" normalizeH="0" baseline="-25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sh</a:t>
              </a:r>
            </a:p>
          </p:txBody>
        </p:sp>
        <p:sp>
          <p:nvSpPr>
            <p:cNvPr id="191533" name="Text Box 44"/>
            <p:cNvSpPr txBox="1">
              <a:spLocks noChangeArrowheads="1"/>
            </p:cNvSpPr>
            <p:nvPr/>
          </p:nvSpPr>
          <p:spPr bwMode="auto">
            <a:xfrm>
              <a:off x="2908" y="3237"/>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rPr>
                <a:t>≠</a:t>
              </a:r>
            </a:p>
          </p:txBody>
        </p:sp>
      </p:grpSp>
      <p:sp>
        <p:nvSpPr>
          <p:cNvPr id="191530" name="灯片编号占位符 4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F0E9F1-3866-40C3-AB69-6A2CF6F2F1A7}"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13230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4995"/>
                                        </p:tgtEl>
                                        <p:attrNameLst>
                                          <p:attrName>style.visibility</p:attrName>
                                        </p:attrNameLst>
                                      </p:cBhvr>
                                      <p:to>
                                        <p:strVal val="visible"/>
                                      </p:to>
                                    </p:set>
                                    <p:animEffect transition="in" filter="blinds(horizontal)">
                                      <p:cBhvr>
                                        <p:cTn id="7" dur="500"/>
                                        <p:tgtEl>
                                          <p:spTgt spid="7249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4996"/>
                                        </p:tgtEl>
                                        <p:attrNameLst>
                                          <p:attrName>style.visibility</p:attrName>
                                        </p:attrNameLst>
                                      </p:cBhvr>
                                      <p:to>
                                        <p:strVal val="visible"/>
                                      </p:to>
                                    </p:set>
                                    <p:animEffect transition="in" filter="blinds(horizontal)">
                                      <p:cBhvr>
                                        <p:cTn id="17" dur="500"/>
                                        <p:tgtEl>
                                          <p:spTgt spid="72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p:bldP spid="72499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57200" y="139700"/>
            <a:ext cx="8229600" cy="561975"/>
          </a:xfrm>
        </p:spPr>
        <p:txBody>
          <a:bodyPr/>
          <a:lstStyle/>
          <a:p>
            <a:r>
              <a:rPr lang="zh-CN" altLang="en-US" smtClean="0"/>
              <a:t>整数的乘运算</a:t>
            </a:r>
          </a:p>
        </p:txBody>
      </p:sp>
      <p:sp>
        <p:nvSpPr>
          <p:cNvPr id="193539" name="Rectangle 3"/>
          <p:cNvSpPr>
            <a:spLocks noGrp="1" noChangeArrowheads="1"/>
          </p:cNvSpPr>
          <p:nvPr>
            <p:ph type="body" idx="1"/>
          </p:nvPr>
        </p:nvSpPr>
        <p:spPr>
          <a:xfrm>
            <a:off x="250825" y="746125"/>
            <a:ext cx="8229600" cy="1196975"/>
          </a:xfrm>
        </p:spPr>
        <p:txBody>
          <a:bodyPr/>
          <a:lstStyle/>
          <a:p>
            <a:pPr>
              <a:lnSpc>
                <a:spcPct val="100000"/>
              </a:lnSpc>
              <a:spcBef>
                <a:spcPct val="10000"/>
              </a:spcBef>
            </a:pPr>
            <a:r>
              <a:rPr lang="en-US" altLang="zh-CN" smtClean="0">
                <a:latin typeface="黑体" panose="02010609060101010101" pitchFamily="49" charset="-122"/>
                <a:ea typeface="黑体" panose="02010609060101010101" pitchFamily="49" charset="-122"/>
              </a:rPr>
              <a:t>X</a:t>
            </a:r>
            <a:r>
              <a:rPr lang="pt-BR" altLang="zh-CN" smtClean="0">
                <a:latin typeface="黑体" panose="02010609060101010101" pitchFamily="49" charset="-122"/>
                <a:ea typeface="黑体" panose="02010609060101010101" pitchFamily="49" charset="-122"/>
              </a:rPr>
              <a:t>*</a:t>
            </a:r>
            <a:r>
              <a:rPr lang="en-US" altLang="zh-CN" smtClean="0">
                <a:latin typeface="黑体" panose="02010609060101010101" pitchFamily="49" charset="-122"/>
                <a:ea typeface="黑体" panose="02010609060101010101" pitchFamily="49" charset="-122"/>
              </a:rPr>
              <a:t>Y</a:t>
            </a:r>
            <a:r>
              <a:rPr lang="zh-CN" altLang="en-US" smtClean="0">
                <a:latin typeface="黑体" panose="02010609060101010101" pitchFamily="49" charset="-122"/>
                <a:ea typeface="黑体" panose="02010609060101010101" pitchFamily="49" charset="-122"/>
              </a:rPr>
              <a:t>的高</a:t>
            </a:r>
            <a:r>
              <a:rPr lang="en-US" altLang="zh-CN" smtClean="0">
                <a:latin typeface="黑体" panose="02010609060101010101" pitchFamily="49" charset="-122"/>
                <a:ea typeface="黑体" panose="02010609060101010101" pitchFamily="49" charset="-122"/>
              </a:rPr>
              <a:t>n</a:t>
            </a:r>
            <a:r>
              <a:rPr lang="zh-CN" altLang="en-US" smtClean="0">
                <a:latin typeface="黑体" panose="02010609060101010101" pitchFamily="49" charset="-122"/>
                <a:ea typeface="黑体" panose="02010609060101010101" pitchFamily="49" charset="-122"/>
              </a:rPr>
              <a:t>位可以用来判断溢出，规则如下：</a:t>
            </a:r>
          </a:p>
          <a:p>
            <a:pPr lvl="1">
              <a:lnSpc>
                <a:spcPct val="100000"/>
              </a:lnSpc>
              <a:spcBef>
                <a:spcPct val="10000"/>
              </a:spcBef>
            </a:pPr>
            <a:r>
              <a:rPr lang="zh-CN" altLang="en-US" smtClean="0">
                <a:latin typeface="黑体" panose="02010609060101010101" pitchFamily="49" charset="-122"/>
                <a:ea typeface="黑体" panose="02010609060101010101" pitchFamily="49" charset="-122"/>
              </a:rPr>
              <a:t>无符号：若高</a:t>
            </a:r>
            <a:r>
              <a:rPr lang="en-US" altLang="zh-CN" smtClean="0">
                <a:latin typeface="黑体" panose="02010609060101010101" pitchFamily="49" charset="-122"/>
                <a:ea typeface="黑体" panose="02010609060101010101" pitchFamily="49" charset="-122"/>
              </a:rPr>
              <a:t>n</a:t>
            </a:r>
            <a:r>
              <a:rPr lang="zh-CN" altLang="en-US" smtClean="0">
                <a:latin typeface="黑体" panose="02010609060101010101" pitchFamily="49" charset="-122"/>
                <a:ea typeface="黑体" panose="02010609060101010101" pitchFamily="49" charset="-122"/>
              </a:rPr>
              <a:t>位全</a:t>
            </a:r>
            <a:r>
              <a:rPr lang="en-US" altLang="zh-CN" smtClean="0">
                <a:latin typeface="黑体" panose="02010609060101010101" pitchFamily="49" charset="-122"/>
                <a:ea typeface="黑体" panose="02010609060101010101" pitchFamily="49" charset="-122"/>
              </a:rPr>
              <a:t>0</a:t>
            </a:r>
            <a:r>
              <a:rPr lang="zh-CN" altLang="en-US" smtClean="0">
                <a:latin typeface="黑体" panose="02010609060101010101" pitchFamily="49" charset="-122"/>
                <a:ea typeface="黑体" panose="02010609060101010101" pitchFamily="49" charset="-122"/>
              </a:rPr>
              <a:t>，则不溢出，否则溢出</a:t>
            </a:r>
          </a:p>
          <a:p>
            <a:pPr lvl="1">
              <a:lnSpc>
                <a:spcPct val="100000"/>
              </a:lnSpc>
              <a:spcBef>
                <a:spcPct val="10000"/>
              </a:spcBef>
            </a:pPr>
            <a:r>
              <a:rPr lang="zh-CN" altLang="en-US" smtClean="0">
                <a:latin typeface="黑体" panose="02010609060101010101" pitchFamily="49" charset="-122"/>
                <a:ea typeface="黑体" panose="02010609060101010101" pitchFamily="49" charset="-122"/>
              </a:rPr>
              <a:t>带符号：若高</a:t>
            </a:r>
            <a:r>
              <a:rPr lang="en-US" altLang="zh-CN" smtClean="0">
                <a:latin typeface="黑体" panose="02010609060101010101" pitchFamily="49" charset="-122"/>
                <a:ea typeface="黑体" panose="02010609060101010101" pitchFamily="49" charset="-122"/>
              </a:rPr>
              <a:t>n</a:t>
            </a:r>
            <a:r>
              <a:rPr lang="zh-CN" altLang="en-US" smtClean="0">
                <a:latin typeface="黑体" panose="02010609060101010101" pitchFamily="49" charset="-122"/>
                <a:ea typeface="黑体" panose="02010609060101010101" pitchFamily="49" charset="-122"/>
              </a:rPr>
              <a:t>位全</a:t>
            </a:r>
            <a:r>
              <a:rPr lang="en-US" altLang="zh-CN" smtClean="0">
                <a:latin typeface="黑体" panose="02010609060101010101" pitchFamily="49" charset="-122"/>
                <a:ea typeface="黑体" panose="02010609060101010101" pitchFamily="49" charset="-122"/>
              </a:rPr>
              <a:t>0</a:t>
            </a:r>
            <a:r>
              <a:rPr lang="zh-CN" altLang="en-US" smtClean="0">
                <a:latin typeface="黑体" panose="02010609060101010101" pitchFamily="49" charset="-122"/>
                <a:ea typeface="黑体" panose="02010609060101010101" pitchFamily="49" charset="-122"/>
              </a:rPr>
              <a:t>或全</a:t>
            </a:r>
            <a:r>
              <a:rPr lang="en-US" altLang="zh-CN" smtClean="0">
                <a:latin typeface="黑体" panose="02010609060101010101" pitchFamily="49" charset="-122"/>
                <a:ea typeface="黑体" panose="02010609060101010101" pitchFamily="49" charset="-122"/>
              </a:rPr>
              <a:t>1</a:t>
            </a:r>
            <a:r>
              <a:rPr lang="zh-CN" altLang="en-US" smtClean="0">
                <a:latin typeface="黑体" panose="02010609060101010101" pitchFamily="49" charset="-122"/>
                <a:ea typeface="黑体" panose="02010609060101010101" pitchFamily="49" charset="-122"/>
              </a:rPr>
              <a:t>且等于低</a:t>
            </a:r>
            <a:r>
              <a:rPr lang="en-US" altLang="zh-CN" smtClean="0">
                <a:latin typeface="黑体" panose="02010609060101010101" pitchFamily="49" charset="-122"/>
                <a:ea typeface="黑体" panose="02010609060101010101" pitchFamily="49" charset="-122"/>
              </a:rPr>
              <a:t>n</a:t>
            </a:r>
            <a:r>
              <a:rPr lang="zh-CN" altLang="en-US" smtClean="0">
                <a:latin typeface="黑体" panose="02010609060101010101" pitchFamily="49" charset="-122"/>
                <a:ea typeface="黑体" panose="02010609060101010101" pitchFamily="49" charset="-122"/>
              </a:rPr>
              <a:t>位的最高位，则不溢出。</a:t>
            </a:r>
          </a:p>
        </p:txBody>
      </p:sp>
      <p:pic>
        <p:nvPicPr>
          <p:cNvPr id="193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2079625"/>
            <a:ext cx="8551862"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1" name="Rectangle 5"/>
          <p:cNvSpPr>
            <a:spLocks noChangeArrowheads="1"/>
          </p:cNvSpPr>
          <p:nvPr/>
        </p:nvSpPr>
        <p:spPr bwMode="auto">
          <a:xfrm>
            <a:off x="341313" y="4554538"/>
            <a:ext cx="8505825" cy="944562"/>
          </a:xfrm>
          <a:prstGeom prst="rect">
            <a:avLst/>
          </a:prstGeom>
          <a:solidFill>
            <a:srgbClr val="FF0000">
              <a:alpha val="23137"/>
            </a:srgbClr>
          </a:solidFill>
          <a:ln w="38100">
            <a:solidFill>
              <a:srgbClr val="FF0000"/>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2" name="Rectangle 6"/>
          <p:cNvSpPr>
            <a:spLocks noChangeArrowheads="1"/>
          </p:cNvSpPr>
          <p:nvPr/>
        </p:nvSpPr>
        <p:spPr bwMode="auto">
          <a:xfrm>
            <a:off x="341313" y="2619375"/>
            <a:ext cx="8505825" cy="944563"/>
          </a:xfrm>
          <a:prstGeom prst="rect">
            <a:avLst/>
          </a:prstGeom>
          <a:solidFill>
            <a:schemeClr val="accent1">
              <a:alpha val="34901"/>
            </a:schemeClr>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3" name="Line 7"/>
          <p:cNvSpPr>
            <a:spLocks noChangeShapeType="1"/>
          </p:cNvSpPr>
          <p:nvPr/>
        </p:nvSpPr>
        <p:spPr bwMode="auto">
          <a:xfrm>
            <a:off x="5381625" y="6399213"/>
            <a:ext cx="539750" cy="0"/>
          </a:xfrm>
          <a:prstGeom prst="line">
            <a:avLst/>
          </a:prstGeom>
          <a:noFill/>
          <a:ln w="57150">
            <a:solidFill>
              <a:srgbClr val="00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4" name="Line 8"/>
          <p:cNvSpPr>
            <a:spLocks noChangeShapeType="1"/>
          </p:cNvSpPr>
          <p:nvPr/>
        </p:nvSpPr>
        <p:spPr bwMode="auto">
          <a:xfrm>
            <a:off x="5381625" y="5454650"/>
            <a:ext cx="539750" cy="0"/>
          </a:xfrm>
          <a:prstGeom prst="line">
            <a:avLst/>
          </a:prstGeom>
          <a:noFill/>
          <a:ln w="57150">
            <a:solidFill>
              <a:srgbClr val="0033CC"/>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45" name="灯片编号占位符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42D8B7-5C47-439B-BEB3-641817C9DBF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7611765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57200" y="139700"/>
            <a:ext cx="8229600" cy="561975"/>
          </a:xfrm>
        </p:spPr>
        <p:txBody>
          <a:bodyPr/>
          <a:lstStyle/>
          <a:p>
            <a:r>
              <a:rPr lang="zh-CN" altLang="en-US" smtClean="0"/>
              <a:t>整数的乘运算</a:t>
            </a:r>
          </a:p>
        </p:txBody>
      </p:sp>
      <p:sp>
        <p:nvSpPr>
          <p:cNvPr id="729091" name="Rectangle 3"/>
          <p:cNvSpPr>
            <a:spLocks noGrp="1" noChangeArrowheads="1"/>
          </p:cNvSpPr>
          <p:nvPr>
            <p:ph type="body" idx="1"/>
          </p:nvPr>
        </p:nvSpPr>
        <p:spPr>
          <a:xfrm>
            <a:off x="296863" y="728663"/>
            <a:ext cx="8401050" cy="5832475"/>
          </a:xfrm>
        </p:spPr>
        <p:txBody>
          <a:bodyPr/>
          <a:lstStyle/>
          <a:p>
            <a:r>
              <a:rPr lang="zh-CN" altLang="en-US" sz="2200" smtClean="0">
                <a:solidFill>
                  <a:srgbClr val="FF0000"/>
                </a:solidFill>
                <a:latin typeface="微软雅黑" panose="020B0503020204020204" pitchFamily="34" charset="-122"/>
                <a:ea typeface="微软雅黑" panose="020B0503020204020204" pitchFamily="34" charset="-122"/>
              </a:rPr>
              <a:t>硬件不判溢出</a:t>
            </a:r>
            <a:r>
              <a:rPr lang="zh-CN" altLang="en-US" sz="2200" smtClean="0">
                <a:latin typeface="微软雅黑" panose="020B0503020204020204" pitchFamily="34" charset="-122"/>
                <a:ea typeface="微软雅黑" panose="020B0503020204020204" pitchFamily="34" charset="-122"/>
              </a:rPr>
              <a:t>，仅保留</a:t>
            </a:r>
            <a:r>
              <a:rPr lang="en-US" altLang="zh-CN" sz="2200" smtClean="0">
                <a:latin typeface="微软雅黑" panose="020B0503020204020204" pitchFamily="34" charset="-122"/>
                <a:ea typeface="微软雅黑" panose="020B0503020204020204" pitchFamily="34" charset="-122"/>
              </a:rPr>
              <a:t>2n</a:t>
            </a:r>
            <a:r>
              <a:rPr lang="zh-CN" altLang="en-US" sz="2200" smtClean="0">
                <a:latin typeface="微软雅黑" panose="020B0503020204020204" pitchFamily="34" charset="-122"/>
                <a:ea typeface="微软雅黑" panose="020B0503020204020204" pitchFamily="34" charset="-122"/>
              </a:rPr>
              <a:t>位乘积，供软件使用</a:t>
            </a:r>
          </a:p>
          <a:p>
            <a:r>
              <a:rPr lang="zh-CN" altLang="en-US" sz="2200" smtClean="0">
                <a:latin typeface="微软雅黑" panose="020B0503020204020204" pitchFamily="34" charset="-122"/>
                <a:ea typeface="微软雅黑" panose="020B0503020204020204" pitchFamily="34" charset="-122"/>
              </a:rPr>
              <a:t>如果程序不采用防止溢出的措施，且编译器也不生成用于溢出处理的代码，就会发生一些由于整数溢出而带来的问题。</a:t>
            </a:r>
          </a:p>
          <a:p>
            <a:r>
              <a:rPr lang="zh-CN" altLang="en-US" sz="2200" smtClean="0">
                <a:solidFill>
                  <a:srgbClr val="FF0000"/>
                </a:solidFill>
                <a:latin typeface="微软雅黑" panose="020B0503020204020204" pitchFamily="34" charset="-122"/>
                <a:ea typeface="微软雅黑" panose="020B0503020204020204" pitchFamily="34" charset="-122"/>
              </a:rPr>
              <a:t>指令：</a:t>
            </a:r>
            <a:r>
              <a:rPr lang="zh-CN" altLang="en-US" sz="2200" smtClean="0">
                <a:latin typeface="微软雅黑" panose="020B0503020204020204" pitchFamily="34" charset="-122"/>
                <a:ea typeface="微软雅黑" panose="020B0503020204020204" pitchFamily="34" charset="-122"/>
              </a:rPr>
              <a:t>分</a:t>
            </a:r>
            <a:r>
              <a:rPr lang="zh-CN" altLang="en-US" sz="2200" smtClean="0">
                <a:solidFill>
                  <a:srgbClr val="FF0000"/>
                </a:solidFill>
                <a:latin typeface="微软雅黑" panose="020B0503020204020204" pitchFamily="34" charset="-122"/>
                <a:ea typeface="微软雅黑" panose="020B0503020204020204" pitchFamily="34" charset="-122"/>
              </a:rPr>
              <a:t>无符号</a:t>
            </a:r>
            <a:r>
              <a:rPr lang="zh-CN" altLang="en-US" sz="2200" smtClean="0">
                <a:latin typeface="微软雅黑" panose="020B0503020204020204" pitchFamily="34" charset="-122"/>
                <a:ea typeface="微软雅黑" panose="020B0503020204020204" pitchFamily="34" charset="-122"/>
              </a:rPr>
              <a:t>数乘指令、</a:t>
            </a:r>
            <a:r>
              <a:rPr lang="zh-CN" altLang="en-US" sz="2200" smtClean="0">
                <a:solidFill>
                  <a:srgbClr val="FF0000"/>
                </a:solidFill>
                <a:latin typeface="微软雅黑" panose="020B0503020204020204" pitchFamily="34" charset="-122"/>
                <a:ea typeface="微软雅黑" panose="020B0503020204020204" pitchFamily="34" charset="-122"/>
              </a:rPr>
              <a:t>带符号</a:t>
            </a:r>
            <a:r>
              <a:rPr lang="zh-CN" altLang="en-US" sz="2200" smtClean="0">
                <a:latin typeface="微软雅黑" panose="020B0503020204020204" pitchFamily="34" charset="-122"/>
                <a:ea typeface="微软雅黑" panose="020B0503020204020204" pitchFamily="34" charset="-122"/>
              </a:rPr>
              <a:t>整数乘指令</a:t>
            </a:r>
          </a:p>
          <a:p>
            <a:r>
              <a:rPr lang="zh-CN" altLang="en-US" sz="2200" smtClean="0">
                <a:latin typeface="微软雅黑" panose="020B0503020204020204" pitchFamily="34" charset="-122"/>
                <a:ea typeface="微软雅黑" panose="020B0503020204020204" pitchFamily="34" charset="-122"/>
              </a:rPr>
              <a:t>乘法指令的操作数长度为</a:t>
            </a:r>
            <a:r>
              <a:rPr lang="en-US" altLang="zh-CN" sz="2200" smtClean="0">
                <a:solidFill>
                  <a:srgbClr val="FF0000"/>
                </a:solidFill>
                <a:latin typeface="微软雅黑" panose="020B0503020204020204" pitchFamily="34" charset="-122"/>
                <a:ea typeface="微软雅黑" panose="020B0503020204020204" pitchFamily="34" charset="-122"/>
              </a:rPr>
              <a:t>n</a:t>
            </a:r>
            <a:r>
              <a:rPr lang="en-US" altLang="zh-CN" sz="2200" smtClean="0">
                <a:latin typeface="微软雅黑" panose="020B0503020204020204" pitchFamily="34" charset="-122"/>
                <a:ea typeface="微软雅黑" panose="020B0503020204020204" pitchFamily="34" charset="-122"/>
              </a:rPr>
              <a:t>,</a:t>
            </a:r>
            <a:r>
              <a:rPr lang="zh-CN" altLang="en-US" sz="2200" smtClean="0">
                <a:latin typeface="微软雅黑" panose="020B0503020204020204" pitchFamily="34" charset="-122"/>
                <a:ea typeface="微软雅黑" panose="020B0503020204020204" pitchFamily="34" charset="-122"/>
              </a:rPr>
              <a:t>而乘积长度为</a:t>
            </a:r>
            <a:r>
              <a:rPr lang="en-US" altLang="zh-CN" sz="2200" smtClean="0">
                <a:solidFill>
                  <a:srgbClr val="FF0000"/>
                </a:solidFill>
                <a:latin typeface="微软雅黑" panose="020B0503020204020204" pitchFamily="34" charset="-122"/>
                <a:ea typeface="微软雅黑" panose="020B0503020204020204" pitchFamily="34" charset="-122"/>
              </a:rPr>
              <a:t>2n</a:t>
            </a:r>
            <a:r>
              <a:rPr lang="zh-CN" altLang="en-US" sz="2200" smtClean="0">
                <a:latin typeface="微软雅黑" panose="020B0503020204020204" pitchFamily="34" charset="-122"/>
                <a:ea typeface="微软雅黑" panose="020B0503020204020204" pitchFamily="34" charset="-122"/>
              </a:rPr>
              <a:t>：</a:t>
            </a:r>
          </a:p>
          <a:p>
            <a:pPr lvl="1"/>
            <a:r>
              <a:rPr lang="en-US" altLang="zh-CN" sz="2200" smtClean="0">
                <a:latin typeface="微软雅黑" panose="020B0503020204020204" pitchFamily="34" charset="-122"/>
                <a:ea typeface="微软雅黑" panose="020B0503020204020204" pitchFamily="34" charset="-122"/>
              </a:rPr>
              <a:t>IA-32</a:t>
            </a:r>
            <a:r>
              <a:rPr lang="zh-CN" altLang="en-US" sz="2200" smtClean="0">
                <a:latin typeface="微软雅黑" panose="020B0503020204020204" pitchFamily="34" charset="-122"/>
                <a:ea typeface="微软雅黑" panose="020B0503020204020204" pitchFamily="34" charset="-122"/>
              </a:rPr>
              <a:t>中，若指令只给出一个操作数</a:t>
            </a:r>
            <a:r>
              <a:rPr lang="en-US" altLang="zh-CN" sz="2200" smtClean="0">
                <a:latin typeface="微软雅黑" panose="020B0503020204020204" pitchFamily="34" charset="-122"/>
                <a:ea typeface="微软雅黑" panose="020B0503020204020204" pitchFamily="34" charset="-122"/>
              </a:rPr>
              <a:t>SRC</a:t>
            </a:r>
            <a:r>
              <a:rPr lang="zh-CN" altLang="en-US" sz="2200" smtClean="0">
                <a:latin typeface="微软雅黑" panose="020B0503020204020204" pitchFamily="34" charset="-122"/>
                <a:ea typeface="微软雅黑" panose="020B0503020204020204" pitchFamily="34" charset="-122"/>
              </a:rPr>
              <a:t>，则另一个源操作数隐含在累加器</a:t>
            </a:r>
            <a:r>
              <a:rPr lang="en-US" altLang="zh-CN" sz="2200" smtClean="0">
                <a:latin typeface="微软雅黑" panose="020B0503020204020204" pitchFamily="34" charset="-122"/>
                <a:ea typeface="微软雅黑" panose="020B0503020204020204" pitchFamily="34" charset="-122"/>
              </a:rPr>
              <a:t>AL/AX/EAX</a:t>
            </a:r>
            <a:r>
              <a:rPr lang="zh-CN" altLang="en-US" sz="2200" smtClean="0">
                <a:latin typeface="微软雅黑" panose="020B0503020204020204" pitchFamily="34" charset="-122"/>
                <a:ea typeface="微软雅黑" panose="020B0503020204020204" pitchFamily="34" charset="-122"/>
              </a:rPr>
              <a:t>中，将</a:t>
            </a:r>
            <a:r>
              <a:rPr lang="en-US" altLang="zh-CN" sz="2200" smtClean="0">
                <a:latin typeface="微软雅黑" panose="020B0503020204020204" pitchFamily="34" charset="-122"/>
                <a:ea typeface="微软雅黑" panose="020B0503020204020204" pitchFamily="34" charset="-122"/>
              </a:rPr>
              <a:t>SRC</a:t>
            </a:r>
            <a:r>
              <a:rPr lang="zh-CN" altLang="en-US" sz="2200" smtClean="0">
                <a:latin typeface="微软雅黑" panose="020B0503020204020204" pitchFamily="34" charset="-122"/>
                <a:ea typeface="微软雅黑" panose="020B0503020204020204" pitchFamily="34" charset="-122"/>
              </a:rPr>
              <a:t>和累加器内容相乘，</a:t>
            </a:r>
            <a:endParaRPr lang="en-US" altLang="zh-CN" sz="2200" smtClean="0">
              <a:latin typeface="微软雅黑" panose="020B0503020204020204" pitchFamily="34" charset="-122"/>
              <a:ea typeface="微软雅黑" panose="020B0503020204020204" pitchFamily="34" charset="-122"/>
            </a:endParaRPr>
          </a:p>
          <a:p>
            <a:pPr lvl="2"/>
            <a:r>
              <a:rPr lang="en-US" altLang="zh-CN" sz="2200" smtClean="0">
                <a:latin typeface="微软雅黑" panose="020B0503020204020204" pitchFamily="34" charset="-122"/>
                <a:ea typeface="微软雅黑" panose="020B0503020204020204" pitchFamily="34" charset="-122"/>
              </a:rPr>
              <a:t>(8*8)       16</a:t>
            </a:r>
            <a:r>
              <a:rPr lang="zh-CN" altLang="en-US" sz="2200" smtClean="0">
                <a:latin typeface="微软雅黑" panose="020B0503020204020204" pitchFamily="34" charset="-122"/>
                <a:ea typeface="微软雅黑" panose="020B0503020204020204" pitchFamily="34" charset="-122"/>
              </a:rPr>
              <a:t>位乘积 </a:t>
            </a:r>
            <a:r>
              <a:rPr lang="en-US" altLang="zh-CN" sz="2200" smtClean="0">
                <a:latin typeface="微软雅黑" panose="020B0503020204020204" pitchFamily="34" charset="-122"/>
                <a:ea typeface="微软雅黑" panose="020B0503020204020204" pitchFamily="34" charset="-122"/>
                <a:sym typeface="Wingdings" panose="05000000000000000000" pitchFamily="2" charset="2"/>
              </a:rPr>
              <a:t> </a:t>
            </a: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AX</a:t>
            </a:r>
          </a:p>
          <a:p>
            <a:pPr lvl="2"/>
            <a:r>
              <a:rPr lang="en-US" altLang="zh-CN" sz="2200" smtClean="0">
                <a:latin typeface="微软雅黑" panose="020B0503020204020204" pitchFamily="34" charset="-122"/>
                <a:ea typeface="微软雅黑" panose="020B0503020204020204" pitchFamily="34" charset="-122"/>
              </a:rPr>
              <a:t>(16*16)   32</a:t>
            </a:r>
            <a:r>
              <a:rPr lang="zh-CN" altLang="en-US" sz="2200" smtClean="0">
                <a:latin typeface="微软雅黑" panose="020B0503020204020204" pitchFamily="34" charset="-122"/>
                <a:ea typeface="微软雅黑" panose="020B0503020204020204" pitchFamily="34" charset="-122"/>
              </a:rPr>
              <a:t>位乘积 </a:t>
            </a:r>
            <a:r>
              <a:rPr lang="en-US" altLang="zh-CN" sz="220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DX-AX</a:t>
            </a:r>
          </a:p>
          <a:p>
            <a:pPr lvl="2"/>
            <a:r>
              <a:rPr lang="en-US" altLang="zh-CN" sz="2200" smtClean="0">
                <a:latin typeface="微软雅黑" panose="020B0503020204020204" pitchFamily="34" charset="-122"/>
                <a:ea typeface="微软雅黑" panose="020B0503020204020204" pitchFamily="34" charset="-122"/>
              </a:rPr>
              <a:t>(32*32)   64</a:t>
            </a:r>
            <a:r>
              <a:rPr lang="zh-CN" altLang="en-US" sz="2200" smtClean="0">
                <a:latin typeface="微软雅黑" panose="020B0503020204020204" pitchFamily="34" charset="-122"/>
                <a:ea typeface="微软雅黑" panose="020B0503020204020204" pitchFamily="34" charset="-122"/>
              </a:rPr>
              <a:t>位乘积 </a:t>
            </a:r>
            <a:r>
              <a:rPr lang="en-US" altLang="zh-CN" sz="220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EDX-EAX</a:t>
            </a:r>
          </a:p>
          <a:p>
            <a:pPr lvl="1"/>
            <a:r>
              <a:rPr lang="en-US" altLang="zh-CN" sz="2200" smtClean="0">
                <a:latin typeface="微软雅黑" panose="020B0503020204020204" pitchFamily="34" charset="-122"/>
                <a:ea typeface="微软雅黑" panose="020B0503020204020204" pitchFamily="34" charset="-122"/>
              </a:rPr>
              <a:t>MIPS</a:t>
            </a:r>
            <a:r>
              <a:rPr lang="zh-CN" altLang="en-US" sz="2200" smtClean="0">
                <a:latin typeface="微软雅黑" panose="020B0503020204020204" pitchFamily="34" charset="-122"/>
                <a:ea typeface="微软雅黑" panose="020B0503020204020204" pitchFamily="34" charset="-122"/>
              </a:rPr>
              <a:t>中</a:t>
            </a:r>
            <a:r>
              <a:rPr lang="en-US" altLang="zh-CN" sz="2200" smtClean="0">
                <a:latin typeface="微软雅黑" panose="020B0503020204020204" pitchFamily="34" charset="-122"/>
                <a:ea typeface="微软雅黑" panose="020B0503020204020204" pitchFamily="34" charset="-122"/>
              </a:rPr>
              <a:t>32</a:t>
            </a:r>
            <a:r>
              <a:rPr lang="zh-CN" altLang="en-US" sz="2200" smtClean="0">
                <a:latin typeface="微软雅黑" panose="020B0503020204020204" pitchFamily="34" charset="-122"/>
                <a:ea typeface="微软雅黑" panose="020B0503020204020204" pitchFamily="34" charset="-122"/>
              </a:rPr>
              <a:t>位带符号整数相乘</a:t>
            </a:r>
            <a:endParaRPr lang="en-US" altLang="zh-CN" sz="2200" smtClean="0">
              <a:latin typeface="微软雅黑" panose="020B0503020204020204" pitchFamily="34" charset="-122"/>
              <a:ea typeface="微软雅黑" panose="020B0503020204020204" pitchFamily="34" charset="-122"/>
            </a:endParaRPr>
          </a:p>
          <a:p>
            <a:pPr lvl="2"/>
            <a:r>
              <a:rPr lang="en-US" altLang="zh-CN" sz="2200" smtClean="0">
                <a:latin typeface="微软雅黑" panose="020B0503020204020204" pitchFamily="34" charset="-122"/>
                <a:ea typeface="微软雅黑" panose="020B0503020204020204" pitchFamily="34" charset="-122"/>
              </a:rPr>
              <a:t>(32*32)   64</a:t>
            </a:r>
            <a:r>
              <a:rPr lang="zh-CN" altLang="en-US" sz="2200" smtClean="0">
                <a:latin typeface="微软雅黑" panose="020B0503020204020204" pitchFamily="34" charset="-122"/>
                <a:ea typeface="微软雅黑" panose="020B0503020204020204" pitchFamily="34" charset="-122"/>
              </a:rPr>
              <a:t>位乘积 </a:t>
            </a:r>
            <a:r>
              <a:rPr lang="en-US" altLang="zh-CN" sz="220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200" smtClean="0">
                <a:latin typeface="微软雅黑" panose="020B0503020204020204" pitchFamily="34" charset="-122"/>
                <a:ea typeface="微软雅黑" panose="020B0503020204020204" pitchFamily="34" charset="-122"/>
              </a:rPr>
              <a:t>内部寄存器</a:t>
            </a:r>
            <a:r>
              <a:rPr lang="en-US" altLang="zh-CN" sz="2200" smtClean="0">
                <a:latin typeface="微软雅黑" panose="020B0503020204020204" pitchFamily="34" charset="-122"/>
                <a:ea typeface="微软雅黑" panose="020B0503020204020204" pitchFamily="34" charset="-122"/>
              </a:rPr>
              <a:t>Hi</a:t>
            </a:r>
            <a:r>
              <a:rPr lang="zh-CN" altLang="en-US" sz="2200" smtClean="0">
                <a:latin typeface="微软雅黑" panose="020B0503020204020204" pitchFamily="34" charset="-122"/>
                <a:ea typeface="微软雅黑" panose="020B0503020204020204" pitchFamily="34" charset="-122"/>
              </a:rPr>
              <a:t>和</a:t>
            </a:r>
            <a:r>
              <a:rPr lang="en-US" altLang="zh-CN" sz="2200" smtClean="0">
                <a:latin typeface="微软雅黑" panose="020B0503020204020204" pitchFamily="34" charset="-122"/>
                <a:ea typeface="微软雅黑" panose="020B0503020204020204" pitchFamily="34" charset="-122"/>
              </a:rPr>
              <a:t>Lo</a:t>
            </a:r>
            <a:r>
              <a:rPr lang="zh-CN" altLang="en-US" sz="2200" smtClean="0">
                <a:latin typeface="微软雅黑" panose="020B0503020204020204" pitchFamily="34" charset="-122"/>
                <a:ea typeface="微软雅黑" panose="020B0503020204020204" pitchFamily="34" charset="-122"/>
              </a:rPr>
              <a:t>中</a:t>
            </a:r>
          </a:p>
        </p:txBody>
      </p:sp>
      <p:sp>
        <p:nvSpPr>
          <p:cNvPr id="729092" name="Text Box 4"/>
          <p:cNvSpPr txBox="1">
            <a:spLocks noChangeArrowheads="1"/>
          </p:cNvSpPr>
          <p:nvPr/>
        </p:nvSpPr>
        <p:spPr bwMode="auto">
          <a:xfrm>
            <a:off x="998538" y="6096000"/>
            <a:ext cx="68627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1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编译器可使用</a:t>
            </a:r>
            <a:r>
              <a:rPr kumimoji="0" lang="en-US" altLang="zh-CN" sz="21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2n</a:t>
            </a:r>
            <a:r>
              <a:rPr kumimoji="0" lang="zh-CN" altLang="en-US" sz="21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位乘积来判断是否溢出！</a:t>
            </a:r>
          </a:p>
        </p:txBody>
      </p:sp>
      <p:sp>
        <p:nvSpPr>
          <p:cNvPr id="19558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95F667-D0E3-4F64-9A89-2A458FA2A29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98200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9091">
                                            <p:txEl>
                                              <p:pRg st="0" end="0"/>
                                            </p:txEl>
                                          </p:spTgt>
                                        </p:tgtEl>
                                        <p:attrNameLst>
                                          <p:attrName>style.visibility</p:attrName>
                                        </p:attrNameLst>
                                      </p:cBhvr>
                                      <p:to>
                                        <p:strVal val="visible"/>
                                      </p:to>
                                    </p:set>
                                    <p:animEffect transition="in" filter="blinds(horizontal)">
                                      <p:cBhvr>
                                        <p:cTn id="7" dur="500"/>
                                        <p:tgtEl>
                                          <p:spTgt spid="7290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29091">
                                            <p:txEl>
                                              <p:pRg st="1" end="1"/>
                                            </p:txEl>
                                          </p:spTgt>
                                        </p:tgtEl>
                                        <p:attrNameLst>
                                          <p:attrName>style.visibility</p:attrName>
                                        </p:attrNameLst>
                                      </p:cBhvr>
                                      <p:to>
                                        <p:strVal val="visible"/>
                                      </p:to>
                                    </p:set>
                                    <p:animEffect transition="in" filter="blinds(horizontal)">
                                      <p:cBhvr>
                                        <p:cTn id="12" dur="500"/>
                                        <p:tgtEl>
                                          <p:spTgt spid="7290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29091">
                                            <p:txEl>
                                              <p:pRg st="2" end="2"/>
                                            </p:txEl>
                                          </p:spTgt>
                                        </p:tgtEl>
                                        <p:attrNameLst>
                                          <p:attrName>style.visibility</p:attrName>
                                        </p:attrNameLst>
                                      </p:cBhvr>
                                      <p:to>
                                        <p:strVal val="visible"/>
                                      </p:to>
                                    </p:set>
                                    <p:animEffect transition="in" filter="blinds(horizontal)">
                                      <p:cBhvr>
                                        <p:cTn id="17" dur="500"/>
                                        <p:tgtEl>
                                          <p:spTgt spid="7290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29091">
                                            <p:txEl>
                                              <p:pRg st="3" end="3"/>
                                            </p:txEl>
                                          </p:spTgt>
                                        </p:tgtEl>
                                        <p:attrNameLst>
                                          <p:attrName>style.visibility</p:attrName>
                                        </p:attrNameLst>
                                      </p:cBhvr>
                                      <p:to>
                                        <p:strVal val="visible"/>
                                      </p:to>
                                    </p:set>
                                    <p:animEffect transition="in" filter="blinds(horizontal)">
                                      <p:cBhvr>
                                        <p:cTn id="22" dur="500"/>
                                        <p:tgtEl>
                                          <p:spTgt spid="7290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9092"/>
                                        </p:tgtEl>
                                        <p:attrNameLst>
                                          <p:attrName>style.visibility</p:attrName>
                                        </p:attrNameLst>
                                      </p:cBhvr>
                                      <p:to>
                                        <p:strVal val="visible"/>
                                      </p:to>
                                    </p:set>
                                    <p:animEffect transition="in" filter="blinds(horizontal)">
                                      <p:cBhvr>
                                        <p:cTn id="27" dur="500"/>
                                        <p:tgtEl>
                                          <p:spTgt spid="729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457200" y="139700"/>
            <a:ext cx="8229600" cy="561975"/>
          </a:xfrm>
        </p:spPr>
        <p:txBody>
          <a:bodyPr/>
          <a:lstStyle/>
          <a:p>
            <a:r>
              <a:rPr lang="zh-CN" altLang="en-US" smtClean="0"/>
              <a:t>整数乘法溢出漏洞</a:t>
            </a:r>
          </a:p>
        </p:txBody>
      </p:sp>
      <p:sp>
        <p:nvSpPr>
          <p:cNvPr id="197635" name="Rectangle 3"/>
          <p:cNvSpPr>
            <a:spLocks noGrp="1" noChangeArrowheads="1"/>
          </p:cNvSpPr>
          <p:nvPr>
            <p:ph type="body" idx="1"/>
          </p:nvPr>
        </p:nvSpPr>
        <p:spPr>
          <a:xfrm>
            <a:off x="115888" y="684213"/>
            <a:ext cx="8640762" cy="765175"/>
          </a:xfrm>
        </p:spPr>
        <p:txBody>
          <a:bodyPr/>
          <a:lstStyle/>
          <a:p>
            <a:pPr>
              <a:buFontTx/>
              <a:buNone/>
            </a:pPr>
            <a:r>
              <a:rPr lang="zh-CN" altLang="en-US" sz="2200" smtClean="0">
                <a:solidFill>
                  <a:srgbClr val="0000FF"/>
                </a:solidFill>
                <a:latin typeface="微软雅黑" panose="020B0503020204020204" pitchFamily="34" charset="-122"/>
                <a:ea typeface="微软雅黑" panose="020B0503020204020204" pitchFamily="34" charset="-122"/>
              </a:rPr>
              <a:t>以下程序存在什么漏洞，引起该漏洞的原因是什么。</a:t>
            </a:r>
            <a:r>
              <a:rPr lang="zh-CN" altLang="en-US" sz="2800" smtClean="0">
                <a:solidFill>
                  <a:srgbClr val="0000FF"/>
                </a:solidFill>
                <a:latin typeface="微软雅黑" panose="020B0503020204020204" pitchFamily="34" charset="-122"/>
                <a:ea typeface="微软雅黑" panose="020B0503020204020204" pitchFamily="34" charset="-122"/>
              </a:rPr>
              <a:t> </a:t>
            </a:r>
          </a:p>
        </p:txBody>
      </p:sp>
      <p:sp>
        <p:nvSpPr>
          <p:cNvPr id="197636" name="Rectangle 4"/>
          <p:cNvSpPr>
            <a:spLocks noChangeArrowheads="1"/>
          </p:cNvSpPr>
          <p:nvPr/>
        </p:nvSpPr>
        <p:spPr bwMode="auto">
          <a:xfrm>
            <a:off x="71438" y="1331913"/>
            <a:ext cx="82296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复制数组到堆中，</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count</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为数组元素个数 *</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int copy_array(int *array, int count) {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int i;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在堆区申请一块内存 *</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int *myarray = (int *) </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malloc(</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count*sizeof(int)</a:t>
            </a:r>
            <a:r>
              <a:rPr kumimoji="0" lang="en-US" altLang="zh-CN"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if (myarray == NULL)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return -1;</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for (i = 0; i &lt; count; i++)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myarray[i] = array[i];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return count; </a:t>
            </a:r>
          </a:p>
          <a:p>
            <a:pPr marL="457200" marR="0" lvl="0" indent="-457200" algn="l" defTabSz="914400" rtl="0" eaLnBrk="0" fontAlgn="base" latinLnBrk="0" hangingPunct="0">
              <a:lnSpc>
                <a:spcPct val="115000"/>
              </a:lnSpc>
              <a:spcBef>
                <a:spcPct val="5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31141" name="Rectangle 5"/>
          <p:cNvSpPr>
            <a:spLocks noChangeArrowheads="1"/>
          </p:cNvSpPr>
          <p:nvPr/>
        </p:nvSpPr>
        <p:spPr bwMode="auto">
          <a:xfrm>
            <a:off x="1196975" y="5229225"/>
            <a:ext cx="3735388"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当参数</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count</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很大时，则</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count*sizeof(int)</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会溢出。如</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count=2</a:t>
            </a:r>
            <a:r>
              <a:rPr kumimoji="0" lang="en-US" altLang="zh-CN" sz="2200" b="1" i="0" u="none" strike="noStrike" kern="1200" cap="none" spc="0" normalizeH="0" baseline="3000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30</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+1</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时， </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count*sizeof(int)=4</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p>
        </p:txBody>
      </p:sp>
      <p:sp>
        <p:nvSpPr>
          <p:cNvPr id="731142" name="AutoShape 6"/>
          <p:cNvSpPr>
            <a:spLocks noChangeArrowheads="1"/>
          </p:cNvSpPr>
          <p:nvPr/>
        </p:nvSpPr>
        <p:spPr bwMode="auto">
          <a:xfrm>
            <a:off x="4843463" y="5740400"/>
            <a:ext cx="628650" cy="539750"/>
          </a:xfrm>
          <a:prstGeom prst="rightArrow">
            <a:avLst>
              <a:gd name="adj1" fmla="val 50000"/>
              <a:gd name="adj2" fmla="val 29118"/>
            </a:avLst>
          </a:prstGeom>
          <a:solidFill>
            <a:schemeClr val="accent1"/>
          </a:solidFill>
          <a:ln w="9525">
            <a:solidFill>
              <a:schemeClr val="tx1"/>
            </a:solidFill>
            <a:miter lim="800000"/>
            <a:headEnd/>
            <a:tailEnd/>
          </a:ln>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1143" name="Rectangle 7"/>
          <p:cNvSpPr>
            <a:spLocks noChangeArrowheads="1"/>
          </p:cNvSpPr>
          <p:nvPr/>
        </p:nvSpPr>
        <p:spPr bwMode="auto">
          <a:xfrm>
            <a:off x="5651500" y="5678488"/>
            <a:ext cx="26558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堆（</a:t>
            </a:r>
            <a:r>
              <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heap</a:t>
            </a:r>
            <a:r>
              <a:rPr kumimoji="0" lang="zh-CN" altLang="en-US"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）中大量数据被破坏！</a:t>
            </a:r>
            <a:endParaRPr kumimoji="0" lang="en-US" altLang="zh-CN" sz="22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731144" name="Rectangle 8"/>
          <p:cNvSpPr>
            <a:spLocks noChangeArrowheads="1"/>
          </p:cNvSpPr>
          <p:nvPr/>
        </p:nvSpPr>
        <p:spPr bwMode="auto">
          <a:xfrm>
            <a:off x="4751388" y="3249613"/>
            <a:ext cx="398462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5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攻击者可构造特殊参数来触发整数溢出，以一段</a:t>
            </a:r>
            <a:r>
              <a:rPr kumimoji="0" lang="zh-CN" altLang="en-US" sz="2000" b="1" i="0" u="none" strike="noStrike" kern="1200" cap="none" spc="0" normalizeH="0" baseline="0" noProof="0" smtClean="0">
                <a:ln>
                  <a:noFill/>
                </a:ln>
                <a:solidFill>
                  <a:srgbClr val="008000"/>
                </a:solidFill>
                <a:effectLst/>
                <a:uLnTx/>
                <a:uFillTx/>
                <a:latin typeface="Arial" panose="020B0604020202020204" pitchFamily="34" charset="0"/>
                <a:ea typeface="微软雅黑" panose="020B0503020204020204" pitchFamily="34" charset="-122"/>
                <a:cs typeface="+mn-cs"/>
              </a:rPr>
              <a:t>预设信息</a:t>
            </a:r>
            <a:r>
              <a:rPr kumimoji="0" lang="zh-CN" altLang="en-US" sz="2000" b="1" i="0" u="none" strike="noStrike" kern="1200" cap="none" spc="0" normalizeH="0" baseline="0" noProof="0" smtClean="0">
                <a:ln>
                  <a:noFill/>
                </a:ln>
                <a:solidFill>
                  <a:srgbClr val="FF3300"/>
                </a:solidFill>
                <a:effectLst/>
                <a:uLnTx/>
                <a:uFillTx/>
                <a:latin typeface="Arial" panose="020B0604020202020204" pitchFamily="34" charset="0"/>
                <a:ea typeface="微软雅黑" panose="020B0503020204020204" pitchFamily="34" charset="-122"/>
                <a:cs typeface="+mn-cs"/>
              </a:rPr>
              <a:t>覆盖一个已分配的堆缓冲区</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，造成远程服务器崩溃或者改变内存数据并执行任意代码。</a:t>
            </a:r>
          </a:p>
        </p:txBody>
      </p:sp>
      <p:sp>
        <p:nvSpPr>
          <p:cNvPr id="731145" name="Line 9"/>
          <p:cNvSpPr>
            <a:spLocks noChangeShapeType="1"/>
          </p:cNvSpPr>
          <p:nvPr/>
        </p:nvSpPr>
        <p:spPr bwMode="auto">
          <a:xfrm flipH="1">
            <a:off x="3716338" y="4014788"/>
            <a:ext cx="2925762" cy="4492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1146" name="Rectangle 10"/>
          <p:cNvSpPr>
            <a:spLocks noChangeArrowheads="1"/>
          </p:cNvSpPr>
          <p:nvPr/>
        </p:nvSpPr>
        <p:spPr bwMode="auto">
          <a:xfrm>
            <a:off x="5427663" y="1268413"/>
            <a:ext cx="3419475" cy="1474787"/>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2002</a:t>
            </a:r>
            <a:r>
              <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年，</a:t>
            </a:r>
            <a:r>
              <a:rPr kumimoji="0" lang="en-US" altLang="zh-CN"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Sun Microsystems</a:t>
            </a:r>
            <a:r>
              <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公司的</a:t>
            </a:r>
            <a:r>
              <a:rPr kumimoji="0" lang="en-US" altLang="zh-CN"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RPC XDR</a:t>
            </a:r>
            <a:r>
              <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库带的</a:t>
            </a:r>
            <a:r>
              <a:rPr kumimoji="0" lang="en-US" altLang="zh-CN"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xdr_array</a:t>
            </a:r>
            <a:r>
              <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函数发生整数溢出漏洞，攻击者可利用该漏洞从远程或本地获取</a:t>
            </a:r>
            <a:r>
              <a:rPr kumimoji="0" lang="en-US" altLang="zh-CN"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root</a:t>
            </a:r>
            <a:r>
              <a:rPr kumimoji="0" lang="zh-CN" altLang="en-US" sz="18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权限。</a:t>
            </a:r>
          </a:p>
        </p:txBody>
      </p:sp>
      <p:sp>
        <p:nvSpPr>
          <p:cNvPr id="197643" name="灯片编号占位符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1729B6-20A6-4A4A-8C3D-15E0129A8B5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9318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1141"/>
                                        </p:tgtEl>
                                        <p:attrNameLst>
                                          <p:attrName>style.visibility</p:attrName>
                                        </p:attrNameLst>
                                      </p:cBhvr>
                                      <p:to>
                                        <p:strVal val="visible"/>
                                      </p:to>
                                    </p:set>
                                    <p:animEffect transition="in" filter="blinds(horizontal)">
                                      <p:cBhvr>
                                        <p:cTn id="7" dur="500"/>
                                        <p:tgtEl>
                                          <p:spTgt spid="7311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1142"/>
                                        </p:tgtEl>
                                        <p:attrNameLst>
                                          <p:attrName>style.visibility</p:attrName>
                                        </p:attrNameLst>
                                      </p:cBhvr>
                                      <p:to>
                                        <p:strVal val="visible"/>
                                      </p:to>
                                    </p:set>
                                    <p:animEffect transition="in" filter="blinds(horizontal)">
                                      <p:cBhvr>
                                        <p:cTn id="12" dur="500"/>
                                        <p:tgtEl>
                                          <p:spTgt spid="7311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1143">
                                            <p:txEl>
                                              <p:pRg st="0" end="0"/>
                                            </p:txEl>
                                          </p:spTgt>
                                        </p:tgtEl>
                                        <p:attrNameLst>
                                          <p:attrName>style.visibility</p:attrName>
                                        </p:attrNameLst>
                                      </p:cBhvr>
                                      <p:to>
                                        <p:strVal val="visible"/>
                                      </p:to>
                                    </p:set>
                                    <p:animEffect transition="in" filter="blinds(horizontal)">
                                      <p:cBhvr>
                                        <p:cTn id="17" dur="500"/>
                                        <p:tgtEl>
                                          <p:spTgt spid="73114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1144"/>
                                        </p:tgtEl>
                                        <p:attrNameLst>
                                          <p:attrName>style.visibility</p:attrName>
                                        </p:attrNameLst>
                                      </p:cBhvr>
                                      <p:to>
                                        <p:strVal val="visible"/>
                                      </p:to>
                                    </p:set>
                                    <p:animEffect transition="in" filter="blinds(horizontal)">
                                      <p:cBhvr>
                                        <p:cTn id="22" dur="500"/>
                                        <p:tgtEl>
                                          <p:spTgt spid="7311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31145"/>
                                        </p:tgtEl>
                                        <p:attrNameLst>
                                          <p:attrName>style.visibility</p:attrName>
                                        </p:attrNameLst>
                                      </p:cBhvr>
                                      <p:to>
                                        <p:strVal val="visible"/>
                                      </p:to>
                                    </p:set>
                                    <p:animEffect transition="in" filter="blinds(horizontal)">
                                      <p:cBhvr>
                                        <p:cTn id="27" dur="500"/>
                                        <p:tgtEl>
                                          <p:spTgt spid="7311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1146"/>
                                        </p:tgtEl>
                                        <p:attrNameLst>
                                          <p:attrName>style.visibility</p:attrName>
                                        </p:attrNameLst>
                                      </p:cBhvr>
                                      <p:to>
                                        <p:strVal val="visible"/>
                                      </p:to>
                                    </p:set>
                                    <p:animEffect transition="in" filter="blinds(horizontal)">
                                      <p:cBhvr>
                                        <p:cTn id="32" dur="500"/>
                                        <p:tgtEl>
                                          <p:spTgt spid="73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1" grpId="0"/>
      <p:bldP spid="731142" grpId="0" animBg="1"/>
      <p:bldP spid="731144" grpId="0"/>
      <p:bldP spid="73114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139700"/>
            <a:ext cx="8229600" cy="561975"/>
          </a:xfrm>
        </p:spPr>
        <p:txBody>
          <a:bodyPr/>
          <a:lstStyle/>
          <a:p>
            <a:r>
              <a:rPr lang="zh-CN" altLang="en-US" smtClean="0"/>
              <a:t>变量与常数之间的乘运算 </a:t>
            </a:r>
          </a:p>
        </p:txBody>
      </p:sp>
      <p:sp>
        <p:nvSpPr>
          <p:cNvPr id="733187" name="Rectangle 3"/>
          <p:cNvSpPr>
            <a:spLocks noGrp="1" noChangeArrowheads="1"/>
          </p:cNvSpPr>
          <p:nvPr>
            <p:ph type="body" idx="1"/>
          </p:nvPr>
        </p:nvSpPr>
        <p:spPr>
          <a:xfrm>
            <a:off x="476250" y="819150"/>
            <a:ext cx="8229600" cy="5805488"/>
          </a:xfrm>
        </p:spPr>
        <p:txBody>
          <a:bodyPr/>
          <a:lstStyle/>
          <a:p>
            <a:pPr>
              <a:lnSpc>
                <a:spcPct val="130000"/>
              </a:lnSpc>
              <a:spcBef>
                <a:spcPct val="35000"/>
              </a:spcBef>
            </a:pPr>
            <a:r>
              <a:rPr lang="zh-CN" altLang="en-US" smtClean="0">
                <a:latin typeface="微软雅黑" panose="020B0503020204020204" pitchFamily="34" charset="-122"/>
                <a:ea typeface="微软雅黑" panose="020B0503020204020204" pitchFamily="34" charset="-122"/>
              </a:rPr>
              <a:t>整数乘法运算比移位和加法等运算所用时间长，通常一次乘法运算需要多个时钟周期，而一次移位、加法和减法等运算只要一个或更少的时钟周期，因此，</a:t>
            </a:r>
            <a:r>
              <a:rPr lang="zh-CN" altLang="en-US" smtClean="0">
                <a:solidFill>
                  <a:srgbClr val="FF0000"/>
                </a:solidFill>
                <a:latin typeface="微软雅黑" panose="020B0503020204020204" pitchFamily="34" charset="-122"/>
                <a:ea typeface="微软雅黑" panose="020B0503020204020204" pitchFamily="34" charset="-122"/>
              </a:rPr>
              <a:t>编译器在处理变量与常数相乘时，往往以移位、加法和减法的组合运算来代替乘法运算。</a:t>
            </a:r>
          </a:p>
          <a:p>
            <a:pPr>
              <a:lnSpc>
                <a:spcPct val="130000"/>
              </a:lnSpc>
              <a:spcBef>
                <a:spcPct val="35000"/>
              </a:spcBef>
              <a:buFontTx/>
              <a:buNone/>
            </a:pPr>
            <a:r>
              <a:rPr lang="zh-CN" altLang="en-US" smtClean="0">
                <a:solidFill>
                  <a:srgbClr val="0033CC"/>
                </a:solidFill>
                <a:latin typeface="微软雅黑" panose="020B0503020204020204" pitchFamily="34" charset="-122"/>
                <a:ea typeface="微软雅黑" panose="020B0503020204020204" pitchFamily="34" charset="-122"/>
              </a:rPr>
              <a:t>    例如，对于表达式</a:t>
            </a:r>
            <a:r>
              <a:rPr lang="en-US" altLang="zh-CN" smtClean="0">
                <a:solidFill>
                  <a:srgbClr val="0033CC"/>
                </a:solidFill>
                <a:latin typeface="微软雅黑" panose="020B0503020204020204" pitchFamily="34" charset="-122"/>
                <a:ea typeface="微软雅黑" panose="020B0503020204020204" pitchFamily="34" charset="-122"/>
              </a:rPr>
              <a:t>x*20</a:t>
            </a:r>
            <a:r>
              <a:rPr lang="zh-CN" altLang="en-US" smtClean="0">
                <a:solidFill>
                  <a:srgbClr val="0033CC"/>
                </a:solidFill>
                <a:latin typeface="微软雅黑" panose="020B0503020204020204" pitchFamily="34" charset="-122"/>
                <a:ea typeface="微软雅黑" panose="020B0503020204020204" pitchFamily="34" charset="-122"/>
              </a:rPr>
              <a:t>，编译器可以利用</a:t>
            </a:r>
            <a:r>
              <a:rPr lang="en-US" altLang="zh-CN" smtClean="0">
                <a:solidFill>
                  <a:srgbClr val="0033CC"/>
                </a:solidFill>
                <a:latin typeface="微软雅黑" panose="020B0503020204020204" pitchFamily="34" charset="-122"/>
                <a:ea typeface="微软雅黑" panose="020B0503020204020204" pitchFamily="34" charset="-122"/>
              </a:rPr>
              <a:t>20=16+4=2</a:t>
            </a:r>
            <a:r>
              <a:rPr lang="en-US" altLang="zh-CN" baseline="30000" smtClean="0">
                <a:solidFill>
                  <a:srgbClr val="0033CC"/>
                </a:solidFill>
                <a:latin typeface="微软雅黑" panose="020B0503020204020204" pitchFamily="34" charset="-122"/>
                <a:ea typeface="微软雅黑" panose="020B0503020204020204" pitchFamily="34" charset="-122"/>
              </a:rPr>
              <a:t>4</a:t>
            </a:r>
            <a:r>
              <a:rPr lang="en-US" altLang="zh-CN" smtClean="0">
                <a:solidFill>
                  <a:srgbClr val="0033CC"/>
                </a:solidFill>
                <a:latin typeface="微软雅黑" panose="020B0503020204020204" pitchFamily="34" charset="-122"/>
                <a:ea typeface="微软雅黑" panose="020B0503020204020204" pitchFamily="34" charset="-122"/>
              </a:rPr>
              <a:t>+2</a:t>
            </a:r>
            <a:r>
              <a:rPr lang="en-US" altLang="zh-CN" baseline="30000" smtClean="0">
                <a:solidFill>
                  <a:srgbClr val="0033CC"/>
                </a:solidFill>
                <a:latin typeface="微软雅黑" panose="020B0503020204020204" pitchFamily="34" charset="-122"/>
                <a:ea typeface="微软雅黑" panose="020B0503020204020204" pitchFamily="34" charset="-122"/>
              </a:rPr>
              <a:t>2</a:t>
            </a:r>
            <a:r>
              <a:rPr lang="zh-CN" altLang="en-US" smtClean="0">
                <a:solidFill>
                  <a:srgbClr val="0033CC"/>
                </a:solidFill>
                <a:latin typeface="微软雅黑" panose="020B0503020204020204" pitchFamily="34" charset="-122"/>
                <a:ea typeface="微软雅黑" panose="020B0503020204020204" pitchFamily="34" charset="-122"/>
              </a:rPr>
              <a:t>，将</a:t>
            </a:r>
            <a:r>
              <a:rPr lang="en-US" altLang="zh-CN" smtClean="0">
                <a:solidFill>
                  <a:srgbClr val="0033CC"/>
                </a:solidFill>
                <a:latin typeface="微软雅黑" panose="020B0503020204020204" pitchFamily="34" charset="-122"/>
                <a:ea typeface="微软雅黑" panose="020B0503020204020204" pitchFamily="34" charset="-122"/>
              </a:rPr>
              <a:t>x*20</a:t>
            </a:r>
            <a:r>
              <a:rPr lang="zh-CN" altLang="en-US" smtClean="0">
                <a:solidFill>
                  <a:srgbClr val="0033CC"/>
                </a:solidFill>
                <a:latin typeface="微软雅黑" panose="020B0503020204020204" pitchFamily="34" charset="-122"/>
                <a:ea typeface="微软雅黑" panose="020B0503020204020204" pitchFamily="34" charset="-122"/>
              </a:rPr>
              <a:t>转换为</a:t>
            </a:r>
            <a:r>
              <a:rPr lang="en-US" altLang="zh-CN" smtClean="0">
                <a:solidFill>
                  <a:srgbClr val="0033CC"/>
                </a:solidFill>
                <a:latin typeface="微软雅黑" panose="020B0503020204020204" pitchFamily="34" charset="-122"/>
                <a:ea typeface="微软雅黑" panose="020B0503020204020204" pitchFamily="34" charset="-122"/>
              </a:rPr>
              <a:t>(x&lt;&lt;4)+(x&lt;&lt;2)</a:t>
            </a:r>
            <a:r>
              <a:rPr lang="zh-CN" altLang="en-US" smtClean="0">
                <a:solidFill>
                  <a:srgbClr val="0033CC"/>
                </a:solidFill>
                <a:latin typeface="微软雅黑" panose="020B0503020204020204" pitchFamily="34" charset="-122"/>
                <a:ea typeface="微软雅黑" panose="020B0503020204020204" pitchFamily="34" charset="-122"/>
              </a:rPr>
              <a:t>，这样，一次乘法转换成了两次移位和一次加法。</a:t>
            </a:r>
          </a:p>
          <a:p>
            <a:pPr>
              <a:lnSpc>
                <a:spcPct val="130000"/>
              </a:lnSpc>
              <a:spcBef>
                <a:spcPct val="35000"/>
              </a:spcBef>
            </a:pPr>
            <a:r>
              <a:rPr lang="zh-CN" altLang="en-US" smtClean="0">
                <a:latin typeface="微软雅黑" panose="020B0503020204020204" pitchFamily="34" charset="-122"/>
                <a:ea typeface="微软雅黑" panose="020B0503020204020204" pitchFamily="34" charset="-122"/>
              </a:rPr>
              <a:t>不管是无符号数还是带符号整数的乘法，即使乘积溢出时，利用移位和加减运算组合的方式得到的结果都是和采用直接相乘的结果是一样的。</a:t>
            </a:r>
          </a:p>
        </p:txBody>
      </p:sp>
      <p:sp>
        <p:nvSpPr>
          <p:cNvPr id="19968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8ECE05-F043-4734-B26C-3237ABFBD4A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34084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animEffect transition="in" filter="blinds(horizontal)">
                                      <p:cBhvr>
                                        <p:cTn id="7" dur="500"/>
                                        <p:tgtEl>
                                          <p:spTgt spid="7331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3187">
                                            <p:txEl>
                                              <p:pRg st="1" end="1"/>
                                            </p:txEl>
                                          </p:spTgt>
                                        </p:tgtEl>
                                        <p:attrNameLst>
                                          <p:attrName>style.visibility</p:attrName>
                                        </p:attrNameLst>
                                      </p:cBhvr>
                                      <p:to>
                                        <p:strVal val="visible"/>
                                      </p:to>
                                    </p:set>
                                    <p:animEffect transition="in" filter="blinds(horizontal)">
                                      <p:cBhvr>
                                        <p:cTn id="12" dur="500"/>
                                        <p:tgtEl>
                                          <p:spTgt spid="7331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3187">
                                            <p:txEl>
                                              <p:pRg st="2" end="2"/>
                                            </p:txEl>
                                          </p:spTgt>
                                        </p:tgtEl>
                                        <p:attrNameLst>
                                          <p:attrName>style.visibility</p:attrName>
                                        </p:attrNameLst>
                                      </p:cBhvr>
                                      <p:to>
                                        <p:strVal val="visible"/>
                                      </p:to>
                                    </p:set>
                                    <p:animEffect transition="in" filter="blinds(horizontal)">
                                      <p:cBhvr>
                                        <p:cTn id="17" dur="500"/>
                                        <p:tgtEl>
                                          <p:spTgt spid="7331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457200" y="139700"/>
            <a:ext cx="8229600" cy="561975"/>
          </a:xfrm>
        </p:spPr>
        <p:txBody>
          <a:bodyPr/>
          <a:lstStyle/>
          <a:p>
            <a:r>
              <a:rPr lang="zh-CN" altLang="en-US" smtClean="0"/>
              <a:t>整数的除运算</a:t>
            </a:r>
          </a:p>
        </p:txBody>
      </p:sp>
      <p:sp>
        <p:nvSpPr>
          <p:cNvPr id="735235" name="Rectangle 3"/>
          <p:cNvSpPr>
            <a:spLocks noGrp="1" noChangeArrowheads="1"/>
          </p:cNvSpPr>
          <p:nvPr>
            <p:ph type="body" idx="1"/>
          </p:nvPr>
        </p:nvSpPr>
        <p:spPr>
          <a:xfrm>
            <a:off x="431800" y="908050"/>
            <a:ext cx="8326438" cy="5491163"/>
          </a:xfrm>
        </p:spPr>
        <p:txBody>
          <a:bodyPr/>
          <a:lstStyle/>
          <a:p>
            <a:pPr>
              <a:lnSpc>
                <a:spcPct val="120000"/>
              </a:lnSpc>
              <a:spcBef>
                <a:spcPct val="30000"/>
              </a:spcBef>
            </a:pPr>
            <a:r>
              <a:rPr lang="zh-CN" altLang="en-US" sz="2000" smtClean="0">
                <a:latin typeface="微软雅黑" panose="020B0503020204020204" pitchFamily="34" charset="-122"/>
                <a:ea typeface="微软雅黑" panose="020B0503020204020204" pitchFamily="34" charset="-122"/>
              </a:rPr>
              <a:t>对于带符号整数来说，</a:t>
            </a:r>
            <a:r>
              <a:rPr lang="en-US" altLang="zh-CN" sz="2000" smtClean="0">
                <a:latin typeface="微软雅黑" panose="020B0503020204020204" pitchFamily="34" charset="-122"/>
                <a:ea typeface="微软雅黑" panose="020B0503020204020204" pitchFamily="34" charset="-122"/>
              </a:rPr>
              <a:t>n</a:t>
            </a:r>
            <a:r>
              <a:rPr lang="zh-CN" altLang="en-US" sz="2000" smtClean="0">
                <a:latin typeface="微软雅黑" panose="020B0503020204020204" pitchFamily="34" charset="-122"/>
                <a:ea typeface="微软雅黑" panose="020B0503020204020204" pitchFamily="34" charset="-122"/>
              </a:rPr>
              <a:t>位整数除以</a:t>
            </a:r>
            <a:r>
              <a:rPr lang="en-US" altLang="zh-CN" sz="2000" smtClean="0">
                <a:latin typeface="微软雅黑" panose="020B0503020204020204" pitchFamily="34" charset="-122"/>
                <a:ea typeface="微软雅黑" panose="020B0503020204020204" pitchFamily="34" charset="-122"/>
              </a:rPr>
              <a:t>n</a:t>
            </a:r>
            <a:r>
              <a:rPr lang="zh-CN" altLang="en-US" sz="2000" smtClean="0">
                <a:latin typeface="微软雅黑" panose="020B0503020204020204" pitchFamily="34" charset="-122"/>
                <a:ea typeface="微软雅黑" panose="020B0503020204020204" pitchFamily="34" charset="-122"/>
              </a:rPr>
              <a:t>位整数，除</a:t>
            </a:r>
            <a:r>
              <a:rPr lang="en-US" altLang="zh-CN" sz="2000" smtClean="0">
                <a:latin typeface="微软雅黑" panose="020B0503020204020204" pitchFamily="34" charset="-122"/>
                <a:ea typeface="微软雅黑" panose="020B0503020204020204" pitchFamily="34" charset="-122"/>
              </a:rPr>
              <a:t>-2</a:t>
            </a:r>
            <a:r>
              <a:rPr lang="en-US" altLang="zh-CN" sz="2000" baseline="30000" smtClean="0">
                <a:latin typeface="微软雅黑" panose="020B0503020204020204" pitchFamily="34" charset="-122"/>
                <a:ea typeface="微软雅黑" panose="020B0503020204020204" pitchFamily="34" charset="-122"/>
              </a:rPr>
              <a:t>n-1</a:t>
            </a:r>
            <a:r>
              <a:rPr lang="en-US" altLang="zh-CN" sz="2000" smtClean="0">
                <a:latin typeface="微软雅黑" panose="020B0503020204020204" pitchFamily="34" charset="-122"/>
                <a:ea typeface="微软雅黑" panose="020B0503020204020204" pitchFamily="34" charset="-122"/>
              </a:rPr>
              <a:t>/-1= 2</a:t>
            </a:r>
            <a:r>
              <a:rPr lang="en-US" altLang="zh-CN" sz="2000" baseline="30000" smtClean="0">
                <a:latin typeface="微软雅黑" panose="020B0503020204020204" pitchFamily="34" charset="-122"/>
                <a:ea typeface="微软雅黑" panose="020B0503020204020204" pitchFamily="34" charset="-122"/>
              </a:rPr>
              <a:t>n-1</a:t>
            </a:r>
            <a:r>
              <a:rPr lang="zh-CN" altLang="en-US" sz="2000" smtClean="0">
                <a:latin typeface="微软雅黑" panose="020B0503020204020204" pitchFamily="34" charset="-122"/>
                <a:ea typeface="微软雅黑" panose="020B0503020204020204" pitchFamily="34" charset="-122"/>
              </a:rPr>
              <a:t>会发生溢出外，其余情况都不会发生溢出。</a:t>
            </a:r>
            <a:r>
              <a:rPr lang="en-US" altLang="zh-CN" sz="2000" smtClean="0">
                <a:latin typeface="微软雅黑" panose="020B0503020204020204" pitchFamily="34" charset="-122"/>
                <a:ea typeface="微软雅黑" panose="020B0503020204020204" pitchFamily="34" charset="-122"/>
                <a:hlinkClick r:id="rId3" action="ppaction://hlinksldjump"/>
              </a:rPr>
              <a:t>Why</a:t>
            </a:r>
            <a:r>
              <a:rPr lang="en-US" altLang="zh-CN" sz="2000" smtClean="0">
                <a:latin typeface="微软雅黑" panose="020B0503020204020204" pitchFamily="34" charset="-122"/>
                <a:ea typeface="微软雅黑" panose="020B0503020204020204" pitchFamily="34" charset="-122"/>
              </a:rPr>
              <a:t>?</a:t>
            </a:r>
          </a:p>
          <a:p>
            <a:pPr>
              <a:lnSpc>
                <a:spcPct val="120000"/>
              </a:lnSpc>
              <a:spcBef>
                <a:spcPct val="30000"/>
              </a:spcBef>
              <a:buFontTx/>
              <a:buNone/>
            </a:pPr>
            <a:r>
              <a:rPr lang="zh-CN" altLang="en-US" sz="2000" smtClean="0">
                <a:latin typeface="微软雅黑" panose="020B0503020204020204" pitchFamily="34" charset="-122"/>
                <a:ea typeface="微软雅黑" panose="020B0503020204020204" pitchFamily="34" charset="-122"/>
              </a:rPr>
              <a:t>     </a:t>
            </a:r>
            <a:r>
              <a:rPr lang="zh-CN" altLang="en-US" sz="2000" smtClean="0">
                <a:solidFill>
                  <a:srgbClr val="FF0000"/>
                </a:solidFill>
                <a:latin typeface="微软雅黑" panose="020B0503020204020204" pitchFamily="34" charset="-122"/>
                <a:ea typeface="微软雅黑" panose="020B0503020204020204" pitchFamily="34" charset="-122"/>
              </a:rPr>
              <a:t>因为商的绝对值不可能比被除数的绝对值更大，因而不会发生溢出，也就不会像整数乘法运算那样发生整数溢出漏洞。</a:t>
            </a:r>
          </a:p>
          <a:p>
            <a:pPr>
              <a:lnSpc>
                <a:spcPct val="120000"/>
              </a:lnSpc>
              <a:spcBef>
                <a:spcPct val="30000"/>
              </a:spcBef>
            </a:pPr>
            <a:r>
              <a:rPr lang="zh-CN" altLang="en-US" sz="2000" smtClean="0">
                <a:latin typeface="微软雅黑" panose="020B0503020204020204" pitchFamily="34" charset="-122"/>
                <a:ea typeface="微软雅黑" panose="020B0503020204020204" pitchFamily="34" charset="-122"/>
              </a:rPr>
              <a:t>因为整数除法，其商也是整数，所以，在不能整除时需要进行舍入，通常按照朝</a:t>
            </a:r>
            <a:r>
              <a:rPr lang="en-US" altLang="zh-CN" sz="2000" smtClean="0">
                <a:latin typeface="微软雅黑" panose="020B0503020204020204" pitchFamily="34" charset="-122"/>
                <a:ea typeface="微软雅黑" panose="020B0503020204020204" pitchFamily="34" charset="-122"/>
              </a:rPr>
              <a:t>0</a:t>
            </a:r>
            <a:r>
              <a:rPr lang="zh-CN" altLang="en-US" sz="2000" smtClean="0">
                <a:latin typeface="微软雅黑" panose="020B0503020204020204" pitchFamily="34" charset="-122"/>
                <a:ea typeface="微软雅黑" panose="020B0503020204020204" pitchFamily="34" charset="-122"/>
              </a:rPr>
              <a:t>方向舍入，即正数商取比自身小的最接近整数</a:t>
            </a:r>
            <a:r>
              <a:rPr lang="zh-CN" altLang="en-US" sz="2000" smtClean="0">
                <a:solidFill>
                  <a:srgbClr val="0033CC"/>
                </a:solidFill>
                <a:latin typeface="微软雅黑" panose="020B0503020204020204" pitchFamily="34" charset="-122"/>
                <a:ea typeface="微软雅黑" panose="020B0503020204020204" pitchFamily="34" charset="-122"/>
              </a:rPr>
              <a:t>（</a:t>
            </a:r>
            <a:r>
              <a:rPr lang="en-US" altLang="zh-CN" sz="2000" smtClean="0">
                <a:solidFill>
                  <a:srgbClr val="0033CC"/>
                </a:solidFill>
                <a:latin typeface="微软雅黑" panose="020B0503020204020204" pitchFamily="34" charset="-122"/>
                <a:ea typeface="微软雅黑" panose="020B0503020204020204" pitchFamily="34" charset="-122"/>
              </a:rPr>
              <a:t>Floor</a:t>
            </a:r>
            <a:r>
              <a:rPr lang="zh-CN" altLang="en-US" sz="2000" smtClean="0">
                <a:solidFill>
                  <a:srgbClr val="0033CC"/>
                </a:solidFill>
                <a:latin typeface="微软雅黑" panose="020B0503020204020204" pitchFamily="34" charset="-122"/>
                <a:ea typeface="微软雅黑" panose="020B0503020204020204" pitchFamily="34" charset="-122"/>
              </a:rPr>
              <a:t>，地板）</a:t>
            </a:r>
            <a:r>
              <a:rPr lang="zh-CN" altLang="en-US" sz="2000" smtClean="0">
                <a:latin typeface="微软雅黑" panose="020B0503020204020204" pitchFamily="34" charset="-122"/>
                <a:ea typeface="微软雅黑" panose="020B0503020204020204" pitchFamily="34" charset="-122"/>
              </a:rPr>
              <a:t>，负数商取比自身大的最接近整数</a:t>
            </a:r>
            <a:r>
              <a:rPr lang="zh-CN" altLang="en-US" sz="2000" smtClean="0">
                <a:solidFill>
                  <a:srgbClr val="0033CC"/>
                </a:solidFill>
                <a:latin typeface="微软雅黑" panose="020B0503020204020204" pitchFamily="34" charset="-122"/>
                <a:ea typeface="微软雅黑" panose="020B0503020204020204" pitchFamily="34" charset="-122"/>
              </a:rPr>
              <a:t>（</a:t>
            </a:r>
            <a:r>
              <a:rPr lang="en-US" altLang="zh-CN" sz="2000" smtClean="0">
                <a:solidFill>
                  <a:srgbClr val="0033CC"/>
                </a:solidFill>
                <a:latin typeface="微软雅黑" panose="020B0503020204020204" pitchFamily="34" charset="-122"/>
                <a:ea typeface="微软雅黑" panose="020B0503020204020204" pitchFamily="34" charset="-122"/>
              </a:rPr>
              <a:t>Ceiling</a:t>
            </a:r>
            <a:r>
              <a:rPr lang="zh-CN" altLang="en-US" sz="2000" smtClean="0">
                <a:solidFill>
                  <a:srgbClr val="0033CC"/>
                </a:solidFill>
                <a:latin typeface="微软雅黑" panose="020B0503020204020204" pitchFamily="34" charset="-122"/>
                <a:ea typeface="微软雅黑" panose="020B0503020204020204" pitchFamily="34" charset="-122"/>
              </a:rPr>
              <a:t>，天板）</a:t>
            </a:r>
            <a:r>
              <a:rPr lang="zh-CN" altLang="en-US" sz="2000" smtClean="0">
                <a:latin typeface="微软雅黑" panose="020B0503020204020204" pitchFamily="34" charset="-122"/>
                <a:ea typeface="微软雅黑" panose="020B0503020204020204" pitchFamily="34" charset="-122"/>
              </a:rPr>
              <a:t>。</a:t>
            </a:r>
          </a:p>
          <a:p>
            <a:pPr>
              <a:lnSpc>
                <a:spcPct val="120000"/>
              </a:lnSpc>
              <a:spcBef>
                <a:spcPct val="30000"/>
              </a:spcBef>
              <a:buFontTx/>
              <a:buNone/>
            </a:pPr>
            <a:r>
              <a:rPr lang="zh-CN" altLang="en-US" sz="2000" smtClean="0">
                <a:latin typeface="微软雅黑" panose="020B0503020204020204" pitchFamily="34" charset="-122"/>
                <a:ea typeface="微软雅黑" panose="020B0503020204020204" pitchFamily="34" charset="-122"/>
              </a:rPr>
              <a:t>    </a:t>
            </a:r>
            <a:r>
              <a:rPr lang="zh-CN" altLang="en-US" sz="2000" smtClean="0">
                <a:solidFill>
                  <a:srgbClr val="FF0000"/>
                </a:solidFill>
                <a:latin typeface="微软雅黑" panose="020B0503020204020204" pitchFamily="34" charset="-122"/>
                <a:ea typeface="微软雅黑" panose="020B0503020204020204" pitchFamily="34" charset="-122"/>
              </a:rPr>
              <a:t>例如，</a:t>
            </a:r>
            <a:r>
              <a:rPr lang="en-US" altLang="zh-CN" sz="2000" smtClean="0">
                <a:solidFill>
                  <a:srgbClr val="FF0000"/>
                </a:solidFill>
                <a:latin typeface="微软雅黑" panose="020B0503020204020204" pitchFamily="34" charset="-122"/>
                <a:ea typeface="微软雅黑" panose="020B0503020204020204" pitchFamily="34" charset="-122"/>
              </a:rPr>
              <a:t>7/2=?,  -7/2=</a:t>
            </a:r>
            <a:r>
              <a:rPr lang="zh-CN" altLang="en-US" sz="2000" smtClean="0">
                <a:solidFill>
                  <a:srgbClr val="FF0000"/>
                </a:solidFill>
                <a:latin typeface="微软雅黑" panose="020B0503020204020204" pitchFamily="34" charset="-122"/>
                <a:ea typeface="微软雅黑" panose="020B0503020204020204" pitchFamily="34" charset="-122"/>
              </a:rPr>
              <a:t>？</a:t>
            </a:r>
          </a:p>
          <a:p>
            <a:pPr>
              <a:lnSpc>
                <a:spcPct val="120000"/>
              </a:lnSpc>
              <a:spcBef>
                <a:spcPct val="30000"/>
              </a:spcBef>
              <a:buFontTx/>
              <a:buNone/>
            </a:pPr>
            <a:r>
              <a:rPr lang="zh-CN" altLang="en-US" sz="2000" smtClean="0">
                <a:solidFill>
                  <a:srgbClr val="FF0000"/>
                </a:solidFill>
                <a:latin typeface="微软雅黑" panose="020B0503020204020204" pitchFamily="34" charset="-122"/>
                <a:ea typeface="微软雅黑" panose="020B0503020204020204" pitchFamily="34" charset="-122"/>
              </a:rPr>
              <a:t>              </a:t>
            </a:r>
            <a:r>
              <a:rPr lang="en-US" altLang="zh-CN" sz="2000" smtClean="0">
                <a:solidFill>
                  <a:srgbClr val="FF0000"/>
                </a:solidFill>
                <a:latin typeface="微软雅黑" panose="020B0503020204020204" pitchFamily="34" charset="-122"/>
                <a:ea typeface="微软雅黑" panose="020B0503020204020204" pitchFamily="34" charset="-122"/>
              </a:rPr>
              <a:t>7/2=3,  -7/2=-3</a:t>
            </a:r>
            <a:endParaRPr lang="zh-CN" altLang="en-US" sz="2000" smtClean="0">
              <a:solidFill>
                <a:srgbClr val="FF0000"/>
              </a:solidFill>
              <a:latin typeface="微软雅黑" panose="020B0503020204020204" pitchFamily="34" charset="-122"/>
              <a:ea typeface="微软雅黑" panose="020B0503020204020204" pitchFamily="34" charset="-122"/>
            </a:endParaRPr>
          </a:p>
          <a:p>
            <a:pPr>
              <a:lnSpc>
                <a:spcPct val="120000"/>
              </a:lnSpc>
              <a:spcBef>
                <a:spcPct val="30000"/>
              </a:spcBef>
            </a:pPr>
            <a:r>
              <a:rPr lang="zh-CN" altLang="en-US" sz="2000" smtClean="0">
                <a:solidFill>
                  <a:srgbClr val="0033CC"/>
                </a:solidFill>
                <a:latin typeface="微软雅黑" panose="020B0503020204020204" pitchFamily="34" charset="-122"/>
                <a:ea typeface="微软雅黑" panose="020B0503020204020204" pitchFamily="34" charset="-122"/>
              </a:rPr>
              <a:t>整除</a:t>
            </a:r>
            <a:r>
              <a:rPr lang="en-US" altLang="zh-CN" sz="2000" smtClean="0">
                <a:solidFill>
                  <a:srgbClr val="0033CC"/>
                </a:solidFill>
                <a:latin typeface="微软雅黑" panose="020B0503020204020204" pitchFamily="34" charset="-122"/>
                <a:ea typeface="微软雅黑" panose="020B0503020204020204" pitchFamily="34" charset="-122"/>
              </a:rPr>
              <a:t>0</a:t>
            </a:r>
            <a:r>
              <a:rPr lang="zh-CN" altLang="en-US" sz="2000" smtClean="0">
                <a:solidFill>
                  <a:srgbClr val="0033CC"/>
                </a:solidFill>
                <a:latin typeface="微软雅黑" panose="020B0503020204020204" pitchFamily="34" charset="-122"/>
                <a:ea typeface="微软雅黑" panose="020B0503020204020204" pitchFamily="34" charset="-122"/>
              </a:rPr>
              <a:t>的结果可以用什么机器数表示？</a:t>
            </a:r>
          </a:p>
          <a:p>
            <a:pPr>
              <a:lnSpc>
                <a:spcPct val="120000"/>
              </a:lnSpc>
              <a:spcBef>
                <a:spcPct val="30000"/>
              </a:spcBef>
              <a:buFontTx/>
              <a:buNone/>
            </a:pPr>
            <a:r>
              <a:rPr lang="zh-CN" altLang="en-US" sz="2000" smtClean="0">
                <a:latin typeface="微软雅黑" panose="020B0503020204020204" pitchFamily="34" charset="-122"/>
                <a:ea typeface="微软雅黑" panose="020B0503020204020204" pitchFamily="34" charset="-122"/>
              </a:rPr>
              <a:t>    </a:t>
            </a:r>
            <a:r>
              <a:rPr lang="zh-CN" altLang="en-US" sz="2000" smtClean="0">
                <a:solidFill>
                  <a:srgbClr val="FF0000"/>
                </a:solidFill>
                <a:latin typeface="微软雅黑" panose="020B0503020204020204" pitchFamily="34" charset="-122"/>
                <a:ea typeface="微软雅黑" panose="020B0503020204020204" pitchFamily="34" charset="-122"/>
              </a:rPr>
              <a:t>整除</a:t>
            </a:r>
            <a:r>
              <a:rPr lang="en-US" altLang="zh-CN" sz="2000" smtClean="0">
                <a:solidFill>
                  <a:srgbClr val="FF0000"/>
                </a:solidFill>
                <a:latin typeface="微软雅黑" panose="020B0503020204020204" pitchFamily="34" charset="-122"/>
                <a:ea typeface="微软雅黑" panose="020B0503020204020204" pitchFamily="34" charset="-122"/>
              </a:rPr>
              <a:t>0</a:t>
            </a:r>
            <a:r>
              <a:rPr lang="zh-CN" altLang="en-US" sz="2000" smtClean="0">
                <a:solidFill>
                  <a:srgbClr val="FF0000"/>
                </a:solidFill>
                <a:latin typeface="微软雅黑" panose="020B0503020204020204" pitchFamily="34" charset="-122"/>
                <a:ea typeface="微软雅黑" panose="020B0503020204020204" pitchFamily="34" charset="-122"/>
              </a:rPr>
              <a:t>的结果无法用一个机器数表示！</a:t>
            </a:r>
          </a:p>
          <a:p>
            <a:pPr>
              <a:lnSpc>
                <a:spcPct val="120000"/>
              </a:lnSpc>
              <a:spcBef>
                <a:spcPct val="30000"/>
              </a:spcBef>
            </a:pPr>
            <a:r>
              <a:rPr lang="zh-CN" altLang="en-US" sz="2000" smtClean="0">
                <a:latin typeface="微软雅黑" panose="020B0503020204020204" pitchFamily="34" charset="-122"/>
                <a:ea typeface="微软雅黑" panose="020B0503020204020204" pitchFamily="34" charset="-122"/>
              </a:rPr>
              <a:t>整数除法时，除数不能为</a:t>
            </a:r>
            <a:r>
              <a:rPr lang="en-US" altLang="zh-CN" sz="2000" smtClean="0">
                <a:latin typeface="微软雅黑" panose="020B0503020204020204" pitchFamily="34" charset="-122"/>
                <a:ea typeface="微软雅黑" panose="020B0503020204020204" pitchFamily="34" charset="-122"/>
              </a:rPr>
              <a:t>0</a:t>
            </a:r>
            <a:r>
              <a:rPr lang="zh-CN" altLang="en-US" sz="2000" smtClean="0">
                <a:latin typeface="微软雅黑" panose="020B0503020204020204" pitchFamily="34" charset="-122"/>
                <a:ea typeface="微软雅黑" panose="020B0503020204020204" pitchFamily="34" charset="-122"/>
              </a:rPr>
              <a:t>，否则会发生</a:t>
            </a:r>
            <a:r>
              <a:rPr lang="zh-CN" altLang="en-US" sz="2000" smtClean="0">
                <a:solidFill>
                  <a:srgbClr val="FF0000"/>
                </a:solidFill>
                <a:latin typeface="微软雅黑" panose="020B0503020204020204" pitchFamily="34" charset="-122"/>
                <a:ea typeface="微软雅黑" panose="020B0503020204020204" pitchFamily="34" charset="-122"/>
              </a:rPr>
              <a:t>“异常”，</a:t>
            </a:r>
            <a:r>
              <a:rPr lang="zh-CN" altLang="en-US" sz="2000" smtClean="0">
                <a:latin typeface="微软雅黑" panose="020B0503020204020204" pitchFamily="34" charset="-122"/>
                <a:ea typeface="微软雅黑" panose="020B0503020204020204" pitchFamily="34" charset="-122"/>
              </a:rPr>
              <a:t>此时，需要调出操作系统中的异常处理程序来处理。</a:t>
            </a:r>
          </a:p>
        </p:txBody>
      </p:sp>
      <p:sp>
        <p:nvSpPr>
          <p:cNvPr id="20173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CFBFE1-58ED-4647-9688-359462376BE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 name="右箭头 4">
            <a:hlinkClick r:id="rId4" action="ppaction://hlinksldjump"/>
          </p:cNvPr>
          <p:cNvSpPr/>
          <p:nvPr/>
        </p:nvSpPr>
        <p:spPr>
          <a:xfrm>
            <a:off x="7362825" y="6264275"/>
            <a:ext cx="314325"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252358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5235">
                                            <p:txEl>
                                              <p:pRg st="0" end="0"/>
                                            </p:txEl>
                                          </p:spTgt>
                                        </p:tgtEl>
                                        <p:attrNameLst>
                                          <p:attrName>style.visibility</p:attrName>
                                        </p:attrNameLst>
                                      </p:cBhvr>
                                      <p:to>
                                        <p:strVal val="visible"/>
                                      </p:to>
                                    </p:set>
                                    <p:animEffect transition="in" filter="blinds(horizontal)">
                                      <p:cBhvr>
                                        <p:cTn id="7" dur="500"/>
                                        <p:tgtEl>
                                          <p:spTgt spid="7352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5235">
                                            <p:txEl>
                                              <p:pRg st="1" end="1"/>
                                            </p:txEl>
                                          </p:spTgt>
                                        </p:tgtEl>
                                        <p:attrNameLst>
                                          <p:attrName>style.visibility</p:attrName>
                                        </p:attrNameLst>
                                      </p:cBhvr>
                                      <p:to>
                                        <p:strVal val="visible"/>
                                      </p:to>
                                    </p:set>
                                    <p:animEffect transition="in" filter="blinds(horizontal)">
                                      <p:cBhvr>
                                        <p:cTn id="12" dur="500"/>
                                        <p:tgtEl>
                                          <p:spTgt spid="7352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5235">
                                            <p:txEl>
                                              <p:pRg st="2" end="2"/>
                                            </p:txEl>
                                          </p:spTgt>
                                        </p:tgtEl>
                                        <p:attrNameLst>
                                          <p:attrName>style.visibility</p:attrName>
                                        </p:attrNameLst>
                                      </p:cBhvr>
                                      <p:to>
                                        <p:strVal val="visible"/>
                                      </p:to>
                                    </p:set>
                                    <p:animEffect transition="in" filter="blinds(horizontal)">
                                      <p:cBhvr>
                                        <p:cTn id="17" dur="500"/>
                                        <p:tgtEl>
                                          <p:spTgt spid="7352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35235">
                                            <p:txEl>
                                              <p:pRg st="3" end="3"/>
                                            </p:txEl>
                                          </p:spTgt>
                                        </p:tgtEl>
                                        <p:attrNameLst>
                                          <p:attrName>style.visibility</p:attrName>
                                        </p:attrNameLst>
                                      </p:cBhvr>
                                      <p:to>
                                        <p:strVal val="visible"/>
                                      </p:to>
                                    </p:set>
                                    <p:animEffect transition="in" filter="blinds(horizontal)">
                                      <p:cBhvr>
                                        <p:cTn id="22" dur="500"/>
                                        <p:tgtEl>
                                          <p:spTgt spid="7352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35235">
                                            <p:txEl>
                                              <p:pRg st="4" end="4"/>
                                            </p:txEl>
                                          </p:spTgt>
                                        </p:tgtEl>
                                        <p:attrNameLst>
                                          <p:attrName>style.visibility</p:attrName>
                                        </p:attrNameLst>
                                      </p:cBhvr>
                                      <p:to>
                                        <p:strVal val="visible"/>
                                      </p:to>
                                    </p:set>
                                    <p:animEffect transition="in" filter="blinds(horizontal)">
                                      <p:cBhvr>
                                        <p:cTn id="27" dur="500"/>
                                        <p:tgtEl>
                                          <p:spTgt spid="7352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35235">
                                            <p:txEl>
                                              <p:pRg st="5" end="5"/>
                                            </p:txEl>
                                          </p:spTgt>
                                        </p:tgtEl>
                                        <p:attrNameLst>
                                          <p:attrName>style.visibility</p:attrName>
                                        </p:attrNameLst>
                                      </p:cBhvr>
                                      <p:to>
                                        <p:strVal val="visible"/>
                                      </p:to>
                                    </p:set>
                                    <p:animEffect transition="in" filter="blinds(horizontal)">
                                      <p:cBhvr>
                                        <p:cTn id="32" dur="500"/>
                                        <p:tgtEl>
                                          <p:spTgt spid="7352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35235">
                                            <p:txEl>
                                              <p:pRg st="6" end="6"/>
                                            </p:txEl>
                                          </p:spTgt>
                                        </p:tgtEl>
                                        <p:attrNameLst>
                                          <p:attrName>style.visibility</p:attrName>
                                        </p:attrNameLst>
                                      </p:cBhvr>
                                      <p:to>
                                        <p:strVal val="visible"/>
                                      </p:to>
                                    </p:set>
                                    <p:animEffect transition="in" filter="blinds(horizontal)">
                                      <p:cBhvr>
                                        <p:cTn id="37" dur="500"/>
                                        <p:tgtEl>
                                          <p:spTgt spid="73523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35235">
                                            <p:txEl>
                                              <p:pRg st="7" end="7"/>
                                            </p:txEl>
                                          </p:spTgt>
                                        </p:tgtEl>
                                        <p:attrNameLst>
                                          <p:attrName>style.visibility</p:attrName>
                                        </p:attrNameLst>
                                      </p:cBhvr>
                                      <p:to>
                                        <p:strVal val="visible"/>
                                      </p:to>
                                    </p:set>
                                    <p:animEffect transition="in" filter="blinds(horizontal)">
                                      <p:cBhvr>
                                        <p:cTn id="42" dur="500"/>
                                        <p:tgtEl>
                                          <p:spTgt spid="735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457200" y="139700"/>
            <a:ext cx="8229600" cy="561975"/>
          </a:xfrm>
        </p:spPr>
        <p:txBody>
          <a:bodyPr/>
          <a:lstStyle/>
          <a:p>
            <a:r>
              <a:rPr lang="zh-CN" altLang="en-US" smtClean="0"/>
              <a:t>整数的除运算举例</a:t>
            </a:r>
          </a:p>
        </p:txBody>
      </p:sp>
      <p:sp>
        <p:nvSpPr>
          <p:cNvPr id="737283" name="Rectangle 3"/>
          <p:cNvSpPr>
            <a:spLocks noGrp="1" noChangeArrowheads="1"/>
          </p:cNvSpPr>
          <p:nvPr>
            <p:ph type="body" idx="1"/>
          </p:nvPr>
        </p:nvSpPr>
        <p:spPr>
          <a:xfrm>
            <a:off x="468313" y="836613"/>
            <a:ext cx="8469312" cy="5218112"/>
          </a:xfrm>
        </p:spPr>
        <p:txBody>
          <a:bodyPr/>
          <a:lstStyle/>
          <a:p>
            <a:pPr>
              <a:buFontTx/>
              <a:buNone/>
            </a:pPr>
            <a:r>
              <a:rPr lang="zh-CN" altLang="en-US" sz="2100" smtClean="0">
                <a:latin typeface="微软雅黑" panose="020B0503020204020204" pitchFamily="34" charset="-122"/>
                <a:ea typeface="微软雅黑" panose="020B0503020204020204" pitchFamily="34" charset="-122"/>
              </a:rPr>
              <a:t>代码段一：</a:t>
            </a:r>
          </a:p>
          <a:p>
            <a:pPr>
              <a:buFontTx/>
              <a:buNone/>
            </a:pPr>
            <a:r>
              <a:rPr lang="en-US" altLang="zh-CN" sz="2100" smtClean="0">
                <a:latin typeface="微软雅黑" panose="020B0503020204020204" pitchFamily="34" charset="-122"/>
                <a:ea typeface="微软雅黑" panose="020B0503020204020204" pitchFamily="34" charset="-122"/>
              </a:rPr>
              <a:t>int a = 0x80000000;</a:t>
            </a:r>
          </a:p>
          <a:p>
            <a:pPr>
              <a:buFontTx/>
              <a:buNone/>
            </a:pPr>
            <a:r>
              <a:rPr lang="en-US" altLang="zh-CN" sz="2100" smtClean="0">
                <a:latin typeface="微软雅黑" panose="020B0503020204020204" pitchFamily="34" charset="-122"/>
                <a:ea typeface="微软雅黑" panose="020B0503020204020204" pitchFamily="34" charset="-122"/>
              </a:rPr>
              <a:t>int b = a / -1; </a:t>
            </a:r>
          </a:p>
          <a:p>
            <a:pPr>
              <a:buFontTx/>
              <a:buNone/>
            </a:pPr>
            <a:r>
              <a:rPr lang="en-US" altLang="zh-CN" sz="2100" smtClean="0">
                <a:latin typeface="微软雅黑" panose="020B0503020204020204" pitchFamily="34" charset="-122"/>
                <a:ea typeface="微软雅黑" panose="020B0503020204020204" pitchFamily="34" charset="-122"/>
              </a:rPr>
              <a:t>printf("%d\n", b);</a:t>
            </a:r>
          </a:p>
          <a:p>
            <a:pPr>
              <a:buFontTx/>
              <a:buNone/>
            </a:pPr>
            <a:r>
              <a:rPr lang="zh-CN" altLang="en-US" sz="2100" smtClean="0">
                <a:solidFill>
                  <a:srgbClr val="FF0000"/>
                </a:solidFill>
                <a:latin typeface="微软雅黑" panose="020B0503020204020204" pitchFamily="34" charset="-122"/>
                <a:ea typeface="微软雅黑" panose="020B0503020204020204" pitchFamily="34" charset="-122"/>
              </a:rPr>
              <a:t>运行结果为</a:t>
            </a:r>
            <a:r>
              <a:rPr lang="en-US" altLang="zh-CN" sz="2100" smtClean="0">
                <a:solidFill>
                  <a:srgbClr val="FF0000"/>
                </a:solidFill>
                <a:latin typeface="微软雅黑" panose="020B0503020204020204" pitchFamily="34" charset="-122"/>
                <a:ea typeface="微软雅黑" panose="020B0503020204020204" pitchFamily="34" charset="-122"/>
              </a:rPr>
              <a:t>-2147483648</a:t>
            </a:r>
            <a:endParaRPr lang="zh-CN" altLang="en-US" sz="2100" smtClean="0">
              <a:solidFill>
                <a:srgbClr val="FF0000"/>
              </a:solidFill>
              <a:latin typeface="微软雅黑" panose="020B0503020204020204" pitchFamily="34" charset="-122"/>
              <a:ea typeface="微软雅黑" panose="020B0503020204020204" pitchFamily="34" charset="-122"/>
            </a:endParaRPr>
          </a:p>
          <a:p>
            <a:pPr>
              <a:buFontTx/>
              <a:buNone/>
            </a:pPr>
            <a:endParaRPr lang="zh-CN" altLang="en-US" sz="2100" smtClean="0">
              <a:latin typeface="微软雅黑" panose="020B0503020204020204" pitchFamily="34" charset="-122"/>
              <a:ea typeface="微软雅黑" panose="020B0503020204020204" pitchFamily="34" charset="-122"/>
            </a:endParaRPr>
          </a:p>
          <a:p>
            <a:pPr>
              <a:buFontTx/>
              <a:buNone/>
            </a:pPr>
            <a:r>
              <a:rPr lang="zh-CN" altLang="en-US" sz="2100" smtClean="0">
                <a:latin typeface="微软雅黑" panose="020B0503020204020204" pitchFamily="34" charset="-122"/>
                <a:ea typeface="微软雅黑" panose="020B0503020204020204" pitchFamily="34" charset="-122"/>
              </a:rPr>
              <a:t>代码段二：</a:t>
            </a:r>
          </a:p>
          <a:p>
            <a:pPr>
              <a:buFontTx/>
              <a:buNone/>
            </a:pPr>
            <a:r>
              <a:rPr lang="en-US" altLang="zh-CN" sz="2100" smtClean="0">
                <a:latin typeface="微软雅黑" panose="020B0503020204020204" pitchFamily="34" charset="-122"/>
                <a:ea typeface="微软雅黑" panose="020B0503020204020204" pitchFamily="34" charset="-122"/>
              </a:rPr>
              <a:t>int a = 0x80000000;</a:t>
            </a:r>
          </a:p>
          <a:p>
            <a:pPr>
              <a:buFontTx/>
              <a:buNone/>
            </a:pPr>
            <a:r>
              <a:rPr lang="en-US" altLang="zh-CN" sz="2100" smtClean="0">
                <a:latin typeface="微软雅黑" panose="020B0503020204020204" pitchFamily="34" charset="-122"/>
                <a:ea typeface="微软雅黑" panose="020B0503020204020204" pitchFamily="34" charset="-122"/>
              </a:rPr>
              <a:t>int b = -1;</a:t>
            </a:r>
          </a:p>
          <a:p>
            <a:pPr>
              <a:buFontTx/>
              <a:buNone/>
            </a:pPr>
            <a:r>
              <a:rPr lang="en-US" altLang="zh-CN" sz="2100" smtClean="0">
                <a:latin typeface="微软雅黑" panose="020B0503020204020204" pitchFamily="34" charset="-122"/>
                <a:ea typeface="微软雅黑" panose="020B0503020204020204" pitchFamily="34" charset="-122"/>
              </a:rPr>
              <a:t>int c = a / b; </a:t>
            </a:r>
          </a:p>
          <a:p>
            <a:pPr>
              <a:buFontTx/>
              <a:buNone/>
            </a:pPr>
            <a:r>
              <a:rPr lang="en-US" altLang="zh-CN" sz="2100" smtClean="0">
                <a:latin typeface="微软雅黑" panose="020B0503020204020204" pitchFamily="34" charset="-122"/>
                <a:ea typeface="微软雅黑" panose="020B0503020204020204" pitchFamily="34" charset="-122"/>
              </a:rPr>
              <a:t>printf("%d\n", c);</a:t>
            </a:r>
          </a:p>
          <a:p>
            <a:pPr>
              <a:buFontTx/>
              <a:buNone/>
            </a:pPr>
            <a:r>
              <a:rPr lang="zh-CN" altLang="en-US" sz="2100" smtClean="0">
                <a:solidFill>
                  <a:srgbClr val="FF0000"/>
                </a:solidFill>
                <a:latin typeface="微软雅黑" panose="020B0503020204020204" pitchFamily="34" charset="-122"/>
                <a:ea typeface="微软雅黑" panose="020B0503020204020204" pitchFamily="34" charset="-122"/>
              </a:rPr>
              <a:t>运行结果为“</a:t>
            </a:r>
            <a:r>
              <a:rPr lang="en-US" altLang="zh-CN" sz="2100" smtClean="0">
                <a:solidFill>
                  <a:srgbClr val="FF0000"/>
                </a:solidFill>
                <a:latin typeface="微软雅黑" panose="020B0503020204020204" pitchFamily="34" charset="-122"/>
                <a:ea typeface="微软雅黑" panose="020B0503020204020204" pitchFamily="34" charset="-122"/>
              </a:rPr>
              <a:t>Floating point exception”</a:t>
            </a:r>
            <a:r>
              <a:rPr lang="zh-CN" altLang="en-US" sz="2100" smtClean="0">
                <a:solidFill>
                  <a:srgbClr val="FF0000"/>
                </a:solidFill>
                <a:latin typeface="微软雅黑" panose="020B0503020204020204" pitchFamily="34" charset="-122"/>
                <a:ea typeface="微软雅黑" panose="020B0503020204020204" pitchFamily="34" charset="-122"/>
              </a:rPr>
              <a:t>，显然</a:t>
            </a:r>
            <a:r>
              <a:rPr lang="en-US" altLang="zh-CN" sz="2100" smtClean="0">
                <a:solidFill>
                  <a:srgbClr val="FF0000"/>
                </a:solidFill>
                <a:latin typeface="微软雅黑" panose="020B0503020204020204" pitchFamily="34" charset="-122"/>
                <a:ea typeface="微软雅黑" panose="020B0503020204020204" pitchFamily="34" charset="-122"/>
              </a:rPr>
              <a:t>CPU</a:t>
            </a:r>
            <a:r>
              <a:rPr lang="zh-CN" altLang="en-US" sz="2100" smtClean="0">
                <a:solidFill>
                  <a:srgbClr val="FF0000"/>
                </a:solidFill>
                <a:latin typeface="微软雅黑" panose="020B0503020204020204" pitchFamily="34" charset="-122"/>
                <a:ea typeface="微软雅黑" panose="020B0503020204020204" pitchFamily="34" charset="-122"/>
              </a:rPr>
              <a:t>检测到了异常</a:t>
            </a:r>
            <a:endParaRPr lang="en-US" altLang="zh-CN" sz="2100" smtClean="0">
              <a:solidFill>
                <a:srgbClr val="FF0000"/>
              </a:solidFill>
              <a:latin typeface="微软雅黑" panose="020B0503020204020204" pitchFamily="34" charset="-122"/>
              <a:ea typeface="微软雅黑" panose="020B0503020204020204" pitchFamily="34" charset="-122"/>
            </a:endParaRPr>
          </a:p>
        </p:txBody>
      </p:sp>
      <p:sp>
        <p:nvSpPr>
          <p:cNvPr id="737284" name="Rectangle 4"/>
          <p:cNvSpPr>
            <a:spLocks noChangeArrowheads="1"/>
          </p:cNvSpPr>
          <p:nvPr/>
        </p:nvSpPr>
        <p:spPr bwMode="auto">
          <a:xfrm>
            <a:off x="4167188" y="998538"/>
            <a:ext cx="44100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用</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objdump</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看代码段一的反汇编代码</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 </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得知除以 </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-1 </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被优化成取负指令</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neg, </a:t>
            </a:r>
            <a:r>
              <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故未发生除法溢出</a:t>
            </a:r>
            <a: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
            </a:r>
            <a:br>
              <a:rPr kumimoji="0" lang="en-US" altLang="zh-CN"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br>
            <a:endParaRPr kumimoji="0" lang="zh-CN" altLang="en-US" sz="22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endParaRPr>
          </a:p>
        </p:txBody>
      </p:sp>
      <p:sp>
        <p:nvSpPr>
          <p:cNvPr id="737285" name="Text Box 5"/>
          <p:cNvSpPr txBox="1">
            <a:spLocks noChangeArrowheads="1"/>
          </p:cNvSpPr>
          <p:nvPr/>
        </p:nvSpPr>
        <p:spPr bwMode="auto">
          <a:xfrm>
            <a:off x="476250" y="6140450"/>
            <a:ext cx="40957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33CC"/>
                </a:solidFill>
                <a:effectLst/>
                <a:uLnTx/>
                <a:uFillTx/>
                <a:latin typeface="Arial" panose="020B0604020202020204" pitchFamily="34" charset="0"/>
                <a:ea typeface="微软雅黑" panose="020B0503020204020204" pitchFamily="34" charset="-122"/>
                <a:cs typeface="+mn-cs"/>
              </a:rPr>
              <a:t>为什么两者结果不同！</a:t>
            </a:r>
          </a:p>
        </p:txBody>
      </p:sp>
      <p:sp>
        <p:nvSpPr>
          <p:cNvPr id="737286" name="Text Box 6"/>
          <p:cNvSpPr txBox="1">
            <a:spLocks noChangeArrowheads="1"/>
          </p:cNvSpPr>
          <p:nvPr/>
        </p:nvSpPr>
        <p:spPr bwMode="auto">
          <a:xfrm>
            <a:off x="4122738" y="3698875"/>
            <a:ext cx="427513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为什么显示是</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浮点异常</a:t>
            </a:r>
            <a:r>
              <a:rPr kumimoji="0" lang="zh-CN" altLang="en-US" sz="22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呢？</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学完第</a:t>
            </a: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7</a:t>
            </a:r>
            <a:r>
              <a:rPr kumimoji="0" lang="zh-CN" altLang="en-US"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章应该能回答这个问题！</a:t>
            </a:r>
          </a:p>
        </p:txBody>
      </p:sp>
      <p:sp>
        <p:nvSpPr>
          <p:cNvPr id="20378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AAEE0F-5783-4EC2-980B-29F0056F542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左箭头 7">
            <a:hlinkClick r:id="rId2" action="ppaction://hlinksldjump"/>
          </p:cNvPr>
          <p:cNvSpPr/>
          <p:nvPr/>
        </p:nvSpPr>
        <p:spPr>
          <a:xfrm>
            <a:off x="8442325" y="5049838"/>
            <a:ext cx="360363" cy="2698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Tree>
    <p:extLst>
      <p:ext uri="{BB962C8B-B14F-4D97-AF65-F5344CB8AC3E}">
        <p14:creationId xmlns:p14="http://schemas.microsoft.com/office/powerpoint/2010/main" val="3707881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7283">
                                            <p:txEl>
                                              <p:pRg st="0" end="0"/>
                                            </p:txEl>
                                          </p:spTgt>
                                        </p:tgtEl>
                                        <p:attrNameLst>
                                          <p:attrName>style.visibility</p:attrName>
                                        </p:attrNameLst>
                                      </p:cBhvr>
                                      <p:to>
                                        <p:strVal val="visible"/>
                                      </p:to>
                                    </p:set>
                                    <p:animEffect transition="in" filter="blinds(horizontal)">
                                      <p:cBhvr>
                                        <p:cTn id="7" dur="500"/>
                                        <p:tgtEl>
                                          <p:spTgt spid="73728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37283">
                                            <p:txEl>
                                              <p:pRg st="1" end="1"/>
                                            </p:txEl>
                                          </p:spTgt>
                                        </p:tgtEl>
                                        <p:attrNameLst>
                                          <p:attrName>style.visibility</p:attrName>
                                        </p:attrNameLst>
                                      </p:cBhvr>
                                      <p:to>
                                        <p:strVal val="visible"/>
                                      </p:to>
                                    </p:set>
                                    <p:animEffect transition="in" filter="blinds(horizontal)">
                                      <p:cBhvr>
                                        <p:cTn id="10" dur="500"/>
                                        <p:tgtEl>
                                          <p:spTgt spid="73728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37283">
                                            <p:txEl>
                                              <p:pRg st="2" end="2"/>
                                            </p:txEl>
                                          </p:spTgt>
                                        </p:tgtEl>
                                        <p:attrNameLst>
                                          <p:attrName>style.visibility</p:attrName>
                                        </p:attrNameLst>
                                      </p:cBhvr>
                                      <p:to>
                                        <p:strVal val="visible"/>
                                      </p:to>
                                    </p:set>
                                    <p:animEffect transition="in" filter="blinds(horizontal)">
                                      <p:cBhvr>
                                        <p:cTn id="13" dur="500"/>
                                        <p:tgtEl>
                                          <p:spTgt spid="73728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37283">
                                            <p:txEl>
                                              <p:pRg st="3" end="3"/>
                                            </p:txEl>
                                          </p:spTgt>
                                        </p:tgtEl>
                                        <p:attrNameLst>
                                          <p:attrName>style.visibility</p:attrName>
                                        </p:attrNameLst>
                                      </p:cBhvr>
                                      <p:to>
                                        <p:strVal val="visible"/>
                                      </p:to>
                                    </p:set>
                                    <p:animEffect transition="in" filter="blinds(horizontal)">
                                      <p:cBhvr>
                                        <p:cTn id="16" dur="500"/>
                                        <p:tgtEl>
                                          <p:spTgt spid="73728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37283">
                                            <p:txEl>
                                              <p:pRg st="4" end="4"/>
                                            </p:txEl>
                                          </p:spTgt>
                                        </p:tgtEl>
                                        <p:attrNameLst>
                                          <p:attrName>style.visibility</p:attrName>
                                        </p:attrNameLst>
                                      </p:cBhvr>
                                      <p:to>
                                        <p:strVal val="visible"/>
                                      </p:to>
                                    </p:set>
                                    <p:animEffect transition="in" filter="blinds(horizontal)">
                                      <p:cBhvr>
                                        <p:cTn id="19" dur="500"/>
                                        <p:tgtEl>
                                          <p:spTgt spid="737283">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737283">
                                            <p:txEl>
                                              <p:pRg st="6" end="6"/>
                                            </p:txEl>
                                          </p:spTgt>
                                        </p:tgtEl>
                                        <p:attrNameLst>
                                          <p:attrName>style.visibility</p:attrName>
                                        </p:attrNameLst>
                                      </p:cBhvr>
                                      <p:to>
                                        <p:strVal val="visible"/>
                                      </p:to>
                                    </p:set>
                                    <p:animEffect transition="in" filter="blinds(horizontal)">
                                      <p:cBhvr>
                                        <p:cTn id="24" dur="500"/>
                                        <p:tgtEl>
                                          <p:spTgt spid="73728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37283">
                                            <p:txEl>
                                              <p:pRg st="7" end="7"/>
                                            </p:txEl>
                                          </p:spTgt>
                                        </p:tgtEl>
                                        <p:attrNameLst>
                                          <p:attrName>style.visibility</p:attrName>
                                        </p:attrNameLst>
                                      </p:cBhvr>
                                      <p:to>
                                        <p:strVal val="visible"/>
                                      </p:to>
                                    </p:set>
                                    <p:animEffect transition="in" filter="blinds(horizontal)">
                                      <p:cBhvr>
                                        <p:cTn id="27" dur="500"/>
                                        <p:tgtEl>
                                          <p:spTgt spid="737283">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37283">
                                            <p:txEl>
                                              <p:pRg st="8" end="8"/>
                                            </p:txEl>
                                          </p:spTgt>
                                        </p:tgtEl>
                                        <p:attrNameLst>
                                          <p:attrName>style.visibility</p:attrName>
                                        </p:attrNameLst>
                                      </p:cBhvr>
                                      <p:to>
                                        <p:strVal val="visible"/>
                                      </p:to>
                                    </p:set>
                                    <p:animEffect transition="in" filter="blinds(horizontal)">
                                      <p:cBhvr>
                                        <p:cTn id="30" dur="500"/>
                                        <p:tgtEl>
                                          <p:spTgt spid="737283">
                                            <p:txEl>
                                              <p:pRg st="8" end="8"/>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37283">
                                            <p:txEl>
                                              <p:pRg st="9" end="9"/>
                                            </p:txEl>
                                          </p:spTgt>
                                        </p:tgtEl>
                                        <p:attrNameLst>
                                          <p:attrName>style.visibility</p:attrName>
                                        </p:attrNameLst>
                                      </p:cBhvr>
                                      <p:to>
                                        <p:strVal val="visible"/>
                                      </p:to>
                                    </p:set>
                                    <p:animEffect transition="in" filter="blinds(horizontal)">
                                      <p:cBhvr>
                                        <p:cTn id="33" dur="500"/>
                                        <p:tgtEl>
                                          <p:spTgt spid="737283">
                                            <p:txEl>
                                              <p:pRg st="9" end="9"/>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737283">
                                            <p:txEl>
                                              <p:pRg st="10" end="10"/>
                                            </p:txEl>
                                          </p:spTgt>
                                        </p:tgtEl>
                                        <p:attrNameLst>
                                          <p:attrName>style.visibility</p:attrName>
                                        </p:attrNameLst>
                                      </p:cBhvr>
                                      <p:to>
                                        <p:strVal val="visible"/>
                                      </p:to>
                                    </p:set>
                                    <p:animEffect transition="in" filter="blinds(horizontal)">
                                      <p:cBhvr>
                                        <p:cTn id="36" dur="500"/>
                                        <p:tgtEl>
                                          <p:spTgt spid="737283">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737283">
                                            <p:txEl>
                                              <p:pRg st="11" end="11"/>
                                            </p:txEl>
                                          </p:spTgt>
                                        </p:tgtEl>
                                        <p:attrNameLst>
                                          <p:attrName>style.visibility</p:attrName>
                                        </p:attrNameLst>
                                      </p:cBhvr>
                                      <p:to>
                                        <p:strVal val="visible"/>
                                      </p:to>
                                    </p:set>
                                    <p:animEffect transition="in" filter="blinds(horizontal)">
                                      <p:cBhvr>
                                        <p:cTn id="39" dur="500"/>
                                        <p:tgtEl>
                                          <p:spTgt spid="737283">
                                            <p:txEl>
                                              <p:pRg st="11" end="1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37285"/>
                                        </p:tgtEl>
                                        <p:attrNameLst>
                                          <p:attrName>style.visibility</p:attrName>
                                        </p:attrNameLst>
                                      </p:cBhvr>
                                      <p:to>
                                        <p:strVal val="visible"/>
                                      </p:to>
                                    </p:set>
                                    <p:animEffect transition="in" filter="blinds(horizontal)">
                                      <p:cBhvr>
                                        <p:cTn id="44" dur="500"/>
                                        <p:tgtEl>
                                          <p:spTgt spid="7372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37284"/>
                                        </p:tgtEl>
                                        <p:attrNameLst>
                                          <p:attrName>style.visibility</p:attrName>
                                        </p:attrNameLst>
                                      </p:cBhvr>
                                      <p:to>
                                        <p:strVal val="visible"/>
                                      </p:to>
                                    </p:set>
                                    <p:animEffect transition="in" filter="blinds(horizontal)">
                                      <p:cBhvr>
                                        <p:cTn id="49" dur="500"/>
                                        <p:tgtEl>
                                          <p:spTgt spid="73728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737286"/>
                                        </p:tgtEl>
                                        <p:attrNameLst>
                                          <p:attrName>style.visibility</p:attrName>
                                        </p:attrNameLst>
                                      </p:cBhvr>
                                      <p:to>
                                        <p:strVal val="visible"/>
                                      </p:to>
                                    </p:set>
                                    <p:animEffect transition="in" filter="blinds(horizontal)">
                                      <p:cBhvr>
                                        <p:cTn id="54" dur="500"/>
                                        <p:tgtEl>
                                          <p:spTgt spid="737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4" grpId="0"/>
      <p:bldP spid="737285" grpId="0"/>
      <p:bldP spid="7372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几个简化运算的例子</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a:effectLst>
                  <a:outerShdw blurRad="38100" dist="38100" dir="2700000" algn="tl">
                    <a:srgbClr val="C0C0C0"/>
                  </a:outerShdw>
                </a:effectLst>
                <a:latin typeface="微软雅黑" panose="020B0503020204020204" pitchFamily="34" charset="-122"/>
              </a:rPr>
              <a:t>130</a:t>
            </a:r>
            <a:r>
              <a:rPr lang="en-US" altLang="zh-CN" dirty="0" smtClean="0">
                <a:effectLst>
                  <a:outerShdw blurRad="38100" dist="38100" dir="2700000" algn="tl">
                    <a:srgbClr val="C0C0C0"/>
                  </a:outerShdw>
                </a:effectLst>
                <a:latin typeface="微软雅黑" panose="020B0503020204020204" pitchFamily="34" charset="-122"/>
              </a:rPr>
              <a:t>=?</a:t>
            </a:r>
          </a:p>
          <a:p>
            <a:r>
              <a:rPr lang="en-US" altLang="zh-CN" dirty="0" smtClean="0">
                <a:effectLst>
                  <a:outerShdw blurRad="38100" dist="38100" dir="2700000" algn="tl">
                    <a:srgbClr val="C0C0C0"/>
                  </a:outerShdw>
                </a:effectLst>
                <a:latin typeface="微软雅黑" panose="020B0503020204020204" pitchFamily="34" charset="-122"/>
              </a:rPr>
              <a:t>      =128+2=</a:t>
            </a:r>
            <a:r>
              <a:rPr lang="en-US" altLang="zh-CN" dirty="0" smtClean="0">
                <a:solidFill>
                  <a:schemeClr val="accent2"/>
                </a:solidFill>
                <a:effectLst>
                  <a:outerShdw blurRad="38100" dist="38100" dir="2700000" algn="tl">
                    <a:srgbClr val="C0C0C0"/>
                  </a:outerShdw>
                </a:effectLst>
                <a:latin typeface="微软雅黑" panose="020B0503020204020204" pitchFamily="34" charset="-122"/>
              </a:rPr>
              <a:t>1000</a:t>
            </a:r>
            <a:r>
              <a:rPr lang="en-US" altLang="zh-CN" dirty="0" smtClean="0">
                <a:effectLst>
                  <a:outerShdw blurRad="38100" dist="38100" dir="2700000" algn="tl">
                    <a:srgbClr val="C0C0C0"/>
                  </a:outerShdw>
                </a:effectLst>
                <a:latin typeface="微软雅黑" panose="020B0503020204020204" pitchFamily="34" charset="-122"/>
              </a:rPr>
              <a:t>0010</a:t>
            </a:r>
          </a:p>
          <a:p>
            <a:r>
              <a:rPr lang="en-US" altLang="zh-CN" dirty="0" smtClean="0">
                <a:effectLst>
                  <a:outerShdw blurRad="38100" dist="38100" dir="2700000" algn="tl">
                    <a:srgbClr val="C0C0C0"/>
                  </a:outerShdw>
                </a:effectLst>
                <a:latin typeface="微软雅黑" panose="020B0503020204020204" pitchFamily="34" charset="-122"/>
              </a:rPr>
              <a:t>65539=?</a:t>
            </a:r>
          </a:p>
          <a:p>
            <a:r>
              <a:rPr lang="en-US" altLang="zh-CN" dirty="0" smtClean="0">
                <a:effectLst>
                  <a:outerShdw blurRad="38100" dist="38100" dir="2700000" algn="tl">
                    <a:srgbClr val="C0C0C0"/>
                  </a:outerShdw>
                </a:effectLst>
                <a:latin typeface="微软雅黑" panose="020B0503020204020204" pitchFamily="34" charset="-122"/>
              </a:rPr>
              <a:t>           =65536+3=10000000000000011</a:t>
            </a:r>
          </a:p>
          <a:p>
            <a:r>
              <a:rPr lang="en-US" altLang="zh-CN" dirty="0">
                <a:effectLst>
                  <a:outerShdw blurRad="38100" dist="38100" dir="2700000" algn="tl">
                    <a:srgbClr val="C0C0C0"/>
                  </a:outerShdw>
                </a:effectLst>
                <a:latin typeface="微软雅黑" panose="020B0503020204020204" pitchFamily="34" charset="-122"/>
              </a:rPr>
              <a:t>2010</a:t>
            </a:r>
            <a:r>
              <a:rPr lang="en-US" altLang="zh-CN" dirty="0" smtClean="0">
                <a:effectLst>
                  <a:outerShdw blurRad="38100" dist="38100" dir="2700000" algn="tl">
                    <a:srgbClr val="C0C0C0"/>
                  </a:outerShdw>
                </a:effectLst>
                <a:latin typeface="微软雅黑" panose="020B0503020204020204" pitchFamily="34" charset="-122"/>
              </a:rPr>
              <a:t>=?</a:t>
            </a:r>
          </a:p>
          <a:p>
            <a:r>
              <a:rPr lang="en-US" altLang="zh-CN" dirty="0" smtClean="0">
                <a:effectLst>
                  <a:outerShdw blurRad="38100" dist="38100" dir="2700000" algn="tl">
                    <a:srgbClr val="C0C0C0"/>
                  </a:outerShdw>
                </a:effectLst>
                <a:latin typeface="微软雅黑" panose="020B0503020204020204" pitchFamily="34" charset="-122"/>
              </a:rPr>
              <a:t>        =2047-37=1111</a:t>
            </a:r>
            <a:r>
              <a:rPr lang="en-US" altLang="zh-CN" dirty="0" smtClean="0">
                <a:solidFill>
                  <a:schemeClr val="accent2"/>
                </a:solidFill>
                <a:effectLst>
                  <a:outerShdw blurRad="38100" dist="38100" dir="2700000" algn="tl">
                    <a:srgbClr val="C0C0C0"/>
                  </a:outerShdw>
                </a:effectLst>
                <a:latin typeface="微软雅黑" panose="020B0503020204020204" pitchFamily="34" charset="-122"/>
              </a:rPr>
              <a:t>1111</a:t>
            </a:r>
            <a:r>
              <a:rPr lang="en-US" altLang="zh-CN" dirty="0" smtClean="0">
                <a:effectLst>
                  <a:outerShdw blurRad="38100" dist="38100" dir="2700000" algn="tl">
                    <a:srgbClr val="C0C0C0"/>
                  </a:outerShdw>
                </a:effectLst>
                <a:latin typeface="微软雅黑" panose="020B0503020204020204" pitchFamily="34" charset="-122"/>
              </a:rPr>
              <a:t>1111-32-4-1</a:t>
            </a:r>
          </a:p>
          <a:p>
            <a:r>
              <a:rPr lang="en-US" altLang="zh-CN" dirty="0">
                <a:effectLst>
                  <a:outerShdw blurRad="38100" dist="38100" dir="2700000" algn="tl">
                    <a:srgbClr val="C0C0C0"/>
                  </a:outerShdw>
                </a:effectLst>
                <a:latin typeface="微软雅黑" panose="020B0503020204020204" pitchFamily="34" charset="-122"/>
              </a:rPr>
              <a:t>1111</a:t>
            </a:r>
            <a:r>
              <a:rPr lang="en-US" altLang="zh-CN" dirty="0">
                <a:solidFill>
                  <a:schemeClr val="accent2"/>
                </a:solidFill>
                <a:effectLst>
                  <a:outerShdw blurRad="38100" dist="38100" dir="2700000" algn="tl">
                    <a:srgbClr val="C0C0C0"/>
                  </a:outerShdw>
                </a:effectLst>
                <a:latin typeface="微软雅黑" panose="020B0503020204020204" pitchFamily="34" charset="-122"/>
              </a:rPr>
              <a:t>1111</a:t>
            </a:r>
            <a:r>
              <a:rPr lang="en-US" altLang="zh-CN" dirty="0">
                <a:effectLst>
                  <a:outerShdw blurRad="38100" dist="38100" dir="2700000" algn="tl">
                    <a:srgbClr val="C0C0C0"/>
                  </a:outerShdw>
                </a:effectLst>
                <a:latin typeface="微软雅黑" panose="020B0503020204020204" pitchFamily="34" charset="-122"/>
              </a:rPr>
              <a:t>0111</a:t>
            </a:r>
            <a:r>
              <a:rPr lang="zh-CN" altLang="en-US" dirty="0">
                <a:effectLst>
                  <a:outerShdw blurRad="38100" dist="38100" dir="2700000" algn="tl">
                    <a:srgbClr val="C0C0C0"/>
                  </a:outerShdw>
                </a:effectLst>
                <a:latin typeface="微软雅黑" panose="020B0503020204020204" pitchFamily="34" charset="-122"/>
              </a:rPr>
              <a:t>＝</a:t>
            </a:r>
            <a:r>
              <a:rPr lang="en-US" altLang="zh-CN" dirty="0" smtClean="0">
                <a:effectLst>
                  <a:outerShdw blurRad="38100" dist="38100" dir="2700000" algn="tl">
                    <a:srgbClr val="C0C0C0"/>
                  </a:outerShdw>
                </a:effectLst>
                <a:latin typeface="微软雅黑" panose="020B0503020204020204" pitchFamily="34" charset="-122"/>
              </a:rPr>
              <a:t>?</a:t>
            </a:r>
          </a:p>
          <a:p>
            <a:r>
              <a:rPr lang="zh-CN" altLang="en-US" dirty="0" smtClean="0">
                <a:effectLst>
                  <a:outerShdw blurRad="38100" dist="38100" dir="2700000" algn="tl">
                    <a:srgbClr val="C0C0C0"/>
                  </a:outerShdw>
                </a:effectLst>
                <a:latin typeface="微软雅黑" panose="020B0503020204020204" pitchFamily="34" charset="-122"/>
              </a:rPr>
              <a:t>                    ＝</a:t>
            </a:r>
            <a:r>
              <a:rPr lang="en-US" altLang="zh-CN" dirty="0" smtClean="0">
                <a:effectLst>
                  <a:outerShdw blurRad="38100" dist="38100" dir="2700000" algn="tl">
                    <a:srgbClr val="C0C0C0"/>
                  </a:outerShdw>
                </a:effectLst>
                <a:latin typeface="微软雅黑" panose="020B0503020204020204" pitchFamily="34" charset="-122"/>
              </a:rPr>
              <a:t>2</a:t>
            </a:r>
            <a:r>
              <a:rPr lang="en-US" altLang="zh-CN" baseline="50000" dirty="0" smtClean="0">
                <a:effectLst>
                  <a:outerShdw blurRad="38100" dist="38100" dir="2700000" algn="tl">
                    <a:srgbClr val="C0C0C0"/>
                  </a:outerShdw>
                </a:effectLst>
                <a:latin typeface="微软雅黑" panose="020B0503020204020204" pitchFamily="34" charset="-122"/>
              </a:rPr>
              <a:t>12</a:t>
            </a:r>
            <a:r>
              <a:rPr lang="en-US" altLang="zh-CN" dirty="0" smtClean="0">
                <a:effectLst>
                  <a:outerShdw blurRad="38100" dist="38100" dir="2700000" algn="tl">
                    <a:srgbClr val="C0C0C0"/>
                  </a:outerShdw>
                </a:effectLst>
                <a:latin typeface="微软雅黑" panose="020B0503020204020204" pitchFamily="34" charset="-122"/>
              </a:rPr>
              <a:t>-1-8</a:t>
            </a:r>
          </a:p>
          <a:p>
            <a:r>
              <a:rPr lang="en-US" altLang="zh-CN" dirty="0" smtClean="0">
                <a:latin typeface="微软雅黑" panose="020B0503020204020204" pitchFamily="34" charset="-122"/>
              </a:rPr>
              <a:t>17/128=10001/10000000</a:t>
            </a:r>
            <a:r>
              <a:rPr lang="en-US" altLang="zh-CN" dirty="0">
                <a:latin typeface="微软雅黑" panose="020B0503020204020204" pitchFamily="34" charset="-122"/>
              </a:rPr>
              <a:t>=0.0010001</a:t>
            </a:r>
          </a:p>
          <a:p>
            <a:endParaRPr lang="en-US" altLang="zh-CN" dirty="0">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smtClean="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en-US" altLang="zh-CN" dirty="0">
              <a:effectLst>
                <a:outerShdw blurRad="38100" dist="38100" dir="2700000" algn="tl">
                  <a:srgbClr val="C0C0C0"/>
                </a:outerShdw>
              </a:effectLst>
              <a:latin typeface="微软雅黑" panose="020B0503020204020204" pitchFamily="34"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72474953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57200" y="139700"/>
            <a:ext cx="8229600" cy="561975"/>
          </a:xfrm>
        </p:spPr>
        <p:txBody>
          <a:bodyPr/>
          <a:lstStyle/>
          <a:p>
            <a:r>
              <a:rPr lang="zh-CN" altLang="en-US" smtClean="0"/>
              <a:t>变量与常数之间的除运算 </a:t>
            </a:r>
          </a:p>
        </p:txBody>
      </p:sp>
      <p:sp>
        <p:nvSpPr>
          <p:cNvPr id="738307" name="Rectangle 3"/>
          <p:cNvSpPr>
            <a:spLocks noGrp="1" noChangeArrowheads="1"/>
          </p:cNvSpPr>
          <p:nvPr>
            <p:ph type="body" idx="1"/>
          </p:nvPr>
        </p:nvSpPr>
        <p:spPr>
          <a:xfrm>
            <a:off x="250825" y="819150"/>
            <a:ext cx="8455025" cy="5670550"/>
          </a:xfrm>
        </p:spPr>
        <p:txBody>
          <a:bodyPr/>
          <a:lstStyle/>
          <a:p>
            <a:pPr>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对于整数除法运算，由于计算机中除法运算比较复杂，而且不能用流水线方式实现，所以一次除法运算大致需要</a:t>
            </a:r>
            <a:r>
              <a:rPr lang="en-US" altLang="zh-CN" sz="2200" smtClean="0">
                <a:latin typeface="微软雅黑" panose="020B0503020204020204" pitchFamily="34" charset="-122"/>
                <a:ea typeface="微软雅黑" panose="020B0503020204020204" pitchFamily="34" charset="-122"/>
              </a:rPr>
              <a:t>30</a:t>
            </a:r>
            <a:r>
              <a:rPr lang="zh-CN" altLang="en-US" sz="2200" smtClean="0">
                <a:latin typeface="微软雅黑" panose="020B0503020204020204" pitchFamily="34" charset="-122"/>
                <a:ea typeface="微软雅黑" panose="020B0503020204020204" pitchFamily="34" charset="-122"/>
              </a:rPr>
              <a:t>个或更多个时钟周期，比乘法指令的时间还要长！</a:t>
            </a:r>
          </a:p>
          <a:p>
            <a:pPr>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为了缩短除法运算的时间，</a:t>
            </a:r>
            <a:r>
              <a:rPr lang="zh-CN" altLang="en-US" sz="2200" smtClean="0">
                <a:solidFill>
                  <a:srgbClr val="FF0000"/>
                </a:solidFill>
                <a:latin typeface="微软雅黑" panose="020B0503020204020204" pitchFamily="34" charset="-122"/>
                <a:ea typeface="微软雅黑" panose="020B0503020204020204" pitchFamily="34" charset="-122"/>
              </a:rPr>
              <a:t>编译器在处理一个变量与一个</a:t>
            </a:r>
            <a:r>
              <a:rPr lang="en-US" altLang="zh-CN" sz="2200" smtClean="0">
                <a:solidFill>
                  <a:srgbClr val="FF0000"/>
                </a:solidFill>
                <a:latin typeface="微软雅黑" panose="020B0503020204020204" pitchFamily="34" charset="-122"/>
                <a:ea typeface="微软雅黑" panose="020B0503020204020204" pitchFamily="34" charset="-122"/>
              </a:rPr>
              <a:t>2</a:t>
            </a:r>
            <a:r>
              <a:rPr lang="zh-CN" altLang="en-US" sz="2200" smtClean="0">
                <a:solidFill>
                  <a:srgbClr val="FF0000"/>
                </a:solidFill>
                <a:latin typeface="微软雅黑" panose="020B0503020204020204" pitchFamily="34" charset="-122"/>
                <a:ea typeface="微软雅黑" panose="020B0503020204020204" pitchFamily="34" charset="-122"/>
              </a:rPr>
              <a:t>的幂次形式的整数相除时，常采用右移运算来实现。</a:t>
            </a:r>
          </a:p>
          <a:p>
            <a:pPr lvl="1">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无符号：逻辑右移</a:t>
            </a:r>
          </a:p>
          <a:p>
            <a:pPr lvl="1">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带符号：算术右移</a:t>
            </a:r>
          </a:p>
          <a:p>
            <a:pPr>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结果一定取整数</a:t>
            </a:r>
          </a:p>
          <a:p>
            <a:pPr lvl="1">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能整除时，直接右移得到结果，移出的为全</a:t>
            </a:r>
            <a:r>
              <a:rPr lang="en-US" altLang="zh-CN" sz="2200" smtClean="0">
                <a:latin typeface="微软雅黑" panose="020B0503020204020204" pitchFamily="34" charset="-122"/>
                <a:ea typeface="微软雅黑" panose="020B0503020204020204" pitchFamily="34" charset="-122"/>
              </a:rPr>
              <a:t>0</a:t>
            </a:r>
          </a:p>
          <a:p>
            <a:pPr>
              <a:lnSpc>
                <a:spcPct val="110000"/>
              </a:lnSpc>
              <a:spcBef>
                <a:spcPct val="30000"/>
              </a:spcBef>
              <a:buFontTx/>
              <a:buNone/>
            </a:pPr>
            <a:r>
              <a:rPr lang="zh-CN" altLang="en-US" sz="2200" smtClean="0">
                <a:solidFill>
                  <a:srgbClr val="0000FF"/>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例如，</a:t>
            </a:r>
            <a:r>
              <a:rPr lang="en-US" altLang="zh-CN" sz="2200" smtClean="0">
                <a:solidFill>
                  <a:srgbClr val="CC3300"/>
                </a:solidFill>
                <a:latin typeface="微软雅黑" panose="020B0503020204020204" pitchFamily="34" charset="-122"/>
                <a:ea typeface="微软雅黑" panose="020B0503020204020204" pitchFamily="34" charset="-122"/>
              </a:rPr>
              <a:t>12/4=3</a:t>
            </a:r>
            <a:r>
              <a:rPr lang="zh-CN" altLang="en-US" sz="2200" smtClean="0">
                <a:solidFill>
                  <a:srgbClr val="CC3300"/>
                </a:solidFill>
                <a:latin typeface="微软雅黑" panose="020B0503020204020204" pitchFamily="34" charset="-122"/>
                <a:ea typeface="微软雅黑" panose="020B0503020204020204" pitchFamily="34" charset="-122"/>
              </a:rPr>
              <a:t>：</a:t>
            </a:r>
            <a:r>
              <a:rPr lang="en-US" altLang="zh-CN" sz="2200" smtClean="0">
                <a:solidFill>
                  <a:srgbClr val="CC3300"/>
                </a:solidFill>
                <a:latin typeface="微软雅黑" panose="020B0503020204020204" pitchFamily="34" charset="-122"/>
                <a:ea typeface="微软雅黑" panose="020B0503020204020204" pitchFamily="34" charset="-122"/>
              </a:rPr>
              <a:t>0000 1100&gt;&gt;2=0000 0011</a:t>
            </a:r>
          </a:p>
          <a:p>
            <a:pPr>
              <a:lnSpc>
                <a:spcPct val="110000"/>
              </a:lnSpc>
              <a:spcBef>
                <a:spcPct val="30000"/>
              </a:spcBef>
              <a:buFontTx/>
              <a:buNone/>
            </a:pPr>
            <a:r>
              <a:rPr lang="en-US" altLang="zh-CN" sz="2200" smtClean="0">
                <a:solidFill>
                  <a:srgbClr val="CC3300"/>
                </a:solidFill>
                <a:latin typeface="微软雅黑" panose="020B0503020204020204" pitchFamily="34" charset="-122"/>
                <a:ea typeface="微软雅黑" panose="020B0503020204020204" pitchFamily="34" charset="-122"/>
              </a:rPr>
              <a:t>                  -12/4=-3</a:t>
            </a:r>
            <a:r>
              <a:rPr lang="zh-CN" altLang="en-US" sz="2200" smtClean="0">
                <a:solidFill>
                  <a:srgbClr val="CC3300"/>
                </a:solidFill>
                <a:latin typeface="微软雅黑" panose="020B0503020204020204" pitchFamily="34" charset="-122"/>
                <a:ea typeface="微软雅黑" panose="020B0503020204020204" pitchFamily="34" charset="-122"/>
              </a:rPr>
              <a:t>：</a:t>
            </a:r>
            <a:r>
              <a:rPr lang="en-US" altLang="zh-CN" sz="2200" smtClean="0">
                <a:solidFill>
                  <a:srgbClr val="CC3300"/>
                </a:solidFill>
                <a:latin typeface="微软雅黑" panose="020B0503020204020204" pitchFamily="34" charset="-122"/>
                <a:ea typeface="微软雅黑" panose="020B0503020204020204" pitchFamily="34" charset="-122"/>
              </a:rPr>
              <a:t>1111 0100 &gt;&gt;2=1111 1101</a:t>
            </a:r>
          </a:p>
          <a:p>
            <a:pPr lvl="1">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不能整除时，右移移出的位中有非</a:t>
            </a:r>
            <a:r>
              <a:rPr lang="en-US" altLang="zh-CN" sz="2200" smtClean="0">
                <a:latin typeface="微软雅黑" panose="020B0503020204020204" pitchFamily="34" charset="-122"/>
                <a:ea typeface="微软雅黑" panose="020B0503020204020204" pitchFamily="34" charset="-122"/>
              </a:rPr>
              <a:t>0</a:t>
            </a:r>
            <a:r>
              <a:rPr lang="zh-CN" altLang="en-US" sz="2200" smtClean="0">
                <a:latin typeface="微软雅黑" panose="020B0503020204020204" pitchFamily="34" charset="-122"/>
                <a:ea typeface="微软雅黑" panose="020B0503020204020204" pitchFamily="34" charset="-122"/>
              </a:rPr>
              <a:t>，需要进行相应处理</a:t>
            </a:r>
            <a:endParaRPr lang="zh-CN" altLang="en-US" sz="2200" smtClean="0">
              <a:solidFill>
                <a:srgbClr val="0033CC"/>
              </a:solidFill>
              <a:latin typeface="微软雅黑" panose="020B0503020204020204" pitchFamily="34" charset="-122"/>
              <a:ea typeface="微软雅黑" panose="020B0503020204020204" pitchFamily="34" charset="-122"/>
            </a:endParaRPr>
          </a:p>
        </p:txBody>
      </p:sp>
      <p:sp>
        <p:nvSpPr>
          <p:cNvPr id="2048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2F79DA-86C8-4D44-903F-EF6D49C54098}"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3877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8307">
                                            <p:txEl>
                                              <p:pRg st="0" end="0"/>
                                            </p:txEl>
                                          </p:spTgt>
                                        </p:tgtEl>
                                        <p:attrNameLst>
                                          <p:attrName>style.visibility</p:attrName>
                                        </p:attrNameLst>
                                      </p:cBhvr>
                                      <p:to>
                                        <p:strVal val="visible"/>
                                      </p:to>
                                    </p:set>
                                    <p:animEffect transition="in" filter="blinds(horizontal)">
                                      <p:cBhvr>
                                        <p:cTn id="7" dur="500"/>
                                        <p:tgtEl>
                                          <p:spTgt spid="7383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8307">
                                            <p:txEl>
                                              <p:pRg st="1" end="1"/>
                                            </p:txEl>
                                          </p:spTgt>
                                        </p:tgtEl>
                                        <p:attrNameLst>
                                          <p:attrName>style.visibility</p:attrName>
                                        </p:attrNameLst>
                                      </p:cBhvr>
                                      <p:to>
                                        <p:strVal val="visible"/>
                                      </p:to>
                                    </p:set>
                                    <p:animEffect transition="in" filter="blinds(horizontal)">
                                      <p:cBhvr>
                                        <p:cTn id="12" dur="500"/>
                                        <p:tgtEl>
                                          <p:spTgt spid="7383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8307">
                                            <p:txEl>
                                              <p:pRg st="2" end="2"/>
                                            </p:txEl>
                                          </p:spTgt>
                                        </p:tgtEl>
                                        <p:attrNameLst>
                                          <p:attrName>style.visibility</p:attrName>
                                        </p:attrNameLst>
                                      </p:cBhvr>
                                      <p:to>
                                        <p:strVal val="visible"/>
                                      </p:to>
                                    </p:set>
                                    <p:animEffect transition="in" filter="blinds(horizontal)">
                                      <p:cBhvr>
                                        <p:cTn id="17" dur="500"/>
                                        <p:tgtEl>
                                          <p:spTgt spid="7383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38307">
                                            <p:txEl>
                                              <p:pRg st="3" end="3"/>
                                            </p:txEl>
                                          </p:spTgt>
                                        </p:tgtEl>
                                        <p:attrNameLst>
                                          <p:attrName>style.visibility</p:attrName>
                                        </p:attrNameLst>
                                      </p:cBhvr>
                                      <p:to>
                                        <p:strVal val="visible"/>
                                      </p:to>
                                    </p:set>
                                    <p:animEffect transition="in" filter="blinds(horizontal)">
                                      <p:cBhvr>
                                        <p:cTn id="22" dur="500"/>
                                        <p:tgtEl>
                                          <p:spTgt spid="73830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38307">
                                            <p:txEl>
                                              <p:pRg st="4" end="4"/>
                                            </p:txEl>
                                          </p:spTgt>
                                        </p:tgtEl>
                                        <p:attrNameLst>
                                          <p:attrName>style.visibility</p:attrName>
                                        </p:attrNameLst>
                                      </p:cBhvr>
                                      <p:to>
                                        <p:strVal val="visible"/>
                                      </p:to>
                                    </p:set>
                                    <p:animEffect transition="in" filter="blinds(horizontal)">
                                      <p:cBhvr>
                                        <p:cTn id="27" dur="500"/>
                                        <p:tgtEl>
                                          <p:spTgt spid="73830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38307">
                                            <p:txEl>
                                              <p:pRg st="5" end="5"/>
                                            </p:txEl>
                                          </p:spTgt>
                                        </p:tgtEl>
                                        <p:attrNameLst>
                                          <p:attrName>style.visibility</p:attrName>
                                        </p:attrNameLst>
                                      </p:cBhvr>
                                      <p:to>
                                        <p:strVal val="visible"/>
                                      </p:to>
                                    </p:set>
                                    <p:animEffect transition="in" filter="blinds(horizontal)">
                                      <p:cBhvr>
                                        <p:cTn id="32" dur="500"/>
                                        <p:tgtEl>
                                          <p:spTgt spid="73830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38307">
                                            <p:txEl>
                                              <p:pRg st="6" end="6"/>
                                            </p:txEl>
                                          </p:spTgt>
                                        </p:tgtEl>
                                        <p:attrNameLst>
                                          <p:attrName>style.visibility</p:attrName>
                                        </p:attrNameLst>
                                      </p:cBhvr>
                                      <p:to>
                                        <p:strVal val="visible"/>
                                      </p:to>
                                    </p:set>
                                    <p:animEffect transition="in" filter="blinds(horizontal)">
                                      <p:cBhvr>
                                        <p:cTn id="37" dur="500"/>
                                        <p:tgtEl>
                                          <p:spTgt spid="738307">
                                            <p:txEl>
                                              <p:pRg st="6" end="6"/>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738307">
                                            <p:txEl>
                                              <p:pRg st="7" end="7"/>
                                            </p:txEl>
                                          </p:spTgt>
                                        </p:tgtEl>
                                        <p:attrNameLst>
                                          <p:attrName>style.visibility</p:attrName>
                                        </p:attrNameLst>
                                      </p:cBhvr>
                                      <p:to>
                                        <p:strVal val="visible"/>
                                      </p:to>
                                    </p:set>
                                    <p:animEffect transition="in" filter="blinds(horizontal)">
                                      <p:cBhvr>
                                        <p:cTn id="40" dur="500"/>
                                        <p:tgtEl>
                                          <p:spTgt spid="738307">
                                            <p:txEl>
                                              <p:pRg st="7" end="7"/>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38307">
                                            <p:txEl>
                                              <p:pRg st="8" end="8"/>
                                            </p:txEl>
                                          </p:spTgt>
                                        </p:tgtEl>
                                        <p:attrNameLst>
                                          <p:attrName>style.visibility</p:attrName>
                                        </p:attrNameLst>
                                      </p:cBhvr>
                                      <p:to>
                                        <p:strVal val="visible"/>
                                      </p:to>
                                    </p:set>
                                    <p:animEffect transition="in" filter="blinds(horizontal)">
                                      <p:cBhvr>
                                        <p:cTn id="43" dur="500"/>
                                        <p:tgtEl>
                                          <p:spTgt spid="7383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139700"/>
            <a:ext cx="8229600" cy="561975"/>
          </a:xfrm>
        </p:spPr>
        <p:txBody>
          <a:bodyPr/>
          <a:lstStyle/>
          <a:p>
            <a:r>
              <a:rPr lang="zh-CN" altLang="en-US" smtClean="0"/>
              <a:t>变量与常数之间的除运算 </a:t>
            </a:r>
          </a:p>
        </p:txBody>
      </p:sp>
      <p:sp>
        <p:nvSpPr>
          <p:cNvPr id="739331" name="Rectangle 3"/>
          <p:cNvSpPr>
            <a:spLocks noGrp="1" noChangeArrowheads="1"/>
          </p:cNvSpPr>
          <p:nvPr>
            <p:ph type="body" idx="1"/>
          </p:nvPr>
        </p:nvSpPr>
        <p:spPr>
          <a:xfrm>
            <a:off x="250825" y="819150"/>
            <a:ext cx="8596313" cy="5715000"/>
          </a:xfrm>
        </p:spPr>
        <p:txBody>
          <a:bodyPr/>
          <a:lstStyle/>
          <a:p>
            <a:pPr>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不能整除时，采用</a:t>
            </a:r>
            <a:r>
              <a:rPr lang="zh-CN" altLang="en-US" sz="2200" smtClean="0">
                <a:solidFill>
                  <a:srgbClr val="CC3300"/>
                </a:solidFill>
                <a:latin typeface="微软雅黑" panose="020B0503020204020204" pitchFamily="34" charset="-122"/>
                <a:ea typeface="微软雅黑" panose="020B0503020204020204" pitchFamily="34" charset="-122"/>
              </a:rPr>
              <a:t>朝零舍入</a:t>
            </a:r>
            <a:r>
              <a:rPr lang="zh-CN" altLang="en-US" sz="2200" smtClean="0">
                <a:latin typeface="微软雅黑" panose="020B0503020204020204" pitchFamily="34" charset="-122"/>
                <a:ea typeface="微软雅黑" panose="020B0503020204020204" pitchFamily="34" charset="-122"/>
              </a:rPr>
              <a:t>，即</a:t>
            </a:r>
            <a:r>
              <a:rPr lang="zh-CN" altLang="en-US" sz="2200" smtClean="0">
                <a:solidFill>
                  <a:srgbClr val="CC3300"/>
                </a:solidFill>
                <a:latin typeface="微软雅黑" panose="020B0503020204020204" pitchFamily="34" charset="-122"/>
                <a:ea typeface="微软雅黑" panose="020B0503020204020204" pitchFamily="34" charset="-122"/>
              </a:rPr>
              <a:t>截断</a:t>
            </a:r>
            <a:r>
              <a:rPr lang="zh-CN" altLang="en-US" sz="2200" smtClean="0">
                <a:latin typeface="微软雅黑" panose="020B0503020204020204" pitchFamily="34" charset="-122"/>
                <a:ea typeface="微软雅黑" panose="020B0503020204020204" pitchFamily="34" charset="-122"/>
              </a:rPr>
              <a:t>方式</a:t>
            </a:r>
          </a:p>
          <a:p>
            <a:pPr lvl="1">
              <a:lnSpc>
                <a:spcPct val="110000"/>
              </a:lnSpc>
              <a:spcBef>
                <a:spcPct val="30000"/>
              </a:spcBef>
            </a:pPr>
            <a:r>
              <a:rPr lang="zh-CN" altLang="en-US" sz="2200" smtClean="0">
                <a:latin typeface="微软雅黑" panose="020B0503020204020204" pitchFamily="34" charset="-122"/>
                <a:ea typeface="微软雅黑" panose="020B0503020204020204" pitchFamily="34" charset="-122"/>
              </a:rPr>
              <a:t>无符号数、带符号正整数（地板）：</a:t>
            </a:r>
            <a:r>
              <a:rPr lang="zh-CN" altLang="en-US" sz="2200" smtClean="0">
                <a:solidFill>
                  <a:srgbClr val="008000"/>
                </a:solidFill>
                <a:latin typeface="微软雅黑" panose="020B0503020204020204" pitchFamily="34" charset="-122"/>
                <a:ea typeface="微软雅黑" panose="020B0503020204020204" pitchFamily="34" charset="-122"/>
              </a:rPr>
              <a:t>移出的低位直接丢弃</a:t>
            </a:r>
          </a:p>
          <a:p>
            <a:pPr lvl="1">
              <a:lnSpc>
                <a:spcPct val="110000"/>
              </a:lnSpc>
              <a:spcBef>
                <a:spcPct val="30000"/>
              </a:spcBef>
            </a:pPr>
            <a:r>
              <a:rPr lang="zh-CN" altLang="en-US" sz="2200" smtClean="0">
                <a:solidFill>
                  <a:srgbClr val="FF0000"/>
                </a:solidFill>
                <a:latin typeface="微软雅黑" panose="020B0503020204020204" pitchFamily="34" charset="-122"/>
                <a:ea typeface="微软雅黑" panose="020B0503020204020204" pitchFamily="34" charset="-122"/>
              </a:rPr>
              <a:t>带符号负整数（天板）</a:t>
            </a:r>
            <a:r>
              <a:rPr lang="zh-CN" altLang="en-US" sz="2200" smtClean="0">
                <a:solidFill>
                  <a:srgbClr val="008000"/>
                </a:solidFill>
                <a:latin typeface="微软雅黑" panose="020B0503020204020204" pitchFamily="34" charset="-122"/>
                <a:ea typeface="微软雅黑" panose="020B0503020204020204" pitchFamily="34" charset="-122"/>
              </a:rPr>
              <a:t>：加偏移量</a:t>
            </a:r>
            <a:r>
              <a:rPr lang="en-US" altLang="zh-CN" sz="2200" smtClean="0">
                <a:solidFill>
                  <a:srgbClr val="CC3300"/>
                </a:solidFill>
                <a:latin typeface="微软雅黑" panose="020B0503020204020204" pitchFamily="34" charset="-122"/>
                <a:ea typeface="微软雅黑" panose="020B0503020204020204" pitchFamily="34" charset="-122"/>
              </a:rPr>
              <a:t>(2</a:t>
            </a:r>
            <a:r>
              <a:rPr lang="en-US" altLang="zh-CN" sz="2200" i="1" baseline="30000" smtClean="0">
                <a:solidFill>
                  <a:srgbClr val="CC3300"/>
                </a:solidFill>
                <a:latin typeface="微软雅黑" panose="020B0503020204020204" pitchFamily="34" charset="-122"/>
                <a:ea typeface="微软雅黑" panose="020B0503020204020204" pitchFamily="34" charset="-122"/>
              </a:rPr>
              <a:t>k</a:t>
            </a:r>
            <a:r>
              <a:rPr lang="en-US" altLang="zh-CN" sz="2200" smtClean="0">
                <a:solidFill>
                  <a:srgbClr val="CC3300"/>
                </a:solidFill>
                <a:latin typeface="微软雅黑" panose="020B0503020204020204" pitchFamily="34" charset="-122"/>
                <a:ea typeface="微软雅黑" panose="020B0503020204020204" pitchFamily="34" charset="-122"/>
              </a:rPr>
              <a:t>-1)</a:t>
            </a:r>
            <a:r>
              <a:rPr lang="zh-CN" altLang="en-US" sz="2200" smtClean="0">
                <a:solidFill>
                  <a:srgbClr val="008000"/>
                </a:solidFill>
                <a:latin typeface="微软雅黑" panose="020B0503020204020204" pitchFamily="34" charset="-122"/>
                <a:ea typeface="微软雅黑" panose="020B0503020204020204" pitchFamily="34" charset="-122"/>
              </a:rPr>
              <a:t>，然后再右移</a:t>
            </a:r>
            <a:r>
              <a:rPr lang="en-US" altLang="zh-CN" sz="2200" i="1" smtClean="0">
                <a:solidFill>
                  <a:srgbClr val="008000"/>
                </a:solidFill>
                <a:latin typeface="微软雅黑" panose="020B0503020204020204" pitchFamily="34" charset="-122"/>
                <a:ea typeface="微软雅黑" panose="020B0503020204020204" pitchFamily="34" charset="-122"/>
              </a:rPr>
              <a:t>k </a:t>
            </a:r>
            <a:r>
              <a:rPr lang="zh-CN" altLang="en-US" sz="2200" smtClean="0">
                <a:solidFill>
                  <a:srgbClr val="008000"/>
                </a:solidFill>
                <a:latin typeface="微软雅黑" panose="020B0503020204020204" pitchFamily="34" charset="-122"/>
                <a:ea typeface="微软雅黑" panose="020B0503020204020204" pitchFamily="34" charset="-122"/>
              </a:rPr>
              <a:t>位 ，低位截断（</a:t>
            </a:r>
            <a:r>
              <a:rPr lang="zh-CN" altLang="en-US" sz="2200" smtClean="0">
                <a:solidFill>
                  <a:srgbClr val="CC3300"/>
                </a:solidFill>
                <a:latin typeface="微软雅黑" panose="020B0503020204020204" pitchFamily="34" charset="-122"/>
                <a:ea typeface="微软雅黑" panose="020B0503020204020204" pitchFamily="34" charset="-122"/>
              </a:rPr>
              <a:t>这里</a:t>
            </a:r>
            <a:r>
              <a:rPr lang="en-US" altLang="zh-CN" sz="2200" i="1" smtClean="0">
                <a:solidFill>
                  <a:srgbClr val="CC3300"/>
                </a:solidFill>
                <a:latin typeface="微软雅黑" panose="020B0503020204020204" pitchFamily="34" charset="-122"/>
                <a:ea typeface="微软雅黑" panose="020B0503020204020204" pitchFamily="34" charset="-122"/>
              </a:rPr>
              <a:t>K </a:t>
            </a:r>
            <a:r>
              <a:rPr lang="zh-CN" altLang="en-US" sz="2200" smtClean="0">
                <a:solidFill>
                  <a:srgbClr val="CC3300"/>
                </a:solidFill>
                <a:latin typeface="微软雅黑" panose="020B0503020204020204" pitchFamily="34" charset="-122"/>
                <a:ea typeface="微软雅黑" panose="020B0503020204020204" pitchFamily="34" charset="-122"/>
              </a:rPr>
              <a:t>是右移位数</a:t>
            </a:r>
            <a:r>
              <a:rPr lang="zh-CN" altLang="en-US" sz="2200" smtClean="0">
                <a:solidFill>
                  <a:srgbClr val="008000"/>
                </a:solidFill>
                <a:latin typeface="微软雅黑" panose="020B0503020204020204" pitchFamily="34" charset="-122"/>
                <a:ea typeface="微软雅黑" panose="020B0503020204020204" pitchFamily="34" charset="-122"/>
              </a:rPr>
              <a:t>）</a:t>
            </a:r>
          </a:p>
          <a:p>
            <a:pPr>
              <a:lnSpc>
                <a:spcPct val="110000"/>
              </a:lnSpc>
              <a:spcBef>
                <a:spcPct val="30000"/>
              </a:spcBef>
              <a:buFontTx/>
              <a:buNone/>
            </a:pPr>
            <a:r>
              <a:rPr lang="zh-CN" altLang="en-US" sz="2200" smtClean="0">
                <a:latin typeface="微软雅黑" panose="020B0503020204020204" pitchFamily="34" charset="-122"/>
                <a:ea typeface="微软雅黑" panose="020B0503020204020204" pitchFamily="34" charset="-122"/>
              </a:rPr>
              <a:t>     举例： </a:t>
            </a:r>
          </a:p>
          <a:p>
            <a:pPr>
              <a:lnSpc>
                <a:spcPct val="110000"/>
              </a:lnSpc>
              <a:spcBef>
                <a:spcPct val="30000"/>
              </a:spcBef>
              <a:buFontTx/>
              <a:buNone/>
            </a:pPr>
            <a:r>
              <a:rPr lang="zh-CN" altLang="en-US" sz="2200" smtClean="0">
                <a:latin typeface="微软雅黑" panose="020B0503020204020204" pitchFamily="34" charset="-122"/>
                <a:ea typeface="微软雅黑" panose="020B0503020204020204" pitchFamily="34" charset="-122"/>
              </a:rPr>
              <a:t>     </a:t>
            </a:r>
            <a:r>
              <a:rPr lang="zh-CN" altLang="en-US" sz="2200" smtClean="0">
                <a:solidFill>
                  <a:srgbClr val="0033CC"/>
                </a:solidFill>
                <a:latin typeface="微软雅黑" panose="020B0503020204020204" pitchFamily="34" charset="-122"/>
                <a:ea typeface="微软雅黑" panose="020B0503020204020204" pitchFamily="34" charset="-122"/>
              </a:rPr>
              <a:t>无符号数   </a:t>
            </a:r>
            <a:r>
              <a:rPr lang="en-US" altLang="zh-CN" sz="2200" smtClean="0">
                <a:solidFill>
                  <a:srgbClr val="0033CC"/>
                </a:solidFill>
                <a:latin typeface="微软雅黑" panose="020B0503020204020204" pitchFamily="34" charset="-122"/>
                <a:ea typeface="微软雅黑" panose="020B0503020204020204" pitchFamily="34" charset="-122"/>
              </a:rPr>
              <a:t>14/4=3</a:t>
            </a:r>
            <a:r>
              <a:rPr lang="zh-CN" altLang="en-US" sz="2200" smtClean="0">
                <a:solidFill>
                  <a:srgbClr val="0033CC"/>
                </a:solidFill>
                <a:latin typeface="微软雅黑" panose="020B0503020204020204" pitchFamily="34" charset="-122"/>
                <a:ea typeface="微软雅黑" panose="020B0503020204020204" pitchFamily="34" charset="-122"/>
              </a:rPr>
              <a:t>：</a:t>
            </a:r>
            <a:r>
              <a:rPr lang="en-US" altLang="zh-CN" sz="2200" smtClean="0">
                <a:solidFill>
                  <a:srgbClr val="0033CC"/>
                </a:solidFill>
                <a:latin typeface="微软雅黑" panose="020B0503020204020204" pitchFamily="34" charset="-122"/>
                <a:ea typeface="微软雅黑" panose="020B0503020204020204" pitchFamily="34" charset="-122"/>
              </a:rPr>
              <a:t>0000 1110&gt;&gt;2=0000 0011</a:t>
            </a:r>
            <a:endParaRPr lang="zh-CN" altLang="en-US" sz="2200" smtClean="0">
              <a:solidFill>
                <a:srgbClr val="0033CC"/>
              </a:solidFill>
              <a:latin typeface="微软雅黑" panose="020B0503020204020204" pitchFamily="34" charset="-122"/>
              <a:ea typeface="微软雅黑" panose="020B0503020204020204" pitchFamily="34" charset="-122"/>
            </a:endParaRPr>
          </a:p>
          <a:p>
            <a:pPr>
              <a:lnSpc>
                <a:spcPct val="110000"/>
              </a:lnSpc>
              <a:spcBef>
                <a:spcPct val="3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a:t>
            </a:r>
            <a:r>
              <a:rPr lang="zh-CN" altLang="en-US" sz="2200" smtClean="0">
                <a:solidFill>
                  <a:srgbClr val="0033CC"/>
                </a:solidFill>
                <a:latin typeface="微软雅黑" panose="020B0503020204020204" pitchFamily="34" charset="-122"/>
                <a:ea typeface="微软雅黑" panose="020B0503020204020204" pitchFamily="34" charset="-122"/>
              </a:rPr>
              <a:t>带符号负整数  </a:t>
            </a:r>
            <a:r>
              <a:rPr lang="en-US" altLang="zh-CN" sz="2200" smtClean="0">
                <a:solidFill>
                  <a:srgbClr val="0033CC"/>
                </a:solidFill>
                <a:latin typeface="微软雅黑" panose="020B0503020204020204" pitchFamily="34" charset="-122"/>
                <a:ea typeface="微软雅黑" panose="020B0503020204020204" pitchFamily="34" charset="-122"/>
              </a:rPr>
              <a:t>-14/4=-3</a:t>
            </a:r>
            <a:endParaRPr lang="zh-CN" altLang="en-US" sz="2200" smtClean="0">
              <a:solidFill>
                <a:srgbClr val="0033CC"/>
              </a:solidFill>
              <a:latin typeface="微软雅黑" panose="020B0503020204020204" pitchFamily="34" charset="-122"/>
              <a:ea typeface="微软雅黑" panose="020B0503020204020204" pitchFamily="34" charset="-122"/>
            </a:endParaRPr>
          </a:p>
          <a:p>
            <a:pPr>
              <a:lnSpc>
                <a:spcPct val="110000"/>
              </a:lnSpc>
              <a:spcBef>
                <a:spcPct val="30000"/>
              </a:spcBef>
              <a:buFontTx/>
              <a:buNone/>
            </a:pPr>
            <a:r>
              <a:rPr lang="zh-CN" altLang="en-US" sz="2200" smtClean="0">
                <a:solidFill>
                  <a:srgbClr val="0033CC"/>
                </a:solidFill>
                <a:latin typeface="微软雅黑" panose="020B0503020204020204" pitchFamily="34" charset="-122"/>
                <a:ea typeface="微软雅黑" panose="020B0503020204020204" pitchFamily="34" charset="-122"/>
              </a:rPr>
              <a:t>     </a:t>
            </a:r>
            <a:r>
              <a:rPr lang="zh-CN" altLang="en-US" sz="2200" smtClean="0">
                <a:solidFill>
                  <a:srgbClr val="CC3300"/>
                </a:solidFill>
                <a:latin typeface="微软雅黑" panose="020B0503020204020204" pitchFamily="34" charset="-122"/>
                <a:ea typeface="微软雅黑" panose="020B0503020204020204" pitchFamily="34" charset="-122"/>
              </a:rPr>
              <a:t>若直接截断，则 </a:t>
            </a:r>
            <a:r>
              <a:rPr lang="en-US" altLang="zh-CN" sz="2200" smtClean="0">
                <a:solidFill>
                  <a:srgbClr val="CC3300"/>
                </a:solidFill>
                <a:latin typeface="微软雅黑" panose="020B0503020204020204" pitchFamily="34" charset="-122"/>
                <a:ea typeface="微软雅黑" panose="020B0503020204020204" pitchFamily="34" charset="-122"/>
              </a:rPr>
              <a:t>1111 0010 &gt;&gt;2=1111 1100=-4</a:t>
            </a:r>
            <a:r>
              <a:rPr lang="en-US" altLang="zh-CN" sz="22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≠-3</a:t>
            </a:r>
          </a:p>
          <a:p>
            <a:pPr>
              <a:lnSpc>
                <a:spcPct val="110000"/>
              </a:lnSpc>
              <a:spcBef>
                <a:spcPct val="3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应先</a:t>
            </a:r>
            <a:r>
              <a:rPr lang="zh-CN" altLang="en-US" sz="22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纠偏，再右移</a:t>
            </a:r>
            <a:r>
              <a:rPr lang="en-US" altLang="zh-CN" sz="22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 k=2, </a:t>
            </a:r>
            <a:r>
              <a:rPr lang="zh-CN" altLang="en-US"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故</a:t>
            </a:r>
            <a:r>
              <a:rPr lang="en-US" altLang="zh-CN"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(-14</a:t>
            </a:r>
            <a:r>
              <a:rPr lang="en-US" altLang="zh-CN" sz="22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200" baseline="300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2</a:t>
            </a:r>
            <a:r>
              <a:rPr lang="en-US" altLang="zh-CN" sz="22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-1</a:t>
            </a:r>
            <a:r>
              <a:rPr lang="en-US" altLang="zh-CN"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)/4=-3</a:t>
            </a:r>
            <a:endParaRPr lang="zh-CN" altLang="en-US"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spcBef>
                <a:spcPct val="3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200" smtClean="0">
                <a:solidFill>
                  <a:srgbClr val="0033CC"/>
                </a:solidFill>
                <a:latin typeface="微软雅黑" panose="020B0503020204020204" pitchFamily="34" charset="-122"/>
                <a:ea typeface="微软雅黑" panose="020B0503020204020204" pitchFamily="34" charset="-122"/>
                <a:cs typeface="Arial" panose="020B0604020202020204" pitchFamily="34" charset="0"/>
              </a:rPr>
              <a:t>即： </a:t>
            </a:r>
            <a:r>
              <a:rPr lang="en-US" altLang="zh-CN" sz="2200" smtClean="0">
                <a:solidFill>
                  <a:srgbClr val="0033CC"/>
                </a:solidFill>
                <a:latin typeface="微软雅黑" panose="020B0503020204020204" pitchFamily="34" charset="-122"/>
                <a:ea typeface="微软雅黑" panose="020B0503020204020204" pitchFamily="34" charset="-122"/>
              </a:rPr>
              <a:t>1111 0010</a:t>
            </a:r>
            <a:r>
              <a:rPr lang="en-US" altLang="zh-CN" sz="2200" smtClean="0">
                <a:solidFill>
                  <a:srgbClr val="CC3300"/>
                </a:solidFill>
                <a:latin typeface="微软雅黑" panose="020B0503020204020204" pitchFamily="34" charset="-122"/>
                <a:ea typeface="微软雅黑" panose="020B0503020204020204" pitchFamily="34" charset="-122"/>
              </a:rPr>
              <a:t>+0000 0011</a:t>
            </a:r>
            <a:r>
              <a:rPr lang="en-US" altLang="zh-CN" sz="2200" smtClean="0">
                <a:solidFill>
                  <a:srgbClr val="0033CC"/>
                </a:solidFill>
                <a:latin typeface="微软雅黑" panose="020B0503020204020204" pitchFamily="34" charset="-122"/>
                <a:ea typeface="微软雅黑" panose="020B0503020204020204" pitchFamily="34" charset="-122"/>
              </a:rPr>
              <a:t>=1111 0101</a:t>
            </a:r>
            <a:endParaRPr lang="zh-CN" altLang="en-US" sz="2200" smtClean="0">
              <a:solidFill>
                <a:srgbClr val="0033CC"/>
              </a:solidFill>
              <a:latin typeface="微软雅黑" panose="020B0503020204020204" pitchFamily="34" charset="-122"/>
              <a:ea typeface="微软雅黑" panose="020B0503020204020204" pitchFamily="34" charset="-122"/>
            </a:endParaRPr>
          </a:p>
          <a:p>
            <a:pPr>
              <a:lnSpc>
                <a:spcPct val="110000"/>
              </a:lnSpc>
              <a:spcBef>
                <a:spcPct val="30000"/>
              </a:spcBef>
              <a:buFontTx/>
              <a:buNone/>
            </a:pPr>
            <a:r>
              <a:rPr lang="en-US" altLang="zh-CN" sz="2200" smtClean="0">
                <a:solidFill>
                  <a:srgbClr val="0033CC"/>
                </a:solidFill>
                <a:latin typeface="微软雅黑" panose="020B0503020204020204" pitchFamily="34" charset="-122"/>
                <a:ea typeface="微软雅黑" panose="020B0503020204020204" pitchFamily="34" charset="-122"/>
              </a:rPr>
              <a:t>     1111 0101&gt;&gt;2=1111 1101=-3</a:t>
            </a:r>
            <a:endParaRPr lang="zh-CN" altLang="en-US" sz="2200" smtClean="0">
              <a:solidFill>
                <a:srgbClr val="0033CC"/>
              </a:solidFill>
              <a:latin typeface="微软雅黑" panose="020B0503020204020204" pitchFamily="34" charset="-122"/>
              <a:ea typeface="微软雅黑" panose="020B0503020204020204" pitchFamily="34" charset="-122"/>
            </a:endParaRPr>
          </a:p>
        </p:txBody>
      </p:sp>
      <p:sp>
        <p:nvSpPr>
          <p:cNvPr id="20582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7C55E9-AED7-4475-83EC-ED797E7B67BE}"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5047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animEffect transition="in" filter="blinds(horizontal)">
                                      <p:cBhvr>
                                        <p:cTn id="7" dur="500"/>
                                        <p:tgtEl>
                                          <p:spTgt spid="7393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39331">
                                            <p:txEl>
                                              <p:pRg st="1" end="1"/>
                                            </p:txEl>
                                          </p:spTgt>
                                        </p:tgtEl>
                                        <p:attrNameLst>
                                          <p:attrName>style.visibility</p:attrName>
                                        </p:attrNameLst>
                                      </p:cBhvr>
                                      <p:to>
                                        <p:strVal val="visible"/>
                                      </p:to>
                                    </p:set>
                                    <p:animEffect transition="in" filter="blinds(horizontal)">
                                      <p:cBhvr>
                                        <p:cTn id="12" dur="500"/>
                                        <p:tgtEl>
                                          <p:spTgt spid="7393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39331">
                                            <p:txEl>
                                              <p:pRg st="2" end="2"/>
                                            </p:txEl>
                                          </p:spTgt>
                                        </p:tgtEl>
                                        <p:attrNameLst>
                                          <p:attrName>style.visibility</p:attrName>
                                        </p:attrNameLst>
                                      </p:cBhvr>
                                      <p:to>
                                        <p:strVal val="visible"/>
                                      </p:to>
                                    </p:set>
                                    <p:animEffect transition="in" filter="blinds(horizontal)">
                                      <p:cBhvr>
                                        <p:cTn id="17" dur="500"/>
                                        <p:tgtEl>
                                          <p:spTgt spid="7393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39331">
                                            <p:txEl>
                                              <p:pRg st="3" end="3"/>
                                            </p:txEl>
                                          </p:spTgt>
                                        </p:tgtEl>
                                        <p:attrNameLst>
                                          <p:attrName>style.visibility</p:attrName>
                                        </p:attrNameLst>
                                      </p:cBhvr>
                                      <p:to>
                                        <p:strVal val="visible"/>
                                      </p:to>
                                    </p:set>
                                    <p:animEffect transition="in" filter="blinds(horizontal)">
                                      <p:cBhvr>
                                        <p:cTn id="22" dur="500"/>
                                        <p:tgtEl>
                                          <p:spTgt spid="7393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39331">
                                            <p:txEl>
                                              <p:pRg st="4" end="4"/>
                                            </p:txEl>
                                          </p:spTgt>
                                        </p:tgtEl>
                                        <p:attrNameLst>
                                          <p:attrName>style.visibility</p:attrName>
                                        </p:attrNameLst>
                                      </p:cBhvr>
                                      <p:to>
                                        <p:strVal val="visible"/>
                                      </p:to>
                                    </p:set>
                                    <p:animEffect transition="in" filter="blinds(horizontal)">
                                      <p:cBhvr>
                                        <p:cTn id="27" dur="500"/>
                                        <p:tgtEl>
                                          <p:spTgt spid="7393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39331">
                                            <p:txEl>
                                              <p:pRg st="5" end="5"/>
                                            </p:txEl>
                                          </p:spTgt>
                                        </p:tgtEl>
                                        <p:attrNameLst>
                                          <p:attrName>style.visibility</p:attrName>
                                        </p:attrNameLst>
                                      </p:cBhvr>
                                      <p:to>
                                        <p:strVal val="visible"/>
                                      </p:to>
                                    </p:set>
                                    <p:animEffect transition="in" filter="blinds(horizontal)">
                                      <p:cBhvr>
                                        <p:cTn id="32" dur="500"/>
                                        <p:tgtEl>
                                          <p:spTgt spid="7393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39331">
                                            <p:txEl>
                                              <p:pRg st="6" end="6"/>
                                            </p:txEl>
                                          </p:spTgt>
                                        </p:tgtEl>
                                        <p:attrNameLst>
                                          <p:attrName>style.visibility</p:attrName>
                                        </p:attrNameLst>
                                      </p:cBhvr>
                                      <p:to>
                                        <p:strVal val="visible"/>
                                      </p:to>
                                    </p:set>
                                    <p:animEffect transition="in" filter="blinds(horizontal)">
                                      <p:cBhvr>
                                        <p:cTn id="37" dur="500"/>
                                        <p:tgtEl>
                                          <p:spTgt spid="739331">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39331">
                                            <p:txEl>
                                              <p:pRg st="7" end="7"/>
                                            </p:txEl>
                                          </p:spTgt>
                                        </p:tgtEl>
                                        <p:attrNameLst>
                                          <p:attrName>style.visibility</p:attrName>
                                        </p:attrNameLst>
                                      </p:cBhvr>
                                      <p:to>
                                        <p:strVal val="visible"/>
                                      </p:to>
                                    </p:set>
                                    <p:animEffect transition="in" filter="blinds(horizontal)">
                                      <p:cBhvr>
                                        <p:cTn id="42" dur="500"/>
                                        <p:tgtEl>
                                          <p:spTgt spid="739331">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39331">
                                            <p:txEl>
                                              <p:pRg st="8" end="8"/>
                                            </p:txEl>
                                          </p:spTgt>
                                        </p:tgtEl>
                                        <p:attrNameLst>
                                          <p:attrName>style.visibility</p:attrName>
                                        </p:attrNameLst>
                                      </p:cBhvr>
                                      <p:to>
                                        <p:strVal val="visible"/>
                                      </p:to>
                                    </p:set>
                                    <p:animEffect transition="in" filter="blinds(horizontal)">
                                      <p:cBhvr>
                                        <p:cTn id="47" dur="500"/>
                                        <p:tgtEl>
                                          <p:spTgt spid="739331">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39331">
                                            <p:txEl>
                                              <p:pRg st="9" end="9"/>
                                            </p:txEl>
                                          </p:spTgt>
                                        </p:tgtEl>
                                        <p:attrNameLst>
                                          <p:attrName>style.visibility</p:attrName>
                                        </p:attrNameLst>
                                      </p:cBhvr>
                                      <p:to>
                                        <p:strVal val="visible"/>
                                      </p:to>
                                    </p:set>
                                    <p:animEffect transition="in" filter="blinds(horizontal)">
                                      <p:cBhvr>
                                        <p:cTn id="52" dur="500"/>
                                        <p:tgtEl>
                                          <p:spTgt spid="7393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5" name="Rectangle 3"/>
          <p:cNvSpPr>
            <a:spLocks noGrp="1" noChangeArrowheads="1"/>
          </p:cNvSpPr>
          <p:nvPr>
            <p:ph type="body" idx="1"/>
          </p:nvPr>
        </p:nvSpPr>
        <p:spPr>
          <a:xfrm>
            <a:off x="206375" y="836613"/>
            <a:ext cx="8640763" cy="3536950"/>
          </a:xfrm>
        </p:spPr>
        <p:txBody>
          <a:bodyPr/>
          <a:lstStyle/>
          <a:p>
            <a:pPr>
              <a:lnSpc>
                <a:spcPct val="120000"/>
              </a:lnSpc>
            </a:pPr>
            <a:r>
              <a:rPr lang="zh-CN" altLang="en-US" sz="2000" smtClean="0">
                <a:latin typeface="微软雅黑" panose="020B0503020204020204" pitchFamily="34" charset="-122"/>
                <a:ea typeface="微软雅黑" panose="020B0503020204020204" pitchFamily="34" charset="-122"/>
              </a:rPr>
              <a:t>假设</a:t>
            </a:r>
            <a:r>
              <a:rPr lang="en-US" altLang="zh-CN" sz="2000" i="1" smtClean="0">
                <a:latin typeface="微软雅黑" panose="020B0503020204020204" pitchFamily="34" charset="-122"/>
                <a:ea typeface="微软雅黑" panose="020B0503020204020204" pitchFamily="34" charset="-122"/>
              </a:rPr>
              <a:t>x</a:t>
            </a:r>
            <a:r>
              <a:rPr lang="zh-CN" altLang="en-US" sz="2000" smtClean="0">
                <a:latin typeface="微软雅黑" panose="020B0503020204020204" pitchFamily="34" charset="-122"/>
                <a:ea typeface="微软雅黑" panose="020B0503020204020204" pitchFamily="34" charset="-122"/>
              </a:rPr>
              <a:t>为一个</a:t>
            </a:r>
            <a:r>
              <a:rPr lang="en-US" altLang="zh-CN" sz="2000" smtClean="0">
                <a:latin typeface="微软雅黑" panose="020B0503020204020204" pitchFamily="34" charset="-122"/>
                <a:ea typeface="微软雅黑" panose="020B0503020204020204" pitchFamily="34" charset="-122"/>
              </a:rPr>
              <a:t>int</a:t>
            </a:r>
            <a:r>
              <a:rPr lang="zh-CN" altLang="en-US" sz="2000" smtClean="0">
                <a:latin typeface="微软雅黑" panose="020B0503020204020204" pitchFamily="34" charset="-122"/>
                <a:ea typeface="微软雅黑" panose="020B0503020204020204" pitchFamily="34" charset="-122"/>
              </a:rPr>
              <a:t>型变量，请给出一个用来计算</a:t>
            </a:r>
            <a:r>
              <a:rPr lang="en-US" altLang="zh-CN" sz="2000" i="1" smtClean="0">
                <a:latin typeface="微软雅黑" panose="020B0503020204020204" pitchFamily="34" charset="-122"/>
                <a:ea typeface="微软雅黑" panose="020B0503020204020204" pitchFamily="34" charset="-122"/>
              </a:rPr>
              <a:t>x</a:t>
            </a:r>
            <a:r>
              <a:rPr lang="en-US" altLang="zh-CN" sz="2000" smtClean="0">
                <a:latin typeface="微软雅黑" panose="020B0503020204020204" pitchFamily="34" charset="-122"/>
                <a:ea typeface="微软雅黑" panose="020B0503020204020204" pitchFamily="34" charset="-122"/>
              </a:rPr>
              <a:t>/32</a:t>
            </a:r>
            <a:r>
              <a:rPr lang="zh-CN" altLang="en-US" sz="2000" smtClean="0">
                <a:latin typeface="微软雅黑" panose="020B0503020204020204" pitchFamily="34" charset="-122"/>
                <a:ea typeface="微软雅黑" panose="020B0503020204020204" pitchFamily="34" charset="-122"/>
              </a:rPr>
              <a:t>的值的函数</a:t>
            </a:r>
            <a:r>
              <a:rPr lang="en-US" altLang="zh-CN" sz="2000" smtClean="0">
                <a:latin typeface="微软雅黑" panose="020B0503020204020204" pitchFamily="34" charset="-122"/>
                <a:ea typeface="微软雅黑" panose="020B0503020204020204" pitchFamily="34" charset="-122"/>
              </a:rPr>
              <a:t>div32</a:t>
            </a:r>
            <a:r>
              <a:rPr lang="zh-CN" altLang="en-US" sz="2000" smtClean="0">
                <a:latin typeface="微软雅黑" panose="020B0503020204020204" pitchFamily="34" charset="-122"/>
                <a:ea typeface="微软雅黑" panose="020B0503020204020204" pitchFamily="34" charset="-122"/>
              </a:rPr>
              <a:t>。要求不能使用除法、乘法、模运算、比较运算、循环语句和条件语句，可以使用右移、加法以及任何按位运算。</a:t>
            </a:r>
          </a:p>
          <a:p>
            <a:pPr>
              <a:lnSpc>
                <a:spcPct val="120000"/>
              </a:lnSpc>
              <a:buFontTx/>
              <a:buNone/>
            </a:pPr>
            <a:r>
              <a:rPr lang="zh-CN" altLang="en-US" sz="2000" smtClean="0">
                <a:latin typeface="微软雅黑" panose="020B0503020204020204" pitchFamily="34" charset="-122"/>
                <a:ea typeface="微软雅黑" panose="020B0503020204020204" pitchFamily="34" charset="-122"/>
              </a:rPr>
              <a:t>解：</a:t>
            </a:r>
            <a:r>
              <a:rPr lang="zh-CN" altLang="en-US" sz="2000" smtClean="0">
                <a:solidFill>
                  <a:srgbClr val="0033CC"/>
                </a:solidFill>
                <a:latin typeface="微软雅黑" panose="020B0503020204020204" pitchFamily="34" charset="-122"/>
                <a:ea typeface="微软雅黑" panose="020B0503020204020204" pitchFamily="34" charset="-122"/>
              </a:rPr>
              <a:t>若</a:t>
            </a:r>
            <a:r>
              <a:rPr lang="en-US" altLang="zh-CN" sz="2000" smtClean="0">
                <a:solidFill>
                  <a:srgbClr val="0033CC"/>
                </a:solidFill>
                <a:latin typeface="微软雅黑" panose="020B0503020204020204" pitchFamily="34" charset="-122"/>
                <a:ea typeface="微软雅黑" panose="020B0503020204020204" pitchFamily="34" charset="-122"/>
              </a:rPr>
              <a:t>x</a:t>
            </a:r>
            <a:r>
              <a:rPr lang="zh-CN" altLang="en-US" sz="2000" smtClean="0">
                <a:solidFill>
                  <a:srgbClr val="0033CC"/>
                </a:solidFill>
                <a:latin typeface="微软雅黑" panose="020B0503020204020204" pitchFamily="34" charset="-122"/>
                <a:ea typeface="微软雅黑" panose="020B0503020204020204" pitchFamily="34" charset="-122"/>
              </a:rPr>
              <a:t>为正数，则将</a:t>
            </a:r>
            <a:r>
              <a:rPr lang="en-US" altLang="zh-CN" sz="2000" smtClean="0">
                <a:solidFill>
                  <a:srgbClr val="0033CC"/>
                </a:solidFill>
                <a:latin typeface="微软雅黑" panose="020B0503020204020204" pitchFamily="34" charset="-122"/>
                <a:ea typeface="微软雅黑" panose="020B0503020204020204" pitchFamily="34" charset="-122"/>
              </a:rPr>
              <a:t>x</a:t>
            </a:r>
            <a:r>
              <a:rPr lang="zh-CN" altLang="en-US" sz="2000" smtClean="0">
                <a:solidFill>
                  <a:srgbClr val="0033CC"/>
                </a:solidFill>
                <a:latin typeface="微软雅黑" panose="020B0503020204020204" pitchFamily="34" charset="-122"/>
                <a:ea typeface="微软雅黑" panose="020B0503020204020204" pitchFamily="34" charset="-122"/>
              </a:rPr>
              <a:t>右移</a:t>
            </a:r>
            <a:r>
              <a:rPr lang="en-US" altLang="zh-CN" sz="2000" smtClean="0">
                <a:solidFill>
                  <a:srgbClr val="0033CC"/>
                </a:solidFill>
                <a:latin typeface="微软雅黑" panose="020B0503020204020204" pitchFamily="34" charset="-122"/>
                <a:ea typeface="微软雅黑" panose="020B0503020204020204" pitchFamily="34" charset="-122"/>
              </a:rPr>
              <a:t>k</a:t>
            </a:r>
            <a:r>
              <a:rPr lang="zh-CN" altLang="en-US" sz="2000" smtClean="0">
                <a:solidFill>
                  <a:srgbClr val="0033CC"/>
                </a:solidFill>
                <a:latin typeface="微软雅黑" panose="020B0503020204020204" pitchFamily="34" charset="-122"/>
                <a:ea typeface="微软雅黑" panose="020B0503020204020204" pitchFamily="34" charset="-122"/>
              </a:rPr>
              <a:t>位得到商；若</a:t>
            </a:r>
            <a:r>
              <a:rPr lang="en-US" altLang="zh-CN" sz="2000" smtClean="0">
                <a:solidFill>
                  <a:srgbClr val="0033CC"/>
                </a:solidFill>
                <a:latin typeface="微软雅黑" panose="020B0503020204020204" pitchFamily="34" charset="-122"/>
                <a:ea typeface="微软雅黑" panose="020B0503020204020204" pitchFamily="34" charset="-122"/>
              </a:rPr>
              <a:t>x</a:t>
            </a:r>
            <a:r>
              <a:rPr lang="zh-CN" altLang="en-US" sz="2000" smtClean="0">
                <a:solidFill>
                  <a:srgbClr val="0033CC"/>
                </a:solidFill>
                <a:latin typeface="微软雅黑" panose="020B0503020204020204" pitchFamily="34" charset="-122"/>
                <a:ea typeface="微软雅黑" panose="020B0503020204020204" pitchFamily="34" charset="-122"/>
              </a:rPr>
              <a:t>为负数，则</a:t>
            </a:r>
            <a:r>
              <a:rPr lang="en-US" altLang="zh-CN" sz="2000" smtClean="0">
                <a:solidFill>
                  <a:srgbClr val="0033CC"/>
                </a:solidFill>
                <a:latin typeface="微软雅黑" panose="020B0503020204020204" pitchFamily="34" charset="-122"/>
                <a:ea typeface="微软雅黑" panose="020B0503020204020204" pitchFamily="34" charset="-122"/>
              </a:rPr>
              <a:t>x</a:t>
            </a:r>
            <a:r>
              <a:rPr lang="zh-CN" altLang="en-US" sz="2000" smtClean="0">
                <a:solidFill>
                  <a:srgbClr val="0033CC"/>
                </a:solidFill>
                <a:latin typeface="微软雅黑" panose="020B0503020204020204" pitchFamily="34" charset="-122"/>
                <a:ea typeface="微软雅黑" panose="020B0503020204020204" pitchFamily="34" charset="-122"/>
              </a:rPr>
              <a:t>需要加一个偏移量</a:t>
            </a:r>
            <a:r>
              <a:rPr lang="en-US" altLang="zh-CN" sz="2000" smtClean="0">
                <a:solidFill>
                  <a:srgbClr val="0033CC"/>
                </a:solidFill>
                <a:latin typeface="微软雅黑" panose="020B0503020204020204" pitchFamily="34" charset="-122"/>
                <a:ea typeface="微软雅黑" panose="020B0503020204020204" pitchFamily="34" charset="-122"/>
              </a:rPr>
              <a:t>(2</a:t>
            </a:r>
            <a:r>
              <a:rPr lang="en-US" altLang="zh-CN" sz="2000" baseline="30000" smtClean="0">
                <a:solidFill>
                  <a:srgbClr val="0033CC"/>
                </a:solidFill>
                <a:latin typeface="微软雅黑" panose="020B0503020204020204" pitchFamily="34" charset="-122"/>
                <a:ea typeface="微软雅黑" panose="020B0503020204020204" pitchFamily="34" charset="-122"/>
              </a:rPr>
              <a:t>k</a:t>
            </a:r>
            <a:r>
              <a:rPr lang="en-US" altLang="zh-CN" sz="2000" smtClean="0">
                <a:solidFill>
                  <a:srgbClr val="0033CC"/>
                </a:solidFill>
                <a:latin typeface="微软雅黑" panose="020B0503020204020204" pitchFamily="34" charset="-122"/>
                <a:ea typeface="微软雅黑" panose="020B0503020204020204" pitchFamily="34" charset="-122"/>
              </a:rPr>
              <a:t>-1)</a:t>
            </a:r>
            <a:r>
              <a:rPr lang="zh-CN" altLang="en-US" sz="2000" smtClean="0">
                <a:solidFill>
                  <a:srgbClr val="0033CC"/>
                </a:solidFill>
                <a:latin typeface="微软雅黑" panose="020B0503020204020204" pitchFamily="34" charset="-122"/>
                <a:ea typeface="微软雅黑" panose="020B0503020204020204" pitchFamily="34" charset="-122"/>
              </a:rPr>
              <a:t>后再右移</a:t>
            </a:r>
            <a:r>
              <a:rPr lang="en-US" altLang="zh-CN" sz="2000" smtClean="0">
                <a:solidFill>
                  <a:srgbClr val="0033CC"/>
                </a:solidFill>
                <a:latin typeface="微软雅黑" panose="020B0503020204020204" pitchFamily="34" charset="-122"/>
                <a:ea typeface="微软雅黑" panose="020B0503020204020204" pitchFamily="34" charset="-122"/>
              </a:rPr>
              <a:t>k</a:t>
            </a:r>
            <a:r>
              <a:rPr lang="zh-CN" altLang="en-US" sz="2000" smtClean="0">
                <a:solidFill>
                  <a:srgbClr val="0033CC"/>
                </a:solidFill>
                <a:latin typeface="微软雅黑" panose="020B0503020204020204" pitchFamily="34" charset="-122"/>
                <a:ea typeface="微软雅黑" panose="020B0503020204020204" pitchFamily="34" charset="-122"/>
              </a:rPr>
              <a:t>位得到商。因为</a:t>
            </a:r>
            <a:r>
              <a:rPr lang="en-US" altLang="zh-CN" sz="2000" smtClean="0">
                <a:solidFill>
                  <a:srgbClr val="0033CC"/>
                </a:solidFill>
                <a:latin typeface="微软雅黑" panose="020B0503020204020204" pitchFamily="34" charset="-122"/>
                <a:ea typeface="微软雅黑" panose="020B0503020204020204" pitchFamily="34" charset="-122"/>
              </a:rPr>
              <a:t>32=2</a:t>
            </a:r>
            <a:r>
              <a:rPr lang="en-US" altLang="zh-CN" sz="2000" baseline="30000" smtClean="0">
                <a:solidFill>
                  <a:srgbClr val="0033CC"/>
                </a:solidFill>
                <a:latin typeface="微软雅黑" panose="020B0503020204020204" pitchFamily="34" charset="-122"/>
                <a:ea typeface="微软雅黑" panose="020B0503020204020204" pitchFamily="34" charset="-122"/>
              </a:rPr>
              <a:t>5</a:t>
            </a:r>
            <a:r>
              <a:rPr lang="zh-CN" altLang="en-US" sz="2000" smtClean="0">
                <a:solidFill>
                  <a:srgbClr val="0033CC"/>
                </a:solidFill>
                <a:latin typeface="微软雅黑" panose="020B0503020204020204" pitchFamily="34" charset="-122"/>
                <a:ea typeface="微软雅黑" panose="020B0503020204020204" pitchFamily="34" charset="-122"/>
              </a:rPr>
              <a:t>，所以 </a:t>
            </a:r>
            <a:r>
              <a:rPr lang="en-US" altLang="zh-CN" sz="2000" smtClean="0">
                <a:solidFill>
                  <a:srgbClr val="0033CC"/>
                </a:solidFill>
                <a:latin typeface="微软雅黑" panose="020B0503020204020204" pitchFamily="34" charset="-122"/>
                <a:ea typeface="微软雅黑" panose="020B0503020204020204" pitchFamily="34" charset="-122"/>
              </a:rPr>
              <a:t>k=5</a:t>
            </a:r>
            <a:r>
              <a:rPr lang="zh-CN" altLang="en-US" sz="2000" smtClean="0">
                <a:solidFill>
                  <a:srgbClr val="0033CC"/>
                </a:solidFill>
                <a:latin typeface="微软雅黑" panose="020B0503020204020204" pitchFamily="34" charset="-122"/>
                <a:ea typeface="微软雅黑" panose="020B0503020204020204" pitchFamily="34" charset="-122"/>
              </a:rPr>
              <a:t>。</a:t>
            </a:r>
          </a:p>
          <a:p>
            <a:pPr>
              <a:lnSpc>
                <a:spcPct val="120000"/>
              </a:lnSpc>
              <a:buFontTx/>
              <a:buNone/>
            </a:pPr>
            <a:r>
              <a:rPr lang="zh-CN" altLang="en-US" sz="2000" smtClean="0">
                <a:solidFill>
                  <a:srgbClr val="0033CC"/>
                </a:solidFill>
                <a:latin typeface="微软雅黑" panose="020B0503020204020204" pitchFamily="34" charset="-122"/>
                <a:ea typeface="微软雅黑" panose="020B0503020204020204" pitchFamily="34" charset="-122"/>
              </a:rPr>
              <a:t>     即结果为</a:t>
            </a:r>
            <a:r>
              <a:rPr lang="en-US" altLang="zh-CN" sz="2000" smtClean="0">
                <a:solidFill>
                  <a:srgbClr val="0033CC"/>
                </a:solidFill>
                <a:latin typeface="微软雅黑" panose="020B0503020204020204" pitchFamily="34" charset="-122"/>
                <a:ea typeface="微软雅黑" panose="020B0503020204020204" pitchFamily="34" charset="-122"/>
                <a:sym typeface="Wingdings" panose="05000000000000000000" pitchFamily="2" charset="2"/>
              </a:rPr>
              <a:t>: ( </a:t>
            </a:r>
            <a:r>
              <a:rPr lang="en-US" altLang="zh-CN" sz="2000" smtClean="0">
                <a:solidFill>
                  <a:srgbClr val="0033CC"/>
                </a:solidFill>
                <a:latin typeface="微软雅黑" panose="020B0503020204020204" pitchFamily="34" charset="-122"/>
                <a:ea typeface="微软雅黑" panose="020B0503020204020204" pitchFamily="34" charset="-122"/>
              </a:rPr>
              <a:t>x&gt;=0 ? x : (x+31))&gt;&gt;5</a:t>
            </a:r>
          </a:p>
          <a:p>
            <a:pPr>
              <a:lnSpc>
                <a:spcPct val="120000"/>
              </a:lnSpc>
              <a:buFontTx/>
              <a:buNone/>
            </a:pPr>
            <a:r>
              <a:rPr lang="zh-CN" altLang="en-US" sz="2000" smtClean="0">
                <a:solidFill>
                  <a:srgbClr val="0033CC"/>
                </a:solidFill>
                <a:latin typeface="微软雅黑" panose="020B0503020204020204" pitchFamily="34" charset="-122"/>
                <a:ea typeface="微软雅黑" panose="020B0503020204020204" pitchFamily="34" charset="-122"/>
              </a:rPr>
              <a:t>     但题目要求不能用比较和条件语句，因此要找一个计算</a:t>
            </a:r>
            <a:r>
              <a:rPr lang="zh-CN" altLang="en-US" sz="2000" smtClean="0">
                <a:solidFill>
                  <a:srgbClr val="CC3300"/>
                </a:solidFill>
                <a:latin typeface="微软雅黑" panose="020B0503020204020204" pitchFamily="34" charset="-122"/>
                <a:ea typeface="微软雅黑" panose="020B0503020204020204" pitchFamily="34" charset="-122"/>
              </a:rPr>
              <a:t>偏移量</a:t>
            </a:r>
            <a:r>
              <a:rPr lang="en-US" altLang="zh-CN" sz="2000" smtClean="0">
                <a:solidFill>
                  <a:srgbClr val="CC3300"/>
                </a:solidFill>
                <a:latin typeface="微软雅黑" panose="020B0503020204020204" pitchFamily="34" charset="-122"/>
                <a:ea typeface="微软雅黑" panose="020B0503020204020204" pitchFamily="34" charset="-122"/>
              </a:rPr>
              <a:t>b</a:t>
            </a:r>
            <a:r>
              <a:rPr lang="zh-CN" altLang="en-US" sz="2000" smtClean="0">
                <a:solidFill>
                  <a:srgbClr val="0033CC"/>
                </a:solidFill>
                <a:latin typeface="微软雅黑" panose="020B0503020204020204" pitchFamily="34" charset="-122"/>
                <a:ea typeface="微软雅黑" panose="020B0503020204020204" pitchFamily="34" charset="-122"/>
              </a:rPr>
              <a:t>的方式</a:t>
            </a:r>
          </a:p>
          <a:p>
            <a:pPr>
              <a:lnSpc>
                <a:spcPct val="120000"/>
              </a:lnSpc>
              <a:buFontTx/>
              <a:buNone/>
            </a:pPr>
            <a:r>
              <a:rPr lang="en-US" altLang="zh-CN" sz="2000" smtClean="0">
                <a:solidFill>
                  <a:srgbClr val="0033CC"/>
                </a:solidFill>
                <a:latin typeface="微软雅黑" panose="020B0503020204020204" pitchFamily="34" charset="-122"/>
                <a:ea typeface="微软雅黑" panose="020B0503020204020204" pitchFamily="34" charset="-122"/>
              </a:rPr>
              <a:t>     </a:t>
            </a:r>
            <a:r>
              <a:rPr lang="zh-CN" altLang="en-US" sz="2000" smtClean="0">
                <a:solidFill>
                  <a:srgbClr val="0033CC"/>
                </a:solidFill>
                <a:latin typeface="微软雅黑" panose="020B0503020204020204" pitchFamily="34" charset="-122"/>
                <a:ea typeface="微软雅黑" panose="020B0503020204020204" pitchFamily="34" charset="-122"/>
              </a:rPr>
              <a:t>这里，</a:t>
            </a:r>
            <a:r>
              <a:rPr lang="en-US" altLang="zh-CN" sz="2000" smtClean="0">
                <a:solidFill>
                  <a:srgbClr val="CC3300"/>
                </a:solidFill>
                <a:latin typeface="微软雅黑" panose="020B0503020204020204" pitchFamily="34" charset="-122"/>
                <a:ea typeface="微软雅黑" panose="020B0503020204020204" pitchFamily="34" charset="-122"/>
              </a:rPr>
              <a:t>x</a:t>
            </a:r>
            <a:r>
              <a:rPr lang="zh-CN" altLang="en-US" sz="2000" smtClean="0">
                <a:solidFill>
                  <a:srgbClr val="CC3300"/>
                </a:solidFill>
                <a:latin typeface="微软雅黑" panose="020B0503020204020204" pitchFamily="34" charset="-122"/>
                <a:ea typeface="微软雅黑" panose="020B0503020204020204" pitchFamily="34" charset="-122"/>
              </a:rPr>
              <a:t>为正时</a:t>
            </a:r>
            <a:r>
              <a:rPr lang="en-US" altLang="zh-CN" sz="2000" smtClean="0">
                <a:solidFill>
                  <a:srgbClr val="CC3300"/>
                </a:solidFill>
                <a:latin typeface="微软雅黑" panose="020B0503020204020204" pitchFamily="34" charset="-122"/>
                <a:ea typeface="微软雅黑" panose="020B0503020204020204" pitchFamily="34" charset="-122"/>
              </a:rPr>
              <a:t>b=0</a:t>
            </a:r>
            <a:r>
              <a:rPr lang="zh-CN" altLang="en-US" sz="2000" smtClean="0">
                <a:solidFill>
                  <a:srgbClr val="CC3300"/>
                </a:solidFill>
                <a:latin typeface="微软雅黑" panose="020B0503020204020204" pitchFamily="34" charset="-122"/>
                <a:ea typeface="微软雅黑" panose="020B0503020204020204" pitchFamily="34" charset="-122"/>
              </a:rPr>
              <a:t>，</a:t>
            </a:r>
            <a:r>
              <a:rPr lang="en-US" altLang="zh-CN" sz="2000" smtClean="0">
                <a:solidFill>
                  <a:srgbClr val="CC3300"/>
                </a:solidFill>
                <a:latin typeface="微软雅黑" panose="020B0503020204020204" pitchFamily="34" charset="-122"/>
                <a:ea typeface="微软雅黑" panose="020B0503020204020204" pitchFamily="34" charset="-122"/>
              </a:rPr>
              <a:t>x</a:t>
            </a:r>
            <a:r>
              <a:rPr lang="zh-CN" altLang="en-US" sz="2000" smtClean="0">
                <a:solidFill>
                  <a:srgbClr val="CC3300"/>
                </a:solidFill>
                <a:latin typeface="微软雅黑" panose="020B0503020204020204" pitchFamily="34" charset="-122"/>
                <a:ea typeface="微软雅黑" panose="020B0503020204020204" pitchFamily="34" charset="-122"/>
              </a:rPr>
              <a:t>为负时</a:t>
            </a:r>
            <a:r>
              <a:rPr lang="en-US" altLang="zh-CN" sz="2000" smtClean="0">
                <a:solidFill>
                  <a:srgbClr val="CC3300"/>
                </a:solidFill>
                <a:latin typeface="微软雅黑" panose="020B0503020204020204" pitchFamily="34" charset="-122"/>
                <a:ea typeface="微软雅黑" panose="020B0503020204020204" pitchFamily="34" charset="-122"/>
              </a:rPr>
              <a:t>b=31</a:t>
            </a:r>
            <a:r>
              <a:rPr lang="en-US" altLang="zh-CN" sz="2000" smtClean="0">
                <a:solidFill>
                  <a:srgbClr val="0033CC"/>
                </a:solidFill>
                <a:latin typeface="微软雅黑" panose="020B0503020204020204" pitchFamily="34" charset="-122"/>
                <a:ea typeface="微软雅黑" panose="020B0503020204020204" pitchFamily="34" charset="-122"/>
              </a:rPr>
              <a:t>. </a:t>
            </a:r>
            <a:r>
              <a:rPr lang="zh-CN" altLang="en-US" sz="2000" smtClean="0">
                <a:solidFill>
                  <a:srgbClr val="0033CC"/>
                </a:solidFill>
                <a:latin typeface="微软雅黑" panose="020B0503020204020204" pitchFamily="34" charset="-122"/>
                <a:ea typeface="微软雅黑" panose="020B0503020204020204" pitchFamily="34" charset="-122"/>
              </a:rPr>
              <a:t>因此，可以</a:t>
            </a:r>
            <a:r>
              <a:rPr lang="zh-CN" altLang="en-US" sz="2000" smtClean="0">
                <a:solidFill>
                  <a:srgbClr val="CC3300"/>
                </a:solidFill>
                <a:latin typeface="微软雅黑" panose="020B0503020204020204" pitchFamily="34" charset="-122"/>
                <a:ea typeface="微软雅黑" panose="020B0503020204020204" pitchFamily="34" charset="-122"/>
              </a:rPr>
              <a:t>从</a:t>
            </a:r>
            <a:r>
              <a:rPr lang="en-US" altLang="zh-CN" sz="2000" smtClean="0">
                <a:solidFill>
                  <a:srgbClr val="CC3300"/>
                </a:solidFill>
                <a:latin typeface="微软雅黑" panose="020B0503020204020204" pitchFamily="34" charset="-122"/>
                <a:ea typeface="微软雅黑" panose="020B0503020204020204" pitchFamily="34" charset="-122"/>
              </a:rPr>
              <a:t>x</a:t>
            </a:r>
            <a:r>
              <a:rPr lang="zh-CN" altLang="en-US" sz="2000" smtClean="0">
                <a:solidFill>
                  <a:srgbClr val="CC3300"/>
                </a:solidFill>
                <a:latin typeface="微软雅黑" panose="020B0503020204020204" pitchFamily="34" charset="-122"/>
                <a:ea typeface="微软雅黑" panose="020B0503020204020204" pitchFamily="34" charset="-122"/>
              </a:rPr>
              <a:t>的符号得到</a:t>
            </a:r>
            <a:r>
              <a:rPr lang="en-US" altLang="zh-CN" sz="2000" smtClean="0">
                <a:solidFill>
                  <a:srgbClr val="CC3300"/>
                </a:solidFill>
                <a:latin typeface="微软雅黑" panose="020B0503020204020204" pitchFamily="34" charset="-122"/>
                <a:ea typeface="微软雅黑" panose="020B0503020204020204" pitchFamily="34" charset="-122"/>
              </a:rPr>
              <a:t>b</a:t>
            </a:r>
          </a:p>
          <a:p>
            <a:pPr>
              <a:lnSpc>
                <a:spcPct val="120000"/>
              </a:lnSpc>
              <a:buFontTx/>
              <a:buNone/>
            </a:pPr>
            <a:r>
              <a:rPr lang="en-US" altLang="zh-CN" sz="2000" smtClean="0">
                <a:solidFill>
                  <a:srgbClr val="0033CC"/>
                </a:solidFill>
                <a:latin typeface="微软雅黑" panose="020B0503020204020204" pitchFamily="34" charset="-122"/>
                <a:ea typeface="微软雅黑" panose="020B0503020204020204" pitchFamily="34" charset="-122"/>
              </a:rPr>
              <a:t>     x&gt;&gt;31 </a:t>
            </a:r>
            <a:r>
              <a:rPr lang="zh-CN" altLang="en-US" sz="2000" smtClean="0">
                <a:solidFill>
                  <a:srgbClr val="0033CC"/>
                </a:solidFill>
                <a:latin typeface="微软雅黑" panose="020B0503020204020204" pitchFamily="34" charset="-122"/>
                <a:ea typeface="微软雅黑" panose="020B0503020204020204" pitchFamily="34" charset="-122"/>
              </a:rPr>
              <a:t>得到的是</a:t>
            </a:r>
            <a:r>
              <a:rPr lang="en-US" altLang="zh-CN" sz="2000" smtClean="0">
                <a:solidFill>
                  <a:srgbClr val="0033CC"/>
                </a:solidFill>
                <a:latin typeface="微软雅黑" panose="020B0503020204020204" pitchFamily="34" charset="-122"/>
                <a:ea typeface="微软雅黑" panose="020B0503020204020204" pitchFamily="34" charset="-122"/>
              </a:rPr>
              <a:t>32</a:t>
            </a:r>
            <a:r>
              <a:rPr lang="zh-CN" altLang="en-US" sz="2000" smtClean="0">
                <a:solidFill>
                  <a:srgbClr val="0033CC"/>
                </a:solidFill>
                <a:latin typeface="微软雅黑" panose="020B0503020204020204" pitchFamily="34" charset="-122"/>
                <a:ea typeface="微软雅黑" panose="020B0503020204020204" pitchFamily="34" charset="-122"/>
              </a:rPr>
              <a:t>位符号，取出最低</a:t>
            </a:r>
            <a:r>
              <a:rPr lang="en-US" altLang="zh-CN" sz="2000" smtClean="0">
                <a:solidFill>
                  <a:srgbClr val="0033CC"/>
                </a:solidFill>
                <a:latin typeface="微软雅黑" panose="020B0503020204020204" pitchFamily="34" charset="-122"/>
                <a:ea typeface="微软雅黑" panose="020B0503020204020204" pitchFamily="34" charset="-122"/>
              </a:rPr>
              <a:t>5</a:t>
            </a:r>
            <a:r>
              <a:rPr lang="zh-CN" altLang="en-US" sz="2000" smtClean="0">
                <a:solidFill>
                  <a:srgbClr val="0033CC"/>
                </a:solidFill>
                <a:latin typeface="微软雅黑" panose="020B0503020204020204" pitchFamily="34" charset="-122"/>
                <a:ea typeface="微软雅黑" panose="020B0503020204020204" pitchFamily="34" charset="-122"/>
              </a:rPr>
              <a:t>位，就是偏移量</a:t>
            </a:r>
            <a:r>
              <a:rPr lang="en-US" altLang="zh-CN" sz="2000" smtClean="0">
                <a:solidFill>
                  <a:srgbClr val="0033CC"/>
                </a:solidFill>
                <a:latin typeface="微软雅黑" panose="020B0503020204020204" pitchFamily="34" charset="-122"/>
                <a:ea typeface="微软雅黑" panose="020B0503020204020204" pitchFamily="34" charset="-122"/>
              </a:rPr>
              <a:t>b</a:t>
            </a:r>
            <a:r>
              <a:rPr lang="zh-CN" altLang="en-US" sz="2000" smtClean="0">
                <a:solidFill>
                  <a:srgbClr val="0033CC"/>
                </a:solidFill>
                <a:latin typeface="微软雅黑" panose="020B0503020204020204" pitchFamily="34" charset="-122"/>
                <a:ea typeface="微软雅黑" panose="020B0503020204020204" pitchFamily="34" charset="-122"/>
              </a:rPr>
              <a:t>。</a:t>
            </a:r>
            <a:r>
              <a:rPr lang="zh-CN" altLang="en-US" sz="1800" smtClean="0">
                <a:latin typeface="微软雅黑" panose="020B0503020204020204" pitchFamily="34" charset="-122"/>
                <a:ea typeface="微软雅黑" panose="020B0503020204020204" pitchFamily="34" charset="-122"/>
              </a:rPr>
              <a:t>    </a:t>
            </a:r>
          </a:p>
        </p:txBody>
      </p:sp>
      <p:sp>
        <p:nvSpPr>
          <p:cNvPr id="206851" name="Rectangle 4"/>
          <p:cNvSpPr>
            <a:spLocks noChangeArrowheads="1"/>
          </p:cNvSpPr>
          <p:nvPr/>
        </p:nvSpPr>
        <p:spPr bwMode="auto">
          <a:xfrm>
            <a:off x="457200" y="98425"/>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smtClean="0">
                <a:ln>
                  <a:noFill/>
                </a:ln>
                <a:solidFill>
                  <a:srgbClr val="CC3300"/>
                </a:solidFill>
                <a:effectLst/>
                <a:uLnTx/>
                <a:uFillTx/>
                <a:latin typeface="Arial" panose="020B0604020202020204" pitchFamily="34" charset="0"/>
                <a:ea typeface="黑体" panose="02010609060101010101" pitchFamily="49" charset="-122"/>
                <a:cs typeface="+mn-cs"/>
              </a:rPr>
              <a:t>变量与常数之间的除运算</a:t>
            </a:r>
            <a:r>
              <a:rPr kumimoji="0" lang="en-US" altLang="zh-CN" sz="3200" b="1" i="0" u="none" strike="noStrike" kern="1200" cap="none" spc="0" normalizeH="0" baseline="0" noProof="0" smtClean="0">
                <a:ln>
                  <a:noFill/>
                </a:ln>
                <a:solidFill>
                  <a:srgbClr val="CC3300"/>
                </a:solidFill>
                <a:effectLst/>
                <a:uLnTx/>
                <a:uFillTx/>
                <a:latin typeface="黑体" panose="02010609060101010101" pitchFamily="49" charset="-122"/>
                <a:ea typeface="黑体" panose="02010609060101010101" pitchFamily="49" charset="-122"/>
                <a:cs typeface="+mn-cs"/>
              </a:rPr>
              <a:t>—</a:t>
            </a:r>
            <a:r>
              <a:rPr kumimoji="0" lang="zh-CN" altLang="en-US" sz="3200" b="1" i="0" u="none" strike="noStrike" kern="1200" cap="none" spc="0" normalizeH="0" baseline="0" noProof="0" smtClean="0">
                <a:ln>
                  <a:noFill/>
                </a:ln>
                <a:solidFill>
                  <a:srgbClr val="CC3300"/>
                </a:solidFill>
                <a:effectLst/>
                <a:uLnTx/>
                <a:uFillTx/>
                <a:latin typeface="Arial" panose="020B0604020202020204" pitchFamily="34" charset="0"/>
                <a:ea typeface="黑体" panose="02010609060101010101" pitchFamily="49" charset="-122"/>
                <a:cs typeface="+mn-cs"/>
              </a:rPr>
              <a:t>举例 </a:t>
            </a:r>
          </a:p>
        </p:txBody>
      </p:sp>
      <p:sp>
        <p:nvSpPr>
          <p:cNvPr id="740357" name="Rectangle 5"/>
          <p:cNvSpPr>
            <a:spLocks noChangeArrowheads="1"/>
          </p:cNvSpPr>
          <p:nvPr/>
        </p:nvSpPr>
        <p:spPr bwMode="auto">
          <a:xfrm>
            <a:off x="579438" y="4495800"/>
            <a:ext cx="4303712"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int div32(int x)</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 </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根据</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x</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的符号得到偏移量</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b */</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int b=(x&gt;&gt;31) &amp; 0x1F;</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return (x+b)&gt;&gt;5;</a:t>
            </a:r>
          </a:p>
          <a:p>
            <a:pPr marL="0" marR="0" lvl="0" indent="0" algn="l" defTabSz="914400" rtl="0" eaLnBrk="1" fontAlgn="base" latinLnBrk="0" hangingPunct="1">
              <a:lnSpc>
                <a:spcPct val="11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20685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1FD620-92E9-44CB-9686-D29BC43D5F5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15780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40355">
                                            <p:txEl>
                                              <p:pRg st="0" end="0"/>
                                            </p:txEl>
                                          </p:spTgt>
                                        </p:tgtEl>
                                        <p:attrNameLst>
                                          <p:attrName>style.visibility</p:attrName>
                                        </p:attrNameLst>
                                      </p:cBhvr>
                                      <p:to>
                                        <p:strVal val="visible"/>
                                      </p:to>
                                    </p:set>
                                    <p:animEffect transition="in" filter="blinds(horizontal)">
                                      <p:cBhvr>
                                        <p:cTn id="7" dur="500"/>
                                        <p:tgtEl>
                                          <p:spTgt spid="740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40355">
                                            <p:txEl>
                                              <p:pRg st="1" end="1"/>
                                            </p:txEl>
                                          </p:spTgt>
                                        </p:tgtEl>
                                        <p:attrNameLst>
                                          <p:attrName>style.visibility</p:attrName>
                                        </p:attrNameLst>
                                      </p:cBhvr>
                                      <p:to>
                                        <p:strVal val="visible"/>
                                      </p:to>
                                    </p:set>
                                    <p:animEffect transition="in" filter="blinds(horizontal)">
                                      <p:cBhvr>
                                        <p:cTn id="12" dur="500"/>
                                        <p:tgtEl>
                                          <p:spTgt spid="740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40355">
                                            <p:txEl>
                                              <p:pRg st="2" end="2"/>
                                            </p:txEl>
                                          </p:spTgt>
                                        </p:tgtEl>
                                        <p:attrNameLst>
                                          <p:attrName>style.visibility</p:attrName>
                                        </p:attrNameLst>
                                      </p:cBhvr>
                                      <p:to>
                                        <p:strVal val="visible"/>
                                      </p:to>
                                    </p:set>
                                    <p:animEffect transition="in" filter="blinds(horizontal)">
                                      <p:cBhvr>
                                        <p:cTn id="17" dur="500"/>
                                        <p:tgtEl>
                                          <p:spTgt spid="7403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40355">
                                            <p:txEl>
                                              <p:pRg st="3" end="3"/>
                                            </p:txEl>
                                          </p:spTgt>
                                        </p:tgtEl>
                                        <p:attrNameLst>
                                          <p:attrName>style.visibility</p:attrName>
                                        </p:attrNameLst>
                                      </p:cBhvr>
                                      <p:to>
                                        <p:strVal val="visible"/>
                                      </p:to>
                                    </p:set>
                                    <p:animEffect transition="in" filter="blinds(horizontal)">
                                      <p:cBhvr>
                                        <p:cTn id="22" dur="500"/>
                                        <p:tgtEl>
                                          <p:spTgt spid="740355">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40355">
                                            <p:txEl>
                                              <p:pRg st="4" end="4"/>
                                            </p:txEl>
                                          </p:spTgt>
                                        </p:tgtEl>
                                        <p:attrNameLst>
                                          <p:attrName>style.visibility</p:attrName>
                                        </p:attrNameLst>
                                      </p:cBhvr>
                                      <p:to>
                                        <p:strVal val="visible"/>
                                      </p:to>
                                    </p:set>
                                    <p:animEffect transition="in" filter="blinds(horizontal)">
                                      <p:cBhvr>
                                        <p:cTn id="25" dur="500"/>
                                        <p:tgtEl>
                                          <p:spTgt spid="740355">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40355">
                                            <p:txEl>
                                              <p:pRg st="5" end="5"/>
                                            </p:txEl>
                                          </p:spTgt>
                                        </p:tgtEl>
                                        <p:attrNameLst>
                                          <p:attrName>style.visibility</p:attrName>
                                        </p:attrNameLst>
                                      </p:cBhvr>
                                      <p:to>
                                        <p:strVal val="visible"/>
                                      </p:to>
                                    </p:set>
                                    <p:animEffect transition="in" filter="blinds(horizontal)">
                                      <p:cBhvr>
                                        <p:cTn id="30" dur="500"/>
                                        <p:tgtEl>
                                          <p:spTgt spid="740355">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40357"/>
                                        </p:tgtEl>
                                        <p:attrNameLst>
                                          <p:attrName>style.visibility</p:attrName>
                                        </p:attrNameLst>
                                      </p:cBhvr>
                                      <p:to>
                                        <p:strVal val="visible"/>
                                      </p:to>
                                    </p:set>
                                    <p:animEffect transition="in" filter="blinds(horizontal)">
                                      <p:cBhvr>
                                        <p:cTn id="35" dur="500"/>
                                        <p:tgtEl>
                                          <p:spTgt spid="740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7"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457200" y="139700"/>
            <a:ext cx="8229600" cy="561975"/>
          </a:xfrm>
        </p:spPr>
        <p:txBody>
          <a:bodyPr/>
          <a:lstStyle/>
          <a:p>
            <a:r>
              <a:rPr lang="zh-CN" altLang="en-US" smtClean="0"/>
              <a:t>第三讲：数据的运算</a:t>
            </a:r>
          </a:p>
        </p:txBody>
      </p:sp>
      <p:sp>
        <p:nvSpPr>
          <p:cNvPr id="207875" name="Rectangle 3"/>
          <p:cNvSpPr>
            <a:spLocks noGrp="1" noChangeArrowheads="1"/>
          </p:cNvSpPr>
          <p:nvPr>
            <p:ph type="body" idx="1"/>
          </p:nvPr>
        </p:nvSpPr>
        <p:spPr>
          <a:xfrm>
            <a:off x="520700" y="836613"/>
            <a:ext cx="8229600" cy="5218112"/>
          </a:xfrm>
        </p:spPr>
        <p:txBody>
          <a:bodyPr/>
          <a:lstStyle/>
          <a:p>
            <a:r>
              <a:rPr lang="en-US" altLang="zh-CN" smtClean="0">
                <a:latin typeface="黑体" panose="02010609060101010101" pitchFamily="49" charset="-122"/>
                <a:ea typeface="黑体" panose="02010609060101010101" pitchFamily="49" charset="-122"/>
              </a:rPr>
              <a:t>C</a:t>
            </a:r>
            <a:r>
              <a:rPr lang="zh-CN" altLang="en-US" smtClean="0">
                <a:latin typeface="黑体" panose="02010609060101010101" pitchFamily="49" charset="-122"/>
                <a:ea typeface="黑体" panose="02010609060101010101" pitchFamily="49" charset="-122"/>
              </a:rPr>
              <a:t>语言程序中涉及的运算</a:t>
            </a:r>
            <a:endParaRPr lang="en-US" altLang="zh-CN" smtClean="0">
              <a:latin typeface="黑体" panose="02010609060101010101" pitchFamily="49" charset="-122"/>
              <a:ea typeface="黑体" panose="02010609060101010101" pitchFamily="49" charset="-122"/>
            </a:endParaRPr>
          </a:p>
          <a:p>
            <a:r>
              <a:rPr lang="zh-CN" altLang="en-US" smtClean="0">
                <a:latin typeface="黑体" panose="02010609060101010101" pitchFamily="49" charset="-122"/>
                <a:ea typeface="黑体" panose="02010609060101010101" pitchFamily="49" charset="-122"/>
              </a:rPr>
              <a:t>如何实现高级语言源程序中的运算</a:t>
            </a:r>
            <a:endParaRPr lang="en-US" altLang="zh-CN" smtClean="0">
              <a:latin typeface="黑体" panose="02010609060101010101" pitchFamily="49" charset="-122"/>
              <a:ea typeface="黑体" panose="02010609060101010101" pitchFamily="49" charset="-122"/>
            </a:endParaRPr>
          </a:p>
          <a:p>
            <a:r>
              <a:rPr lang="zh-CN" altLang="en-US" smtClean="0">
                <a:latin typeface="黑体" panose="02010609060101010101" pitchFamily="49" charset="-122"/>
                <a:ea typeface="黑体" panose="02010609060101010101" pitchFamily="49" charset="-122"/>
              </a:rPr>
              <a:t>整数的乘除运算 </a:t>
            </a:r>
          </a:p>
          <a:p>
            <a:r>
              <a:rPr lang="zh-CN" altLang="en-US" smtClean="0">
                <a:solidFill>
                  <a:srgbClr val="FF0000"/>
                </a:solidFill>
                <a:latin typeface="黑体" panose="02010609060101010101" pitchFamily="49" charset="-122"/>
                <a:ea typeface="黑体" panose="02010609060101010101" pitchFamily="49" charset="-122"/>
              </a:rPr>
              <a:t>浮点数的加减乘除运算 </a:t>
            </a:r>
            <a:endParaRPr lang="en-US" altLang="zh-CN" smtClean="0">
              <a:solidFill>
                <a:srgbClr val="FF0000"/>
              </a:solidFill>
              <a:latin typeface="黑体" panose="02010609060101010101" pitchFamily="49" charset="-122"/>
              <a:ea typeface="黑体" panose="02010609060101010101" pitchFamily="49" charset="-122"/>
            </a:endParaRPr>
          </a:p>
        </p:txBody>
      </p:sp>
      <p:sp>
        <p:nvSpPr>
          <p:cNvPr id="20787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F9D07E-88D9-48B0-A3D3-F9F6B2C7750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534718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idx="4294967295"/>
          </p:nvPr>
        </p:nvSpPr>
        <p:spPr>
          <a:xfrm>
            <a:off x="482600" y="139700"/>
            <a:ext cx="8305800" cy="544513"/>
          </a:xfrm>
        </p:spPr>
        <p:txBody>
          <a:bodyPr/>
          <a:lstStyle/>
          <a:p>
            <a:r>
              <a:rPr lang="zh-CN" altLang="en-US" sz="3200" smtClean="0"/>
              <a:t>浮点数运算及结果</a:t>
            </a:r>
          </a:p>
        </p:txBody>
      </p:sp>
      <p:sp>
        <p:nvSpPr>
          <p:cNvPr id="377859" name="Rectangle 3"/>
          <p:cNvSpPr>
            <a:spLocks noGrp="1" noChangeArrowheads="1"/>
          </p:cNvSpPr>
          <p:nvPr>
            <p:ph type="body" idx="4294967295"/>
          </p:nvPr>
        </p:nvSpPr>
        <p:spPr>
          <a:xfrm>
            <a:off x="457200" y="790575"/>
            <a:ext cx="8305800" cy="5667375"/>
          </a:xfrm>
        </p:spPr>
        <p:txBody>
          <a:bodyPr lIns="63500" tIns="25400" rIns="63500" bIns="25400">
            <a:spAutoFit/>
          </a:bodyPr>
          <a:lstStyle/>
          <a:p>
            <a:pPr>
              <a:lnSpc>
                <a:spcPct val="125000"/>
              </a:lnSpc>
              <a:buFontTx/>
              <a:buNone/>
            </a:pP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设两个规格化浮点数分别为 </a:t>
            </a:r>
            <a:r>
              <a:rPr lang="en-US" altLang="en-US" sz="2000" smtClean="0">
                <a:latin typeface="微软雅黑" panose="020B0503020204020204" pitchFamily="34" charset="-122"/>
                <a:ea typeface="微软雅黑" panose="020B0503020204020204" pitchFamily="34" charset="-122"/>
                <a:cs typeface="Arial" panose="020B0604020202020204" pitchFamily="34" charset="0"/>
              </a:rPr>
              <a:t>A=M</a:t>
            </a:r>
            <a:r>
              <a:rPr lang="en-US" altLang="en-US" sz="2000" baseline="-2000" smtClean="0">
                <a:latin typeface="微软雅黑" panose="020B0503020204020204" pitchFamily="34" charset="-122"/>
                <a:ea typeface="微软雅黑" panose="020B0503020204020204" pitchFamily="34" charset="-122"/>
                <a:cs typeface="Arial" panose="020B0604020202020204" pitchFamily="34" charset="0"/>
              </a:rPr>
              <a:t>a </a:t>
            </a:r>
            <a:r>
              <a:rPr lang="en-US" altLang="en-US" sz="2000" baseline="30000" smtClean="0">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2000" smtClean="0">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latin typeface="微软雅黑" panose="020B0503020204020204" pitchFamily="34" charset="-122"/>
                <a:ea typeface="微软雅黑" panose="020B0503020204020204" pitchFamily="34" charset="-122"/>
                <a:cs typeface="Arial" panose="020B0604020202020204" pitchFamily="34" charset="0"/>
              </a:rPr>
              <a:t>Ea     </a:t>
            </a:r>
            <a:r>
              <a:rPr lang="en-US" altLang="en-US" sz="2000" smtClean="0">
                <a:latin typeface="微软雅黑" panose="020B0503020204020204" pitchFamily="34" charset="-122"/>
                <a:ea typeface="微软雅黑" panose="020B0503020204020204" pitchFamily="34" charset="-122"/>
                <a:cs typeface="Arial" panose="020B0604020202020204" pitchFamily="34" charset="0"/>
              </a:rPr>
              <a:t>B=M</a:t>
            </a:r>
            <a:r>
              <a:rPr lang="en-US" altLang="en-US" sz="2000" baseline="-2000" smtClean="0">
                <a:latin typeface="微软雅黑" panose="020B0503020204020204" pitchFamily="34" charset="-122"/>
                <a:ea typeface="微软雅黑" panose="020B0503020204020204" pitchFamily="34" charset="-122"/>
                <a:cs typeface="Arial" panose="020B0604020202020204" pitchFamily="34" charset="0"/>
              </a:rPr>
              <a:t>b</a:t>
            </a:r>
            <a:r>
              <a:rPr lang="en-US" altLang="en-US" sz="2000" baseline="30000" smtClean="0">
                <a:latin typeface="微软雅黑" panose="020B0503020204020204" pitchFamily="34" charset="-122"/>
                <a:ea typeface="微软雅黑" panose="020B0503020204020204" pitchFamily="34" charset="-122"/>
                <a:cs typeface="Arial" panose="020B0604020202020204" pitchFamily="34" charset="0"/>
              </a:rPr>
              <a:t>.</a:t>
            </a:r>
            <a:r>
              <a:rPr lang="en-US" altLang="en-US" sz="2000" smtClean="0">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latin typeface="微软雅黑" panose="020B0503020204020204" pitchFamily="34" charset="-122"/>
                <a:ea typeface="微软雅黑" panose="020B0503020204020204" pitchFamily="34" charset="-122"/>
                <a:cs typeface="Arial" panose="020B0604020202020204" pitchFamily="34" charset="0"/>
              </a:rPr>
              <a:t>Eb  </a:t>
            </a:r>
            <a:r>
              <a:rPr lang="en-US" altLang="en-US" sz="200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则：</a:t>
            </a:r>
            <a:r>
              <a:rPr lang="zh-CN" altLang="en-US" sz="2000" baseline="38000" smtClean="0">
                <a:latin typeface="微软雅黑" panose="020B0503020204020204" pitchFamily="34" charset="-122"/>
                <a:ea typeface="微软雅黑" panose="020B0503020204020204" pitchFamily="34" charset="-122"/>
                <a:cs typeface="Arial" panose="020B0604020202020204" pitchFamily="34" charset="0"/>
              </a:rPr>
              <a:t> </a:t>
            </a:r>
          </a:p>
          <a:p>
            <a:pPr>
              <a:lnSpc>
                <a:spcPct val="125000"/>
              </a:lnSpc>
              <a:buFontTx/>
              <a:buNone/>
            </a:pPr>
            <a:r>
              <a:rPr lang="zh-CN" altLang="zh-CN" sz="2000" baseline="38000" smtClean="0">
                <a:latin typeface="微软雅黑" panose="020B0503020204020204" pitchFamily="34" charset="-122"/>
                <a:ea typeface="微软雅黑" panose="020B0503020204020204" pitchFamily="34" charset="-122"/>
                <a:cs typeface="Arial" panose="020B0604020202020204" pitchFamily="34" charset="0"/>
              </a:rPr>
              <a:t>　　</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a:t>
            </a:r>
            <a:r>
              <a:rPr lang="en-US" altLang="zh-CN" sz="2000" u="sng" baseline="2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B</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 </a:t>
            </a:r>
            <a:r>
              <a:rPr lang="en-US" altLang="zh-CN" sz="2000" u="sng" baseline="2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b</a:t>
            </a:r>
            <a:r>
              <a:rPr lang="en-US" altLang="en-US" sz="2000" baseline="30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-(Ea-Eb)</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30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Ea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假设</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Ea</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&gt;=</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Eb</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endPar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Tx/>
              <a:buNone/>
            </a:pPr>
            <a:r>
              <a:rPr lang="en-US" altLang="zh-CN" sz="2000" baseline="38000" smtClean="0">
                <a:latin typeface="微软雅黑" panose="020B0503020204020204" pitchFamily="34" charset="-122"/>
                <a:ea typeface="微软雅黑" panose="020B0503020204020204" pitchFamily="34" charset="-122"/>
                <a:cs typeface="Arial" panose="020B0604020202020204" pitchFamily="34" charset="0"/>
              </a:rPr>
              <a:t>　　</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A*B</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 </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b</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30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Ea+Eb</a:t>
            </a:r>
          </a:p>
          <a:p>
            <a:pPr>
              <a:lnSpc>
                <a:spcPct val="125000"/>
              </a:lnSpc>
              <a:buFontTx/>
              <a:buNone/>
            </a:pPr>
            <a:r>
              <a:rPr lang="en-US" altLang="zh-CN"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A/B</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 </a:t>
            </a:r>
            <a:r>
              <a:rPr lang="en-US"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M</a:t>
            </a:r>
            <a:r>
              <a:rPr lang="en-US" altLang="en-US" sz="2000" baseline="-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b</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baseline="30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en-US"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2</a:t>
            </a:r>
            <a:r>
              <a:rPr lang="en-US" altLang="en-US" sz="2000" baseline="38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Ea-Eb</a:t>
            </a:r>
          </a:p>
          <a:p>
            <a:pPr>
              <a:lnSpc>
                <a:spcPct val="125000"/>
              </a:lnSpc>
              <a:buFontTx/>
              <a:buNone/>
            </a:pP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上述运算结果可能出现以下几种情况：</a:t>
            </a:r>
          </a:p>
          <a:p>
            <a:pPr>
              <a:lnSpc>
                <a:spcPct val="125000"/>
              </a:lnSpc>
              <a:buFontTx/>
              <a:buNone/>
            </a:pPr>
            <a:r>
              <a:rPr lang="zh-CN" altLang="en-US" sz="200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阶码上溢：</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一个正指数超过了最大允许值 </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zh-CN"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/溢出</a:t>
            </a:r>
            <a:endParaRPr lang="zh-CN"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5000"/>
              </a:lnSpc>
              <a:buFontTx/>
              <a:buNone/>
            </a:pPr>
            <a:r>
              <a:rPr lang="zh-CN" altLang="en-US" sz="200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阶码下溢：</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一个负指数超过了最小允许值 </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=〉+0</a:t>
            </a:r>
            <a:r>
              <a:rPr lang="zh-CN" altLang="zh-CN"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/-0</a:t>
            </a:r>
          </a:p>
          <a:p>
            <a:pPr>
              <a:lnSpc>
                <a:spcPct val="125000"/>
              </a:lnSpc>
              <a:buFontTx/>
              <a:buNone/>
            </a:pPr>
            <a:r>
              <a:rPr lang="zh-CN" altLang="en-US" sz="200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尾数溢出：</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最高有效位有进位 </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=〉右规</a:t>
            </a:r>
          </a:p>
          <a:p>
            <a:pPr>
              <a:lnSpc>
                <a:spcPct val="125000"/>
              </a:lnSpc>
              <a:buFontTx/>
              <a:buNone/>
            </a:pPr>
            <a:r>
              <a:rPr lang="zh-CN" altLang="en-US" sz="2000" smtClean="0">
                <a:solidFill>
                  <a:srgbClr val="0000FF"/>
                </a:solidFill>
                <a:latin typeface="微软雅黑" panose="020B0503020204020204" pitchFamily="34" charset="-122"/>
                <a:ea typeface="微软雅黑" panose="020B0503020204020204" pitchFamily="34" charset="-122"/>
                <a:cs typeface="Arial" panose="020B0604020202020204" pitchFamily="34" charset="0"/>
              </a:rPr>
              <a:t>非规格化尾数：</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数值部分高位为0 </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=〉左规</a:t>
            </a:r>
          </a:p>
          <a:p>
            <a:pPr>
              <a:lnSpc>
                <a:spcPct val="125000"/>
              </a:lnSpc>
              <a:buFontTx/>
              <a:buNone/>
            </a:pP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右规或对阶时，</a:t>
            </a:r>
            <a:r>
              <a:rPr lang="zh-CN" altLang="zh-CN" sz="2000" smtClean="0">
                <a:latin typeface="微软雅黑" panose="020B0503020204020204" pitchFamily="34" charset="-122"/>
                <a:ea typeface="微软雅黑" panose="020B0503020204020204" pitchFamily="34" charset="-122"/>
                <a:cs typeface="Arial" panose="020B0604020202020204" pitchFamily="34" charset="0"/>
              </a:rPr>
              <a:t>右段</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有效位丢失 </a:t>
            </a:r>
            <a:r>
              <a:rPr lang="zh-CN" altLang="en-US" sz="2000" smtClean="0">
                <a:solidFill>
                  <a:schemeClr val="accent2"/>
                </a:solidFill>
                <a:latin typeface="微软雅黑" panose="020B0503020204020204" pitchFamily="34" charset="-122"/>
                <a:ea typeface="微软雅黑" panose="020B0503020204020204" pitchFamily="34" charset="-122"/>
                <a:cs typeface="Arial" panose="020B0604020202020204" pitchFamily="34" charset="0"/>
              </a:rPr>
              <a:t>=〉尾数舍入</a:t>
            </a:r>
          </a:p>
          <a:p>
            <a:pPr>
              <a:lnSpc>
                <a:spcPct val="125000"/>
              </a:lnSpc>
              <a:buFontTx/>
              <a:buNone/>
            </a:pPr>
            <a:r>
              <a:rPr lang="en-US" altLang="zh-CN" sz="2000" smtClean="0">
                <a:latin typeface="微软雅黑" panose="020B0503020204020204" pitchFamily="34" charset="-122"/>
                <a:ea typeface="微软雅黑" panose="020B0503020204020204" pitchFamily="34" charset="-122"/>
                <a:cs typeface="Arial" panose="020B0604020202020204" pitchFamily="34" charset="0"/>
              </a:rPr>
              <a:t>     IEEE</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建议实现时为每种异常情况提供一个</a:t>
            </a:r>
            <a:r>
              <a:rPr lang="zh-CN" altLang="en-US" sz="2000" smtClean="0">
                <a:solidFill>
                  <a:srgbClr val="CC3300"/>
                </a:solidFill>
                <a:latin typeface="微软雅黑" panose="020B0503020204020204" pitchFamily="34" charset="-122"/>
                <a:ea typeface="微软雅黑" panose="020B0503020204020204" pitchFamily="34" charset="-122"/>
                <a:cs typeface="Arial" panose="020B0604020202020204" pitchFamily="34" charset="0"/>
              </a:rPr>
              <a:t>自陷允许位</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。若某异常对应的位为</a:t>
            </a:r>
            <a:r>
              <a:rPr lang="en-US" altLang="zh-CN" sz="2000" smtClean="0">
                <a:latin typeface="微软雅黑" panose="020B0503020204020204" pitchFamily="34" charset="-122"/>
                <a:ea typeface="微软雅黑" panose="020B0503020204020204" pitchFamily="34" charset="-122"/>
                <a:cs typeface="Arial" panose="020B0604020202020204" pitchFamily="34" charset="0"/>
              </a:rPr>
              <a:t>1</a:t>
            </a:r>
            <a:r>
              <a:rPr lang="zh-CN" altLang="en-US" sz="2000" smtClean="0">
                <a:latin typeface="微软雅黑" panose="020B0503020204020204" pitchFamily="34" charset="-122"/>
                <a:ea typeface="微软雅黑" panose="020B0503020204020204" pitchFamily="34" charset="-122"/>
                <a:cs typeface="Arial" panose="020B0604020202020204" pitchFamily="34" charset="0"/>
              </a:rPr>
              <a:t>，则发生相应异常时，就调用一个特定的异常处理程序执行。</a:t>
            </a:r>
          </a:p>
          <a:p>
            <a:pPr>
              <a:lnSpc>
                <a:spcPct val="125000"/>
              </a:lnSpc>
              <a:buFontTx/>
              <a:buNone/>
            </a:pPr>
            <a:endParaRPr lang="zh-CN" altLang="zh-CN" sz="2000" smtClean="0">
              <a:ea typeface="黑体" panose="02010609060101010101" pitchFamily="49" charset="-122"/>
              <a:cs typeface="Arial" panose="020B0604020202020204" pitchFamily="34" charset="0"/>
            </a:endParaRPr>
          </a:p>
        </p:txBody>
      </p:sp>
      <p:sp>
        <p:nvSpPr>
          <p:cNvPr id="377860" name="Text Box 4"/>
          <p:cNvSpPr txBox="1">
            <a:spLocks noChangeArrowheads="1"/>
          </p:cNvSpPr>
          <p:nvPr/>
        </p:nvSpPr>
        <p:spPr bwMode="auto">
          <a:xfrm>
            <a:off x="5689600" y="2682875"/>
            <a:ext cx="2951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SP</a:t>
            </a: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最大指数为多少？</a:t>
            </a:r>
          </a:p>
        </p:txBody>
      </p:sp>
      <p:sp>
        <p:nvSpPr>
          <p:cNvPr id="377861" name="Text Box 5"/>
          <p:cNvSpPr txBox="1">
            <a:spLocks noChangeArrowheads="1"/>
          </p:cNvSpPr>
          <p:nvPr/>
        </p:nvSpPr>
        <p:spPr bwMode="auto">
          <a:xfrm>
            <a:off x="8096250" y="2676525"/>
            <a:ext cx="796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127</a:t>
            </a:r>
            <a:endPar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77862" name="Text Box 6"/>
          <p:cNvSpPr txBox="1">
            <a:spLocks noChangeArrowheads="1"/>
          </p:cNvSpPr>
          <p:nvPr/>
        </p:nvSpPr>
        <p:spPr bwMode="auto">
          <a:xfrm>
            <a:off x="6686550" y="3429000"/>
            <a:ext cx="2116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SP</a:t>
            </a: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最小指数呢？</a:t>
            </a:r>
          </a:p>
        </p:txBody>
      </p:sp>
      <p:sp>
        <p:nvSpPr>
          <p:cNvPr id="377863" name="Text Box 7"/>
          <p:cNvSpPr txBox="1">
            <a:spLocks noChangeArrowheads="1"/>
          </p:cNvSpPr>
          <p:nvPr/>
        </p:nvSpPr>
        <p:spPr bwMode="auto">
          <a:xfrm>
            <a:off x="7497763" y="3797300"/>
            <a:ext cx="1304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-126</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-23</a:t>
            </a:r>
            <a:endPar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77864" name="Text Box 8"/>
          <p:cNvSpPr txBox="1">
            <a:spLocks noChangeArrowheads="1"/>
          </p:cNvSpPr>
          <p:nvPr/>
        </p:nvSpPr>
        <p:spPr bwMode="auto">
          <a:xfrm>
            <a:off x="5786438" y="4778375"/>
            <a:ext cx="2817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微软雅黑" panose="020B0503020204020204" pitchFamily="34" charset="-122"/>
                <a:cs typeface="+mn-cs"/>
              </a:rPr>
              <a:t>运算过程中添加保护位</a:t>
            </a:r>
          </a:p>
        </p:txBody>
      </p:sp>
      <p:sp>
        <p:nvSpPr>
          <p:cNvPr id="377865" name="Text Box 9"/>
          <p:cNvSpPr txBox="1">
            <a:spLocks noChangeArrowheads="1"/>
          </p:cNvSpPr>
          <p:nvPr/>
        </p:nvSpPr>
        <p:spPr bwMode="auto">
          <a:xfrm>
            <a:off x="5562600" y="4014788"/>
            <a:ext cx="18907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Times New Roman" panose="02020603050405020304" pitchFamily="18" charset="0"/>
                <a:ea typeface="微软雅黑" panose="020B0503020204020204" pitchFamily="34" charset="-122"/>
                <a:cs typeface="+mn-cs"/>
              </a:rPr>
              <a:t>尾数溢出，结果不一定溢出</a:t>
            </a:r>
          </a:p>
        </p:txBody>
      </p:sp>
      <p:sp>
        <p:nvSpPr>
          <p:cNvPr id="741386" name="Text Box 10"/>
          <p:cNvSpPr txBox="1">
            <a:spLocks noChangeArrowheads="1"/>
          </p:cNvSpPr>
          <p:nvPr/>
        </p:nvSpPr>
        <p:spPr bwMode="auto">
          <a:xfrm>
            <a:off x="6677025" y="1674813"/>
            <a:ext cx="16398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9900"/>
                </a:solidFill>
                <a:effectLst/>
                <a:uLnTx/>
                <a:uFillTx/>
                <a:latin typeface="微软雅黑" panose="020B0503020204020204" pitchFamily="34" charset="-122"/>
                <a:ea typeface="微软雅黑" panose="020B0503020204020204" pitchFamily="34" charset="-122"/>
                <a:cs typeface="+mn-cs"/>
              </a:rPr>
              <a:t>1.5+1.5=</a:t>
            </a:r>
            <a:r>
              <a:rPr kumimoji="0" lang="zh-CN" altLang="en-US" sz="2000" b="1" i="0" u="none" strike="noStrike" kern="1200" cap="none" spc="0" normalizeH="0" baseline="0" noProof="0" smtClean="0">
                <a:ln>
                  <a:noFill/>
                </a:ln>
                <a:solidFill>
                  <a:srgbClr val="0099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9900"/>
                </a:solidFill>
                <a:effectLst/>
                <a:uLnTx/>
                <a:uFillTx/>
                <a:latin typeface="微软雅黑" panose="020B0503020204020204" pitchFamily="34" charset="-122"/>
                <a:ea typeface="微软雅黑" panose="020B0503020204020204" pitchFamily="34" charset="-122"/>
                <a:cs typeface="+mn-cs"/>
              </a:rPr>
              <a:t>1.5-1.0=</a:t>
            </a:r>
            <a:r>
              <a:rPr kumimoji="0" lang="zh-CN" altLang="en-US" sz="2000" b="1" i="0" u="none" strike="noStrike" kern="1200" cap="none" spc="0" normalizeH="0" baseline="0" noProof="0" smtClean="0">
                <a:ln>
                  <a:noFill/>
                </a:ln>
                <a:solidFill>
                  <a:srgbClr val="009900"/>
                </a:solidFill>
                <a:effectLst/>
                <a:uLnTx/>
                <a:uFillTx/>
                <a:latin typeface="微软雅黑" panose="020B0503020204020204" pitchFamily="34" charset="-122"/>
                <a:ea typeface="微软雅黑" panose="020B0503020204020204" pitchFamily="34" charset="-122"/>
                <a:cs typeface="+mn-cs"/>
              </a:rPr>
              <a:t>？</a:t>
            </a:r>
          </a:p>
        </p:txBody>
      </p:sp>
      <p:sp>
        <p:nvSpPr>
          <p:cNvPr id="209931" name="灯片编号占位符 1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0D7EB2-7564-4023-9B16-EEC12EBF8C97}"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Text Box 5"/>
          <p:cNvSpPr txBox="1">
            <a:spLocks noChangeArrowheads="1"/>
          </p:cNvSpPr>
          <p:nvPr/>
        </p:nvSpPr>
        <p:spPr bwMode="auto">
          <a:xfrm>
            <a:off x="6249988" y="1223963"/>
            <a:ext cx="796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rPr>
              <a:t>对阶</a:t>
            </a:r>
          </a:p>
        </p:txBody>
      </p:sp>
    </p:spTree>
    <p:extLst>
      <p:ext uri="{BB962C8B-B14F-4D97-AF65-F5344CB8AC3E}">
        <p14:creationId xmlns:p14="http://schemas.microsoft.com/office/powerpoint/2010/main" val="3685899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7859">
                                            <p:txEl>
                                              <p:pRg st="1" end="1"/>
                                            </p:txEl>
                                          </p:spTgt>
                                        </p:tgtEl>
                                        <p:attrNameLst>
                                          <p:attrName>style.visibility</p:attrName>
                                        </p:attrNameLst>
                                      </p:cBhvr>
                                      <p:to>
                                        <p:strVal val="visible"/>
                                      </p:to>
                                    </p:set>
                                    <p:animEffect transition="in" filter="blinds(horizontal)">
                                      <p:cBhvr>
                                        <p:cTn id="7" dur="500"/>
                                        <p:tgtEl>
                                          <p:spTgt spid="3778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7859">
                                            <p:txEl>
                                              <p:pRg st="2" end="2"/>
                                            </p:txEl>
                                          </p:spTgt>
                                        </p:tgtEl>
                                        <p:attrNameLst>
                                          <p:attrName>style.visibility</p:attrName>
                                        </p:attrNameLst>
                                      </p:cBhvr>
                                      <p:to>
                                        <p:strVal val="visible"/>
                                      </p:to>
                                    </p:set>
                                    <p:animEffect transition="in" filter="blinds(horizontal)">
                                      <p:cBhvr>
                                        <p:cTn id="17" dur="500"/>
                                        <p:tgtEl>
                                          <p:spTgt spid="3778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7859">
                                            <p:txEl>
                                              <p:pRg st="3" end="3"/>
                                            </p:txEl>
                                          </p:spTgt>
                                        </p:tgtEl>
                                        <p:attrNameLst>
                                          <p:attrName>style.visibility</p:attrName>
                                        </p:attrNameLst>
                                      </p:cBhvr>
                                      <p:to>
                                        <p:strVal val="visible"/>
                                      </p:to>
                                    </p:set>
                                    <p:animEffect transition="in" filter="blinds(horizontal)">
                                      <p:cBhvr>
                                        <p:cTn id="22" dur="500"/>
                                        <p:tgtEl>
                                          <p:spTgt spid="3778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77859">
                                            <p:txEl>
                                              <p:pRg st="4" end="4"/>
                                            </p:txEl>
                                          </p:spTgt>
                                        </p:tgtEl>
                                        <p:attrNameLst>
                                          <p:attrName>style.visibility</p:attrName>
                                        </p:attrNameLst>
                                      </p:cBhvr>
                                      <p:to>
                                        <p:strVal val="visible"/>
                                      </p:to>
                                    </p:set>
                                    <p:animEffect transition="in" filter="blinds(horizontal)">
                                      <p:cBhvr>
                                        <p:cTn id="27" dur="500"/>
                                        <p:tgtEl>
                                          <p:spTgt spid="3778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77859">
                                            <p:txEl>
                                              <p:pRg st="5" end="5"/>
                                            </p:txEl>
                                          </p:spTgt>
                                        </p:tgtEl>
                                        <p:attrNameLst>
                                          <p:attrName>style.visibility</p:attrName>
                                        </p:attrNameLst>
                                      </p:cBhvr>
                                      <p:to>
                                        <p:strVal val="visible"/>
                                      </p:to>
                                    </p:set>
                                    <p:animEffect transition="in" filter="blinds(horizontal)">
                                      <p:cBhvr>
                                        <p:cTn id="32" dur="500"/>
                                        <p:tgtEl>
                                          <p:spTgt spid="37785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77860">
                                            <p:txEl>
                                              <p:pRg st="0" end="0"/>
                                            </p:txEl>
                                          </p:spTgt>
                                        </p:tgtEl>
                                        <p:attrNameLst>
                                          <p:attrName>style.visibility</p:attrName>
                                        </p:attrNameLst>
                                      </p:cBhvr>
                                      <p:to>
                                        <p:strVal val="visible"/>
                                      </p:to>
                                    </p:set>
                                    <p:animEffect transition="in" filter="blinds(horizontal)">
                                      <p:cBhvr>
                                        <p:cTn id="37" dur="500"/>
                                        <p:tgtEl>
                                          <p:spTgt spid="377860">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7861"/>
                                        </p:tgtEl>
                                        <p:attrNameLst>
                                          <p:attrName>style.visibility</p:attrName>
                                        </p:attrNameLst>
                                      </p:cBhvr>
                                      <p:to>
                                        <p:strVal val="visible"/>
                                      </p:to>
                                    </p:set>
                                    <p:animEffect transition="in" filter="blinds(horizontal)">
                                      <p:cBhvr>
                                        <p:cTn id="42" dur="500"/>
                                        <p:tgtEl>
                                          <p:spTgt spid="3778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77859">
                                            <p:txEl>
                                              <p:pRg st="6" end="6"/>
                                            </p:txEl>
                                          </p:spTgt>
                                        </p:tgtEl>
                                        <p:attrNameLst>
                                          <p:attrName>style.visibility</p:attrName>
                                        </p:attrNameLst>
                                      </p:cBhvr>
                                      <p:to>
                                        <p:strVal val="visible"/>
                                      </p:to>
                                    </p:set>
                                    <p:animEffect transition="in" filter="blinds(horizontal)">
                                      <p:cBhvr>
                                        <p:cTn id="47" dur="500"/>
                                        <p:tgtEl>
                                          <p:spTgt spid="377859">
                                            <p:txEl>
                                              <p:pRg st="6" end="6"/>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77862">
                                            <p:txEl>
                                              <p:pRg st="0" end="0"/>
                                            </p:txEl>
                                          </p:spTgt>
                                        </p:tgtEl>
                                        <p:attrNameLst>
                                          <p:attrName>style.visibility</p:attrName>
                                        </p:attrNameLst>
                                      </p:cBhvr>
                                      <p:to>
                                        <p:strVal val="visible"/>
                                      </p:to>
                                    </p:set>
                                    <p:animEffect transition="in" filter="blinds(horizontal)">
                                      <p:cBhvr>
                                        <p:cTn id="52" dur="500"/>
                                        <p:tgtEl>
                                          <p:spTgt spid="377862">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77863"/>
                                        </p:tgtEl>
                                        <p:attrNameLst>
                                          <p:attrName>style.visibility</p:attrName>
                                        </p:attrNameLst>
                                      </p:cBhvr>
                                      <p:to>
                                        <p:strVal val="visible"/>
                                      </p:to>
                                    </p:set>
                                    <p:animEffect transition="in" filter="blinds(horizontal)">
                                      <p:cBhvr>
                                        <p:cTn id="57" dur="500"/>
                                        <p:tgtEl>
                                          <p:spTgt spid="37786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77859">
                                            <p:txEl>
                                              <p:pRg st="7" end="7"/>
                                            </p:txEl>
                                          </p:spTgt>
                                        </p:tgtEl>
                                        <p:attrNameLst>
                                          <p:attrName>style.visibility</p:attrName>
                                        </p:attrNameLst>
                                      </p:cBhvr>
                                      <p:to>
                                        <p:strVal val="visible"/>
                                      </p:to>
                                    </p:set>
                                    <p:animEffect transition="in" filter="blinds(horizontal)">
                                      <p:cBhvr>
                                        <p:cTn id="62" dur="500"/>
                                        <p:tgtEl>
                                          <p:spTgt spid="377859">
                                            <p:txEl>
                                              <p:pRg st="7" end="7"/>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41386">
                                            <p:txEl>
                                              <p:pRg st="0" end="0"/>
                                            </p:txEl>
                                          </p:spTgt>
                                        </p:tgtEl>
                                        <p:attrNameLst>
                                          <p:attrName>style.visibility</p:attrName>
                                        </p:attrNameLst>
                                      </p:cBhvr>
                                      <p:to>
                                        <p:strVal val="visible"/>
                                      </p:to>
                                    </p:set>
                                    <p:animEffect transition="in" filter="blinds(horizontal)">
                                      <p:cBhvr>
                                        <p:cTn id="67" dur="500"/>
                                        <p:tgtEl>
                                          <p:spTgt spid="741386">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77865"/>
                                        </p:tgtEl>
                                        <p:attrNameLst>
                                          <p:attrName>style.visibility</p:attrName>
                                        </p:attrNameLst>
                                      </p:cBhvr>
                                      <p:to>
                                        <p:strVal val="visible"/>
                                      </p:to>
                                    </p:set>
                                    <p:animEffect transition="in" filter="blinds(horizontal)">
                                      <p:cBhvr>
                                        <p:cTn id="72" dur="500"/>
                                        <p:tgtEl>
                                          <p:spTgt spid="37786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377859">
                                            <p:txEl>
                                              <p:pRg st="8" end="8"/>
                                            </p:txEl>
                                          </p:spTgt>
                                        </p:tgtEl>
                                        <p:attrNameLst>
                                          <p:attrName>style.visibility</p:attrName>
                                        </p:attrNameLst>
                                      </p:cBhvr>
                                      <p:to>
                                        <p:strVal val="visible"/>
                                      </p:to>
                                    </p:set>
                                    <p:animEffect transition="in" filter="blinds(horizontal)">
                                      <p:cBhvr>
                                        <p:cTn id="77" dur="500"/>
                                        <p:tgtEl>
                                          <p:spTgt spid="377859">
                                            <p:txEl>
                                              <p:pRg st="8" end="8"/>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741386">
                                            <p:txEl>
                                              <p:pRg st="1" end="1"/>
                                            </p:txEl>
                                          </p:spTgt>
                                        </p:tgtEl>
                                        <p:attrNameLst>
                                          <p:attrName>style.visibility</p:attrName>
                                        </p:attrNameLst>
                                      </p:cBhvr>
                                      <p:to>
                                        <p:strVal val="visible"/>
                                      </p:to>
                                    </p:set>
                                    <p:animEffect transition="in" filter="blinds(horizontal)">
                                      <p:cBhvr>
                                        <p:cTn id="82" dur="500"/>
                                        <p:tgtEl>
                                          <p:spTgt spid="741386">
                                            <p:txEl>
                                              <p:pRg st="1" end="1"/>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377859">
                                            <p:txEl>
                                              <p:pRg st="9" end="9"/>
                                            </p:txEl>
                                          </p:spTgt>
                                        </p:tgtEl>
                                        <p:attrNameLst>
                                          <p:attrName>style.visibility</p:attrName>
                                        </p:attrNameLst>
                                      </p:cBhvr>
                                      <p:to>
                                        <p:strVal val="visible"/>
                                      </p:to>
                                    </p:set>
                                    <p:animEffect transition="in" filter="blinds(horizontal)">
                                      <p:cBhvr>
                                        <p:cTn id="87" dur="500"/>
                                        <p:tgtEl>
                                          <p:spTgt spid="377859">
                                            <p:txEl>
                                              <p:pRg st="9" end="9"/>
                                            </p:txEl>
                                          </p:spTgt>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77864"/>
                                        </p:tgtEl>
                                        <p:attrNameLst>
                                          <p:attrName>style.visibility</p:attrName>
                                        </p:attrNameLst>
                                      </p:cBhvr>
                                      <p:to>
                                        <p:strVal val="visible"/>
                                      </p:to>
                                    </p:set>
                                    <p:animEffect transition="in" filter="blinds(horizontal)">
                                      <p:cBhvr>
                                        <p:cTn id="92" dur="500"/>
                                        <p:tgtEl>
                                          <p:spTgt spid="37786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377859">
                                            <p:txEl>
                                              <p:pRg st="10" end="10"/>
                                            </p:txEl>
                                          </p:spTgt>
                                        </p:tgtEl>
                                        <p:attrNameLst>
                                          <p:attrName>style.visibility</p:attrName>
                                        </p:attrNameLst>
                                      </p:cBhvr>
                                      <p:to>
                                        <p:strVal val="visible"/>
                                      </p:to>
                                    </p:set>
                                    <p:animEffect transition="in" filter="blinds(horizontal)">
                                      <p:cBhvr>
                                        <p:cTn id="97" dur="500"/>
                                        <p:tgtEl>
                                          <p:spTgt spid="3778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p:bldP spid="377863" grpId="0"/>
      <p:bldP spid="377864" grpId="0"/>
      <p:bldP spid="377865" grpId="0"/>
      <p:bldP spid="1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139700"/>
            <a:ext cx="8229600" cy="561975"/>
          </a:xfrm>
        </p:spPr>
        <p:txBody>
          <a:bodyPr/>
          <a:lstStyle/>
          <a:p>
            <a:r>
              <a:rPr lang="zh-CN" altLang="en-US" smtClean="0"/>
              <a:t>浮点数除</a:t>
            </a:r>
            <a:r>
              <a:rPr lang="en-US" altLang="zh-CN" smtClean="0"/>
              <a:t>0</a:t>
            </a:r>
            <a:r>
              <a:rPr lang="zh-CN" altLang="en-US" smtClean="0"/>
              <a:t>的问题</a:t>
            </a:r>
          </a:p>
        </p:txBody>
      </p:sp>
      <p:sp>
        <p:nvSpPr>
          <p:cNvPr id="210947" name="Rectangle 3"/>
          <p:cNvSpPr>
            <a:spLocks noGrp="1" noChangeArrowheads="1"/>
          </p:cNvSpPr>
          <p:nvPr>
            <p:ph type="body" idx="1"/>
          </p:nvPr>
        </p:nvSpPr>
        <p:spPr/>
        <p:txBody>
          <a:bodyPr/>
          <a:lstStyle/>
          <a:p>
            <a:endParaRPr lang="zh-CN" altLang="en-US" smtClean="0"/>
          </a:p>
        </p:txBody>
      </p:sp>
      <p:pic>
        <p:nvPicPr>
          <p:cNvPr id="210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863600"/>
            <a:ext cx="8461375"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9" name="Rectangle 5"/>
          <p:cNvSpPr>
            <a:spLocks noChangeArrowheads="1"/>
          </p:cNvSpPr>
          <p:nvPr/>
        </p:nvSpPr>
        <p:spPr bwMode="auto">
          <a:xfrm>
            <a:off x="3222625" y="3024188"/>
            <a:ext cx="51927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5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为什么整数除</a:t>
            </a:r>
            <a:r>
              <a:rPr kumimoji="0" lang="en-US" altLang="zh-CN"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会发生异常？</a:t>
            </a:r>
          </a:p>
          <a:p>
            <a:pPr marL="0" marR="0" lvl="0" indent="0" algn="l" defTabSz="914400" rtl="0" eaLnBrk="0" fontAlgn="base" latinLnBrk="0" hangingPunct="0">
              <a:lnSpc>
                <a:spcPct val="125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为什么浮点数除</a:t>
            </a:r>
            <a:r>
              <a:rPr kumimoji="0" lang="en-US" altLang="zh-CN"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0</a:t>
            </a:r>
            <a:r>
              <a:rPr kumimoji="0" lang="zh-CN" altLang="en-US" sz="24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不会出现异常？</a:t>
            </a:r>
          </a:p>
        </p:txBody>
      </p:sp>
      <p:sp>
        <p:nvSpPr>
          <p:cNvPr id="210950" name="Line 7"/>
          <p:cNvSpPr>
            <a:spLocks noChangeShapeType="1"/>
          </p:cNvSpPr>
          <p:nvPr/>
        </p:nvSpPr>
        <p:spPr bwMode="auto">
          <a:xfrm>
            <a:off x="4211638" y="6443663"/>
            <a:ext cx="1169987"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0951" name="Line 8"/>
          <p:cNvSpPr>
            <a:spLocks noChangeShapeType="1"/>
          </p:cNvSpPr>
          <p:nvPr/>
        </p:nvSpPr>
        <p:spPr bwMode="auto">
          <a:xfrm>
            <a:off x="5651500" y="6443663"/>
            <a:ext cx="116998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3433" name="Text Box 9"/>
          <p:cNvSpPr txBox="1">
            <a:spLocks noChangeArrowheads="1"/>
          </p:cNvSpPr>
          <p:nvPr/>
        </p:nvSpPr>
        <p:spPr bwMode="auto">
          <a:xfrm>
            <a:off x="3492500" y="4959350"/>
            <a:ext cx="4365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浮点运算中，一个有限数除以</a:t>
            </a:r>
            <a:r>
              <a:rPr kumimoji="0" lang="en-US" altLang="zh-CN"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，结果为正无穷大（负无穷大）</a:t>
            </a:r>
          </a:p>
        </p:txBody>
      </p:sp>
      <p:sp>
        <p:nvSpPr>
          <p:cNvPr id="210953" name="灯片编号占位符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DABF7C-3F8A-422E-BF17-D1A8CBCDC65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6016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43433"/>
                                        </p:tgtEl>
                                        <p:attrNameLst>
                                          <p:attrName>style.visibility</p:attrName>
                                        </p:attrNameLst>
                                      </p:cBhvr>
                                      <p:to>
                                        <p:strVal val="visible"/>
                                      </p:to>
                                    </p:set>
                                    <p:animEffect transition="in" filter="blinds(horizontal)">
                                      <p:cBhvr>
                                        <p:cTn id="7" dur="500"/>
                                        <p:tgtEl>
                                          <p:spTgt spid="74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33"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idx="4294967295"/>
          </p:nvPr>
        </p:nvSpPr>
        <p:spPr>
          <a:xfrm>
            <a:off x="457200" y="139700"/>
            <a:ext cx="8229600" cy="544513"/>
          </a:xfrm>
        </p:spPr>
        <p:txBody>
          <a:bodyPr/>
          <a:lstStyle/>
          <a:p>
            <a:r>
              <a:rPr lang="zh-CN" altLang="en-US" sz="3200" smtClean="0"/>
              <a:t>浮点数加</a:t>
            </a:r>
            <a:r>
              <a:rPr lang="en-US" altLang="zh-CN" sz="3200" smtClean="0"/>
              <a:t>/</a:t>
            </a:r>
            <a:r>
              <a:rPr lang="zh-CN" altLang="en-US" sz="3200" smtClean="0"/>
              <a:t>减运算</a:t>
            </a:r>
          </a:p>
        </p:txBody>
      </p:sp>
      <p:sp>
        <p:nvSpPr>
          <p:cNvPr id="455683" name="Rectangle 3"/>
          <p:cNvSpPr>
            <a:spLocks noGrp="1" noChangeArrowheads="1"/>
          </p:cNvSpPr>
          <p:nvPr>
            <p:ph type="body" idx="4294967295"/>
          </p:nvPr>
        </p:nvSpPr>
        <p:spPr>
          <a:xfrm>
            <a:off x="66675" y="793750"/>
            <a:ext cx="8918575" cy="5465763"/>
          </a:xfrm>
        </p:spPr>
        <p:txBody>
          <a:bodyPr lIns="63500" tIns="25400" rIns="63500" bIns="25400">
            <a:spAutoFit/>
          </a:bodyPr>
          <a:lstStyle/>
          <a:p>
            <a:pPr marL="203200" indent="-203200"/>
            <a:r>
              <a:rPr lang="zh-CN" altLang="en-US" sz="2000" smtClean="0">
                <a:latin typeface="微软雅黑" panose="020B0503020204020204" pitchFamily="34" charset="-122"/>
                <a:ea typeface="微软雅黑" panose="020B0503020204020204" pitchFamily="34" charset="-122"/>
              </a:rPr>
              <a:t>十进制科学计数法的加法例子</a:t>
            </a:r>
          </a:p>
          <a:p>
            <a:pPr marL="685800" lvl="1" indent="-190500">
              <a:buFontTx/>
              <a:buNone/>
            </a:pPr>
            <a:r>
              <a:rPr lang="en-US" altLang="zh-CN" smtClean="0">
                <a:latin typeface="微软雅黑" panose="020B0503020204020204" pitchFamily="34" charset="-122"/>
                <a:ea typeface="微软雅黑" panose="020B0503020204020204" pitchFamily="34" charset="-122"/>
              </a:rPr>
              <a:t> 1.123 × 10</a:t>
            </a:r>
            <a:r>
              <a:rPr lang="en-US" altLang="zh-CN" baseline="30000" smtClean="0">
                <a:latin typeface="微软雅黑" panose="020B0503020204020204" pitchFamily="34" charset="-122"/>
                <a:ea typeface="微软雅黑" panose="020B0503020204020204" pitchFamily="34" charset="-122"/>
              </a:rPr>
              <a:t>5</a:t>
            </a:r>
            <a:r>
              <a:rPr lang="en-US" altLang="zh-CN" smtClean="0">
                <a:latin typeface="微软雅黑" panose="020B0503020204020204" pitchFamily="34" charset="-122"/>
                <a:ea typeface="微软雅黑" panose="020B0503020204020204" pitchFamily="34" charset="-122"/>
              </a:rPr>
              <a:t> + 2.560 ×10</a:t>
            </a:r>
            <a:r>
              <a:rPr lang="en-US" altLang="zh-CN" baseline="30000" smtClean="0">
                <a:latin typeface="微软雅黑" panose="020B0503020204020204" pitchFamily="34" charset="-122"/>
                <a:ea typeface="微软雅黑" panose="020B0503020204020204" pitchFamily="34" charset="-122"/>
              </a:rPr>
              <a:t>2</a:t>
            </a:r>
            <a:endParaRPr lang="zh-CN" altLang="en-US" smtClean="0">
              <a:latin typeface="微软雅黑" panose="020B0503020204020204" pitchFamily="34" charset="-122"/>
              <a:ea typeface="微软雅黑" panose="020B0503020204020204" pitchFamily="34" charset="-122"/>
            </a:endParaRPr>
          </a:p>
          <a:p>
            <a:pPr marL="203200" indent="-203200">
              <a:buFontTx/>
              <a:buNone/>
            </a:pPr>
            <a:r>
              <a:rPr lang="zh-CN" altLang="en-US" sz="2000" smtClean="0">
                <a:latin typeface="微软雅黑" panose="020B0503020204020204" pitchFamily="34" charset="-122"/>
                <a:ea typeface="微软雅黑" panose="020B0503020204020204" pitchFamily="34" charset="-122"/>
              </a:rPr>
              <a:t>  其计算过程为：</a:t>
            </a:r>
          </a:p>
          <a:p>
            <a:pPr marL="685800" lvl="1" indent="-190500">
              <a:buFontTx/>
              <a:buNone/>
            </a:pPr>
            <a:r>
              <a:rPr lang="en-US" altLang="zh-CN" smtClean="0">
                <a:latin typeface="微软雅黑" panose="020B0503020204020204" pitchFamily="34" charset="-122"/>
                <a:ea typeface="微软雅黑" panose="020B0503020204020204" pitchFamily="34" charset="-122"/>
              </a:rPr>
              <a:t>1.123 ×10</a:t>
            </a:r>
            <a:r>
              <a:rPr lang="en-US" altLang="zh-CN" baseline="30000" smtClean="0">
                <a:latin typeface="微软雅黑" panose="020B0503020204020204" pitchFamily="34" charset="-122"/>
                <a:ea typeface="微软雅黑" panose="020B0503020204020204" pitchFamily="34" charset="-122"/>
              </a:rPr>
              <a:t>5</a:t>
            </a:r>
            <a:r>
              <a:rPr lang="en-US" altLang="zh-CN" smtClean="0">
                <a:latin typeface="微软雅黑" panose="020B0503020204020204" pitchFamily="34" charset="-122"/>
                <a:ea typeface="微软雅黑" panose="020B0503020204020204" pitchFamily="34" charset="-122"/>
              </a:rPr>
              <a:t> + </a:t>
            </a:r>
            <a:r>
              <a:rPr lang="en-US" altLang="zh-CN" smtClean="0">
                <a:solidFill>
                  <a:srgbClr val="FF0000"/>
                </a:solidFill>
                <a:latin typeface="微软雅黑" panose="020B0503020204020204" pitchFamily="34" charset="-122"/>
                <a:ea typeface="微软雅黑" panose="020B0503020204020204" pitchFamily="34" charset="-122"/>
              </a:rPr>
              <a:t>2</a:t>
            </a:r>
            <a:r>
              <a:rPr lang="en-US" altLang="zh-CN" smtClean="0">
                <a:latin typeface="微软雅黑" panose="020B0503020204020204" pitchFamily="34" charset="-122"/>
                <a:ea typeface="微软雅黑" panose="020B0503020204020204" pitchFamily="34" charset="-122"/>
              </a:rPr>
              <a:t>.560 ×10</a:t>
            </a:r>
            <a:r>
              <a:rPr lang="en-US" altLang="zh-CN" baseline="30000" smtClean="0">
                <a:latin typeface="微软雅黑" panose="020B0503020204020204" pitchFamily="34" charset="-122"/>
                <a:ea typeface="微软雅黑" panose="020B0503020204020204" pitchFamily="34" charset="-122"/>
              </a:rPr>
              <a:t>2</a:t>
            </a:r>
            <a:r>
              <a:rPr lang="en-US" altLang="zh-CN" smtClean="0">
                <a:latin typeface="微软雅黑" panose="020B0503020204020204" pitchFamily="34" charset="-122"/>
                <a:ea typeface="微软雅黑" panose="020B0503020204020204" pitchFamily="34" charset="-122"/>
              </a:rPr>
              <a:t> = 1.123 ×10</a:t>
            </a:r>
            <a:r>
              <a:rPr lang="en-US" altLang="zh-CN" baseline="30000" smtClean="0">
                <a:latin typeface="微软雅黑" panose="020B0503020204020204" pitchFamily="34" charset="-122"/>
                <a:ea typeface="微软雅黑" panose="020B0503020204020204" pitchFamily="34" charset="-122"/>
              </a:rPr>
              <a:t>5</a:t>
            </a:r>
            <a:r>
              <a:rPr lang="en-US" altLang="zh-CN" smtClean="0">
                <a:latin typeface="微软雅黑" panose="020B0503020204020204" pitchFamily="34" charset="-122"/>
                <a:ea typeface="微软雅黑" panose="020B0503020204020204" pitchFamily="34" charset="-122"/>
              </a:rPr>
              <a:t> + 0.00</a:t>
            </a:r>
            <a:r>
              <a:rPr lang="en-US" altLang="zh-CN" smtClean="0">
                <a:solidFill>
                  <a:srgbClr val="FF0000"/>
                </a:solidFill>
                <a:latin typeface="微软雅黑" panose="020B0503020204020204" pitchFamily="34" charset="-122"/>
                <a:ea typeface="微软雅黑" panose="020B0503020204020204" pitchFamily="34" charset="-122"/>
              </a:rPr>
              <a:t>2</a:t>
            </a:r>
            <a:r>
              <a:rPr lang="en-US" altLang="zh-CN" smtClean="0">
                <a:latin typeface="微软雅黑" panose="020B0503020204020204" pitchFamily="34" charset="-122"/>
                <a:ea typeface="微软雅黑" panose="020B0503020204020204" pitchFamily="34" charset="-122"/>
              </a:rPr>
              <a:t>560 ×10</a:t>
            </a:r>
            <a:r>
              <a:rPr lang="en-US" altLang="zh-CN" baseline="30000" smtClean="0">
                <a:latin typeface="微软雅黑" panose="020B0503020204020204" pitchFamily="34" charset="-122"/>
                <a:ea typeface="微软雅黑" panose="020B0503020204020204" pitchFamily="34" charset="-122"/>
              </a:rPr>
              <a:t>5</a:t>
            </a:r>
            <a:r>
              <a:rPr lang="en-US" altLang="zh-CN" smtClean="0">
                <a:latin typeface="微软雅黑" panose="020B0503020204020204" pitchFamily="34" charset="-122"/>
                <a:ea typeface="微软雅黑" panose="020B0503020204020204" pitchFamily="34" charset="-122"/>
              </a:rPr>
              <a:t>       </a:t>
            </a:r>
          </a:p>
          <a:p>
            <a:pPr marL="685800" lvl="1" indent="-190500">
              <a:buFontTx/>
              <a:buNone/>
            </a:pPr>
            <a:r>
              <a:rPr lang="en-US" altLang="zh-CN" smtClean="0">
                <a:latin typeface="微软雅黑" panose="020B0503020204020204" pitchFamily="34" charset="-122"/>
                <a:ea typeface="微软雅黑" panose="020B0503020204020204" pitchFamily="34" charset="-122"/>
              </a:rPr>
              <a:t>                                        =(1.123 + 0.002</a:t>
            </a:r>
            <a:r>
              <a:rPr lang="en-US" altLang="zh-CN" smtClean="0">
                <a:solidFill>
                  <a:srgbClr val="FF0066"/>
                </a:solidFill>
                <a:latin typeface="微软雅黑" panose="020B0503020204020204" pitchFamily="34" charset="-122"/>
                <a:ea typeface="微软雅黑" panose="020B0503020204020204" pitchFamily="34" charset="-122"/>
              </a:rPr>
              <a:t>56</a:t>
            </a:r>
            <a:r>
              <a:rPr lang="en-US" altLang="zh-CN" smtClean="0">
                <a:latin typeface="微软雅黑" panose="020B0503020204020204" pitchFamily="34" charset="-122"/>
                <a:ea typeface="微软雅黑" panose="020B0503020204020204" pitchFamily="34" charset="-122"/>
              </a:rPr>
              <a:t>) ×10</a:t>
            </a:r>
            <a:r>
              <a:rPr lang="en-US" altLang="zh-CN" baseline="30000" smtClean="0">
                <a:latin typeface="微软雅黑" panose="020B0503020204020204" pitchFamily="34" charset="-122"/>
                <a:ea typeface="微软雅黑" panose="020B0503020204020204" pitchFamily="34" charset="-122"/>
              </a:rPr>
              <a:t>5</a:t>
            </a:r>
            <a:r>
              <a:rPr lang="en-US" altLang="zh-CN" smtClean="0">
                <a:latin typeface="微软雅黑" panose="020B0503020204020204" pitchFamily="34" charset="-122"/>
                <a:ea typeface="微软雅黑" panose="020B0503020204020204" pitchFamily="34" charset="-122"/>
              </a:rPr>
              <a:t> = 1.12556 ×10</a:t>
            </a:r>
            <a:r>
              <a:rPr lang="en-US" altLang="zh-CN" baseline="30000" smtClean="0">
                <a:latin typeface="微软雅黑" panose="020B0503020204020204" pitchFamily="34" charset="-122"/>
                <a:ea typeface="微软雅黑" panose="020B0503020204020204" pitchFamily="34" charset="-122"/>
              </a:rPr>
              <a:t>5  </a:t>
            </a:r>
          </a:p>
          <a:p>
            <a:pPr marL="685800" lvl="1" indent="-190500">
              <a:buFontTx/>
              <a:buNone/>
            </a:pPr>
            <a:r>
              <a:rPr lang="en-US" altLang="zh-CN" baseline="30000" smtClean="0">
                <a:latin typeface="微软雅黑" panose="020B0503020204020204" pitchFamily="34" charset="-122"/>
                <a:ea typeface="微软雅黑" panose="020B0503020204020204" pitchFamily="34" charset="-122"/>
              </a:rPr>
              <a:t>				</a:t>
            </a:r>
            <a:r>
              <a:rPr lang="en-US" altLang="zh-CN" smtClean="0">
                <a:latin typeface="微软雅黑" panose="020B0503020204020204" pitchFamily="34" charset="-122"/>
                <a:ea typeface="微软雅黑" panose="020B0503020204020204" pitchFamily="34" charset="-122"/>
              </a:rPr>
              <a:t>          =1.126 ×10</a:t>
            </a:r>
            <a:r>
              <a:rPr lang="en-US" altLang="zh-CN" baseline="30000" smtClean="0">
                <a:latin typeface="微软雅黑" panose="020B0503020204020204" pitchFamily="34" charset="-122"/>
                <a:ea typeface="微软雅黑" panose="020B0503020204020204" pitchFamily="34" charset="-122"/>
              </a:rPr>
              <a:t>5 </a:t>
            </a:r>
            <a:endParaRPr lang="en-US" altLang="zh-CN" smtClean="0">
              <a:latin typeface="微软雅黑" panose="020B0503020204020204" pitchFamily="34" charset="-122"/>
              <a:ea typeface="微软雅黑" panose="020B0503020204020204" pitchFamily="34" charset="-122"/>
            </a:endParaRPr>
          </a:p>
          <a:p>
            <a:pPr marL="685800" lvl="1" indent="-190500">
              <a:buFontTx/>
              <a:buNone/>
            </a:pPr>
            <a:endParaRPr lang="en-US" altLang="zh-CN" baseline="30000" smtClean="0">
              <a:latin typeface="微软雅黑" panose="020B0503020204020204" pitchFamily="34" charset="-122"/>
              <a:ea typeface="微软雅黑" panose="020B0503020204020204" pitchFamily="34" charset="-122"/>
            </a:endParaRPr>
          </a:p>
          <a:p>
            <a:pPr marL="685800" lvl="1" indent="-190500">
              <a:buFontTx/>
              <a:buNone/>
            </a:pPr>
            <a:endParaRPr lang="en-US" altLang="zh-CN" baseline="30000" smtClean="0">
              <a:latin typeface="微软雅黑" panose="020B0503020204020204" pitchFamily="34" charset="-122"/>
              <a:ea typeface="微软雅黑" panose="020B0503020204020204" pitchFamily="34" charset="-122"/>
            </a:endParaRPr>
          </a:p>
          <a:p>
            <a:pPr marL="685800" lvl="1" indent="-190500">
              <a:buFontTx/>
              <a:buNone/>
            </a:pPr>
            <a:endParaRPr lang="en-US" altLang="zh-CN" baseline="30000" smtClean="0">
              <a:latin typeface="微软雅黑" panose="020B0503020204020204" pitchFamily="34" charset="-122"/>
              <a:ea typeface="微软雅黑" panose="020B0503020204020204" pitchFamily="34" charset="-122"/>
            </a:endParaRPr>
          </a:p>
          <a:p>
            <a:pPr marL="685800" lvl="1" indent="-190500">
              <a:buFontTx/>
              <a:buNone/>
            </a:pPr>
            <a:endParaRPr lang="en-US" altLang="zh-CN" baseline="30000" smtClean="0">
              <a:latin typeface="微软雅黑" panose="020B0503020204020204" pitchFamily="34" charset="-122"/>
              <a:ea typeface="微软雅黑" panose="020B0503020204020204" pitchFamily="34" charset="-122"/>
            </a:endParaRPr>
          </a:p>
          <a:p>
            <a:pPr marL="203200" indent="-203200"/>
            <a:r>
              <a:rPr lang="zh-CN" altLang="en-US" sz="2000" smtClean="0">
                <a:latin typeface="微软雅黑" panose="020B0503020204020204" pitchFamily="34" charset="-122"/>
                <a:ea typeface="微软雅黑" panose="020B0503020204020204" pitchFamily="34" charset="-122"/>
              </a:rPr>
              <a:t>“对阶”操作：</a:t>
            </a:r>
            <a:r>
              <a:rPr lang="zh-CN" altLang="en-US" sz="2000" smtClean="0">
                <a:solidFill>
                  <a:srgbClr val="FF0066"/>
                </a:solidFill>
                <a:latin typeface="微软雅黑" panose="020B0503020204020204" pitchFamily="34" charset="-122"/>
                <a:ea typeface="微软雅黑" panose="020B0503020204020204" pitchFamily="34" charset="-122"/>
              </a:rPr>
              <a:t>目的是使两数阶码相等</a:t>
            </a:r>
          </a:p>
          <a:p>
            <a:pPr marL="685800" lvl="1" indent="-190500"/>
            <a:r>
              <a:rPr lang="zh-CN" altLang="en-US" smtClean="0">
                <a:solidFill>
                  <a:schemeClr val="accent2"/>
                </a:solidFill>
                <a:latin typeface="微软雅黑" panose="020B0503020204020204" pitchFamily="34" charset="-122"/>
                <a:ea typeface="微软雅黑" panose="020B0503020204020204" pitchFamily="34" charset="-122"/>
              </a:rPr>
              <a:t>小阶向大阶看齐，阶小的那个数的尾数右移，右移位数等于两个阶码差的绝对值</a:t>
            </a:r>
          </a:p>
          <a:p>
            <a:pPr marL="685800" lvl="1" indent="-190500"/>
            <a:r>
              <a:rPr lang="en-US" altLang="zh-CN" smtClean="0">
                <a:solidFill>
                  <a:schemeClr val="accent2"/>
                </a:solidFill>
                <a:latin typeface="微软雅黑" panose="020B0503020204020204" pitchFamily="34" charset="-122"/>
                <a:ea typeface="微软雅黑" panose="020B0503020204020204" pitchFamily="34" charset="-122"/>
              </a:rPr>
              <a:t>IEEE 754</a:t>
            </a:r>
            <a:r>
              <a:rPr lang="zh-CN" altLang="en-US" smtClean="0">
                <a:solidFill>
                  <a:schemeClr val="accent2"/>
                </a:solidFill>
                <a:latin typeface="微软雅黑" panose="020B0503020204020204" pitchFamily="34" charset="-122"/>
                <a:ea typeface="微软雅黑" panose="020B0503020204020204" pitchFamily="34" charset="-122"/>
              </a:rPr>
              <a:t>尾数右移时，要将隐含的</a:t>
            </a:r>
            <a:r>
              <a:rPr lang="zh-CN" altLang="en-US" smtClean="0">
                <a:solidFill>
                  <a:srgbClr val="FF0000"/>
                </a:solidFill>
                <a:latin typeface="微软雅黑" panose="020B0503020204020204" pitchFamily="34" charset="-122"/>
                <a:ea typeface="微软雅黑" panose="020B0503020204020204" pitchFamily="34" charset="-122"/>
              </a:rPr>
              <a:t>“</a:t>
            </a:r>
            <a:r>
              <a:rPr lang="en-US" altLang="zh-CN" smtClean="0">
                <a:solidFill>
                  <a:srgbClr val="FF0000"/>
                </a:solidFill>
                <a:latin typeface="微软雅黑" panose="020B0503020204020204" pitchFamily="34" charset="-122"/>
                <a:ea typeface="微软雅黑" panose="020B0503020204020204" pitchFamily="34" charset="-122"/>
              </a:rPr>
              <a:t>1”</a:t>
            </a:r>
            <a:r>
              <a:rPr lang="zh-CN" altLang="en-US" smtClean="0">
                <a:solidFill>
                  <a:schemeClr val="accent2"/>
                </a:solidFill>
                <a:latin typeface="微软雅黑" panose="020B0503020204020204" pitchFamily="34" charset="-122"/>
                <a:ea typeface="微软雅黑" panose="020B0503020204020204" pitchFamily="34" charset="-122"/>
              </a:rPr>
              <a:t>移到小数部分，高位补</a:t>
            </a:r>
            <a:r>
              <a:rPr lang="en-US" altLang="zh-CN" smtClean="0">
                <a:solidFill>
                  <a:schemeClr val="accent2"/>
                </a:solidFill>
                <a:latin typeface="微软雅黑" panose="020B0503020204020204" pitchFamily="34" charset="-122"/>
                <a:ea typeface="微软雅黑" panose="020B0503020204020204" pitchFamily="34" charset="-122"/>
              </a:rPr>
              <a:t>0</a:t>
            </a:r>
            <a:r>
              <a:rPr lang="zh-CN" altLang="en-US" smtClean="0">
                <a:solidFill>
                  <a:schemeClr val="accent2"/>
                </a:solidFill>
                <a:latin typeface="微软雅黑" panose="020B0503020204020204" pitchFamily="34" charset="-122"/>
                <a:ea typeface="微软雅黑" panose="020B0503020204020204" pitchFamily="34" charset="-122"/>
              </a:rPr>
              <a:t>，移出的低位保留到特定的</a:t>
            </a:r>
            <a:r>
              <a:rPr lang="zh-CN" altLang="en-US" smtClean="0">
                <a:solidFill>
                  <a:srgbClr val="FF0066"/>
                </a:solidFill>
                <a:latin typeface="微软雅黑" panose="020B0503020204020204" pitchFamily="34" charset="-122"/>
                <a:ea typeface="微软雅黑" panose="020B0503020204020204" pitchFamily="34" charset="-122"/>
              </a:rPr>
              <a:t>“附加位”</a:t>
            </a:r>
            <a:r>
              <a:rPr lang="zh-CN" altLang="en-US" smtClean="0">
                <a:solidFill>
                  <a:schemeClr val="accent2"/>
                </a:solidFill>
                <a:latin typeface="微软雅黑" panose="020B0503020204020204" pitchFamily="34" charset="-122"/>
                <a:ea typeface="微软雅黑" panose="020B0503020204020204" pitchFamily="34" charset="-122"/>
              </a:rPr>
              <a:t>上</a:t>
            </a:r>
          </a:p>
        </p:txBody>
      </p:sp>
      <p:sp>
        <p:nvSpPr>
          <p:cNvPr id="455685" name="Text Box 5"/>
          <p:cNvSpPr txBox="1">
            <a:spLocks noChangeArrowheads="1"/>
          </p:cNvSpPr>
          <p:nvPr/>
        </p:nvSpPr>
        <p:spPr bwMode="auto">
          <a:xfrm>
            <a:off x="981075" y="3333750"/>
            <a:ext cx="72009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进行尾数加减运算前，必须</a:t>
            </a: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对阶</a:t>
            </a:r>
            <a:r>
              <a:rPr kumimoji="0" lang="zh-CN" altLang="en-US" sz="22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a:t>
            </a:r>
            <a:r>
              <a:rPr kumimoji="0" lang="zh-CN" altLang="en-US" sz="2200" b="1" i="0" u="none" strike="noStrike" kern="1200" cap="none" spc="0" normalizeH="0" baseline="0" noProof="0" smtClean="0">
                <a:ln>
                  <a:noFill/>
                </a:ln>
                <a:solidFill>
                  <a:srgbClr val="FF0066"/>
                </a:solidFill>
                <a:effectLst/>
                <a:uLnTx/>
                <a:uFillTx/>
                <a:latin typeface="Arial" panose="020B0604020202020204" pitchFamily="34" charset="0"/>
                <a:ea typeface="微软雅黑" panose="020B0503020204020204" pitchFamily="34" charset="-122"/>
                <a:cs typeface="+mn-cs"/>
              </a:rPr>
              <a:t>最后还要考虑舍入</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1200" cap="none" spc="0" normalizeH="0" baseline="0" noProof="0" smtClean="0">
                <a:ln>
                  <a:noFill/>
                </a:ln>
                <a:solidFill>
                  <a:srgbClr val="CC3300"/>
                </a:solidFill>
                <a:effectLst/>
                <a:uLnTx/>
                <a:uFillTx/>
                <a:latin typeface="Arial" panose="020B0604020202020204" pitchFamily="34" charset="0"/>
                <a:ea typeface="微软雅黑" panose="020B0503020204020204" pitchFamily="34" charset="-122"/>
                <a:cs typeface="+mn-cs"/>
              </a:rPr>
              <a:t>计算机内部的二进制运算也一样！</a:t>
            </a:r>
          </a:p>
        </p:txBody>
      </p:sp>
      <p:sp>
        <p:nvSpPr>
          <p:cNvPr id="455689" name="Line 9"/>
          <p:cNvSpPr>
            <a:spLocks noChangeShapeType="1"/>
          </p:cNvSpPr>
          <p:nvPr/>
        </p:nvSpPr>
        <p:spPr bwMode="auto">
          <a:xfrm flipV="1">
            <a:off x="3762375" y="2708275"/>
            <a:ext cx="2070100" cy="3241675"/>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5690" name="Rectangle 10"/>
          <p:cNvSpPr>
            <a:spLocks noChangeArrowheads="1"/>
          </p:cNvSpPr>
          <p:nvPr/>
        </p:nvSpPr>
        <p:spPr bwMode="auto">
          <a:xfrm>
            <a:off x="7858125" y="2438400"/>
            <a:ext cx="314325" cy="304800"/>
          </a:xfrm>
          <a:prstGeom prst="rect">
            <a:avLst/>
          </a:prstGeom>
          <a:noFill/>
          <a:ln w="28575">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55694" name="Line 14"/>
          <p:cNvSpPr>
            <a:spLocks noChangeShapeType="1"/>
          </p:cNvSpPr>
          <p:nvPr/>
        </p:nvSpPr>
        <p:spPr bwMode="auto">
          <a:xfrm flipV="1">
            <a:off x="7632700" y="2754313"/>
            <a:ext cx="276225" cy="62865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1976"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A1389C-020A-478C-8A95-29B4A91907A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6508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5683">
                                            <p:txEl>
                                              <p:pRg st="3" end="3"/>
                                            </p:txEl>
                                          </p:spTgt>
                                        </p:tgtEl>
                                        <p:attrNameLst>
                                          <p:attrName>style.visibility</p:attrName>
                                        </p:attrNameLst>
                                      </p:cBhvr>
                                      <p:to>
                                        <p:strVal val="visible"/>
                                      </p:to>
                                    </p:set>
                                    <p:animEffect transition="in" filter="blinds(horizontal)">
                                      <p:cBhvr>
                                        <p:cTn id="7" dur="500"/>
                                        <p:tgtEl>
                                          <p:spTgt spid="45568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55683">
                                            <p:txEl>
                                              <p:pRg st="4" end="4"/>
                                            </p:txEl>
                                          </p:spTgt>
                                        </p:tgtEl>
                                        <p:attrNameLst>
                                          <p:attrName>style.visibility</p:attrName>
                                        </p:attrNameLst>
                                      </p:cBhvr>
                                      <p:to>
                                        <p:strVal val="visible"/>
                                      </p:to>
                                    </p:set>
                                    <p:animEffect transition="in" filter="blinds(horizontal)">
                                      <p:cBhvr>
                                        <p:cTn id="10" dur="500"/>
                                        <p:tgtEl>
                                          <p:spTgt spid="45568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55683">
                                            <p:txEl>
                                              <p:pRg st="5" end="5"/>
                                            </p:txEl>
                                          </p:spTgt>
                                        </p:tgtEl>
                                        <p:attrNameLst>
                                          <p:attrName>style.visibility</p:attrName>
                                        </p:attrNameLst>
                                      </p:cBhvr>
                                      <p:to>
                                        <p:strVal val="visible"/>
                                      </p:to>
                                    </p:set>
                                    <p:animEffect transition="in" filter="blinds(horizontal)">
                                      <p:cBhvr>
                                        <p:cTn id="13" dur="500"/>
                                        <p:tgtEl>
                                          <p:spTgt spid="455683">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55690"/>
                                        </p:tgtEl>
                                        <p:attrNameLst>
                                          <p:attrName>style.visibility</p:attrName>
                                        </p:attrNameLst>
                                      </p:cBhvr>
                                      <p:to>
                                        <p:strVal val="visible"/>
                                      </p:to>
                                    </p:set>
                                    <p:animEffect transition="in" filter="blinds(horizontal)">
                                      <p:cBhvr>
                                        <p:cTn id="18" dur="500"/>
                                        <p:tgtEl>
                                          <p:spTgt spid="45569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55685"/>
                                        </p:tgtEl>
                                        <p:attrNameLst>
                                          <p:attrName>style.visibility</p:attrName>
                                        </p:attrNameLst>
                                      </p:cBhvr>
                                      <p:to>
                                        <p:strVal val="visible"/>
                                      </p:to>
                                    </p:set>
                                    <p:animEffect transition="in" filter="blinds(horizontal)">
                                      <p:cBhvr>
                                        <p:cTn id="23" dur="500"/>
                                        <p:tgtEl>
                                          <p:spTgt spid="45568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55694"/>
                                        </p:tgtEl>
                                        <p:attrNameLst>
                                          <p:attrName>style.visibility</p:attrName>
                                        </p:attrNameLst>
                                      </p:cBhvr>
                                      <p:to>
                                        <p:strVal val="visible"/>
                                      </p:to>
                                    </p:set>
                                    <p:animEffect transition="in" filter="blinds(horizontal)">
                                      <p:cBhvr>
                                        <p:cTn id="28" dur="500"/>
                                        <p:tgtEl>
                                          <p:spTgt spid="45569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55683">
                                            <p:txEl>
                                              <p:pRg st="10" end="10"/>
                                            </p:txEl>
                                          </p:spTgt>
                                        </p:tgtEl>
                                        <p:attrNameLst>
                                          <p:attrName>style.visibility</p:attrName>
                                        </p:attrNameLst>
                                      </p:cBhvr>
                                      <p:to>
                                        <p:strVal val="visible"/>
                                      </p:to>
                                    </p:set>
                                    <p:animEffect transition="in" filter="blinds(horizontal)">
                                      <p:cBhvr>
                                        <p:cTn id="33" dur="500"/>
                                        <p:tgtEl>
                                          <p:spTgt spid="455683">
                                            <p:txEl>
                                              <p:pRg st="10" end="1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55683">
                                            <p:txEl>
                                              <p:pRg st="11" end="11"/>
                                            </p:txEl>
                                          </p:spTgt>
                                        </p:tgtEl>
                                        <p:attrNameLst>
                                          <p:attrName>style.visibility</p:attrName>
                                        </p:attrNameLst>
                                      </p:cBhvr>
                                      <p:to>
                                        <p:strVal val="visible"/>
                                      </p:to>
                                    </p:set>
                                    <p:animEffect transition="in" filter="blinds(horizontal)">
                                      <p:cBhvr>
                                        <p:cTn id="38" dur="500"/>
                                        <p:tgtEl>
                                          <p:spTgt spid="455683">
                                            <p:txEl>
                                              <p:pRg st="11" end="1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55683">
                                            <p:txEl>
                                              <p:pRg st="12" end="12"/>
                                            </p:txEl>
                                          </p:spTgt>
                                        </p:tgtEl>
                                        <p:attrNameLst>
                                          <p:attrName>style.visibility</p:attrName>
                                        </p:attrNameLst>
                                      </p:cBhvr>
                                      <p:to>
                                        <p:strVal val="visible"/>
                                      </p:to>
                                    </p:set>
                                    <p:animEffect transition="in" filter="blinds(horizontal)">
                                      <p:cBhvr>
                                        <p:cTn id="43" dur="500"/>
                                        <p:tgtEl>
                                          <p:spTgt spid="455683">
                                            <p:txEl>
                                              <p:pRg st="12" end="12"/>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455689"/>
                                        </p:tgtEl>
                                        <p:attrNameLst>
                                          <p:attrName>style.visibility</p:attrName>
                                        </p:attrNameLst>
                                      </p:cBhvr>
                                      <p:to>
                                        <p:strVal val="visible"/>
                                      </p:to>
                                    </p:set>
                                    <p:animEffect transition="in" filter="blinds(horizontal)">
                                      <p:cBhvr>
                                        <p:cTn id="48" dur="500"/>
                                        <p:tgtEl>
                                          <p:spTgt spid="455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5" grpId="0"/>
      <p:bldP spid="455690"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1031875" y="139700"/>
            <a:ext cx="6651625" cy="544513"/>
          </a:xfrm>
        </p:spPr>
        <p:txBody>
          <a:bodyPr/>
          <a:lstStyle/>
          <a:p>
            <a:r>
              <a:rPr lang="zh-CN" altLang="en-US" sz="3200" smtClean="0"/>
              <a:t>浮点数加减法基本要点</a:t>
            </a:r>
            <a:r>
              <a:rPr lang="en-US" altLang="zh-CN" sz="3200" smtClean="0"/>
              <a:t> </a:t>
            </a:r>
          </a:p>
        </p:txBody>
      </p:sp>
      <p:sp>
        <p:nvSpPr>
          <p:cNvPr id="189443" name="Rectangle 3"/>
          <p:cNvSpPr>
            <a:spLocks noChangeArrowheads="1"/>
          </p:cNvSpPr>
          <p:nvPr/>
        </p:nvSpPr>
        <p:spPr bwMode="auto">
          <a:xfrm>
            <a:off x="296863" y="950913"/>
            <a:ext cx="8732837" cy="512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457200" indent="-4572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（假定：</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Xm</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Ym</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分别是</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X</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Y</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的尾数， </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 Xe</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Ye </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分别是</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X</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和</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Y</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的阶码 ）</a:t>
            </a:r>
            <a:endPar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求阶差：</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∆e=Ye – Xe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若</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Ye &gt; Xe</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，则结果的阶码为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Ye)</a:t>
            </a: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对阶：将</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Xm</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右移</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∆e</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位，尾数变为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Xm*2</a:t>
            </a:r>
            <a:r>
              <a:rPr kumimoji="0" lang="en-US" altLang="zh-CN"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Xe-Ye</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（保留右移部分</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附加位</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(3)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尾数加减： </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Xm*2</a:t>
            </a:r>
            <a:r>
              <a:rPr kumimoji="0" lang="en-US" altLang="zh-CN"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Xe-Ye</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 Ym</a:t>
            </a: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规格化：</a:t>
            </a: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当尾数高位为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，则需左规：</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尾数左移一次，阶码减</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，直到</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MSB</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为</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endPar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每次阶码减</a:t>
            </a:r>
            <a:r>
              <a:rPr kumimoji="0" lang="en-US" altLang="zh-CN"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后要判断阶码是否下溢（比最小可表示的阶码还要小）</a:t>
            </a: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当尾数最高位有进位，需右规：</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尾数右移一次，阶码加</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，直到</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MSB</a:t>
            </a:r>
            <a:r>
              <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为</a:t>
            </a:r>
            <a:r>
              <a:rPr kumimoji="0" lang="en-US" altLang="zh-CN"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endParaRPr kumimoji="0" lang="zh-CN" altLang="en-US" sz="20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None/>
              <a:tabLst/>
              <a:defRPr/>
            </a:pPr>
            <a:r>
              <a:rPr kumimoji="0" lang="zh-CN" altLang="en-US" sz="20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每次阶码加</a:t>
            </a:r>
            <a:r>
              <a:rPr kumimoji="0" lang="en-US" altLang="zh-CN"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0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后要判断阶码是否上溢（比最大可表示的阶码还要大</a:t>
            </a:r>
            <a:r>
              <a:rPr kumimoji="0" lang="zh-CN" altLang="en-US" sz="2000" b="1" i="0" u="none" strike="noStrike" kern="1200" cap="none" spc="0" normalizeH="0" baseline="0" noProof="0" smtClean="0">
                <a:ln>
                  <a:noFill/>
                </a:ln>
                <a:solidFill>
                  <a:srgbClr val="0066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p>
          <a:p>
            <a:pPr marL="457200" marR="0" lvl="0" indent="-457200" algn="l" defTabSz="914400" rtl="0" eaLnBrk="0" fontAlgn="base" latinLnBrk="0" hangingPunct="0">
              <a:lnSpc>
                <a:spcPct val="110000"/>
              </a:lnSpc>
              <a:spcBef>
                <a:spcPct val="20000"/>
              </a:spcBef>
              <a:spcAft>
                <a:spcPct val="0"/>
              </a:spcAft>
              <a:buClrTx/>
              <a:buSzTx/>
              <a:buFontTx/>
              <a:buNone/>
              <a:tabLst/>
              <a:defRPr/>
            </a:pPr>
            <a:endParaRPr kumimoji="0" lang="en-US" altLang="zh-CN" sz="2000" b="1" i="0" u="none" strike="noStrike" kern="1200" cap="none" spc="0" normalizeH="0" baseline="0" noProof="0" smtClean="0">
              <a:ln>
                <a:noFill/>
              </a:ln>
              <a:solidFill>
                <a:srgbClr val="0066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None/>
              <a:tabLst/>
              <a:defRPr/>
            </a:pPr>
            <a:endParaRPr kumimoji="0" lang="en-US" altLang="zh-CN" sz="2000" b="1" i="0" u="none" strike="noStrike" kern="1200" cap="none" spc="0" normalizeH="0" baseline="0" noProof="0" smtClean="0">
              <a:ln>
                <a:noFill/>
              </a:ln>
              <a:solidFill>
                <a:srgbClr val="0066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AutoNum type="arabicParenBoth" startAt="5"/>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如果尾数比规定位数长（有附加位），则需考虑舍入（有</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4</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种舍入方式）</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457200" marR="0" lvl="0" indent="-457200" algn="l" defTabSz="914400" rtl="0" eaLnBrk="0" fontAlgn="base" latinLnBrk="0" hangingPunct="0">
              <a:lnSpc>
                <a:spcPct val="110000"/>
              </a:lnSpc>
              <a:spcBef>
                <a:spcPct val="20000"/>
              </a:spcBef>
              <a:spcAft>
                <a:spcPct val="0"/>
              </a:spcAft>
              <a:buClrTx/>
              <a:buSzTx/>
              <a:buFontTx/>
              <a:buAutoNum type="arabicParenBoth" startAt="6"/>
              <a:tabLst/>
              <a:defRPr/>
            </a:pP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若</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rPr>
              <a:t>运算结果尾数</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是</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，则需要将阶码也置</a:t>
            </a:r>
            <a:r>
              <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0</a:t>
            </a:r>
            <a:r>
              <a:rPr kumimoji="0" lang="zh-CN" altLang="en-US"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。为什么？</a:t>
            </a:r>
            <a:endParaRPr kumimoji="0" lang="en-US" altLang="zh-CN" sz="20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9448" name="Text Box 8"/>
          <p:cNvSpPr txBox="1">
            <a:spLocks noChangeArrowheads="1"/>
          </p:cNvSpPr>
          <p:nvPr/>
        </p:nvSpPr>
        <p:spPr bwMode="auto">
          <a:xfrm>
            <a:off x="746125" y="4572000"/>
            <a:ext cx="7848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阶码溢出异常处理：阶码上溢，则结果溢出；阶码下溢到无法用非规格化数表示，则结果为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p>
        </p:txBody>
      </p:sp>
      <p:sp>
        <p:nvSpPr>
          <p:cNvPr id="189449" name="Text Box 9"/>
          <p:cNvSpPr txBox="1">
            <a:spLocks noChangeArrowheads="1"/>
          </p:cNvSpPr>
          <p:nvPr/>
        </p:nvSpPr>
        <p:spPr bwMode="auto">
          <a:xfrm>
            <a:off x="711200" y="6242050"/>
            <a:ext cx="7118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尾数为</a:t>
            </a:r>
            <a:r>
              <a:rPr kumimoji="0" lang="en-US" altLang="zh-CN"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说明结果应该为</a:t>
            </a:r>
            <a:r>
              <a:rPr kumimoji="0" lang="en-US" altLang="zh-CN"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（阶码和尾数为全</a:t>
            </a:r>
            <a:r>
              <a:rPr kumimoji="0" lang="en-US" altLang="zh-CN"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a:t>
            </a:r>
            <a:r>
              <a:rPr kumimoji="0" lang="zh-CN" altLang="en-US" sz="22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a:t>
            </a:r>
          </a:p>
        </p:txBody>
      </p:sp>
      <p:sp>
        <p:nvSpPr>
          <p:cNvPr id="2129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9F7E27-E05E-4E60-9071-D5758FF88428}"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3832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89443">
                                            <p:txEl>
                                              <p:pRg st="1" end="1"/>
                                            </p:txEl>
                                          </p:spTgt>
                                        </p:tgtEl>
                                        <p:attrNameLst>
                                          <p:attrName>style.visibility</p:attrName>
                                        </p:attrNameLst>
                                      </p:cBhvr>
                                      <p:to>
                                        <p:strVal val="visible"/>
                                      </p:to>
                                    </p:set>
                                    <p:animEffect transition="in" filter="blinds(horizontal)">
                                      <p:cBhvr>
                                        <p:cTn id="7" dur="500"/>
                                        <p:tgtEl>
                                          <p:spTgt spid="18944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89443">
                                            <p:txEl>
                                              <p:pRg st="2" end="2"/>
                                            </p:txEl>
                                          </p:spTgt>
                                        </p:tgtEl>
                                        <p:attrNameLst>
                                          <p:attrName>style.visibility</p:attrName>
                                        </p:attrNameLst>
                                      </p:cBhvr>
                                      <p:to>
                                        <p:strVal val="visible"/>
                                      </p:to>
                                    </p:set>
                                    <p:animEffect transition="in" filter="blinds(horizontal)">
                                      <p:cBhvr>
                                        <p:cTn id="12" dur="500"/>
                                        <p:tgtEl>
                                          <p:spTgt spid="18944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9443">
                                            <p:txEl>
                                              <p:pRg st="3" end="3"/>
                                            </p:txEl>
                                          </p:spTgt>
                                        </p:tgtEl>
                                        <p:attrNameLst>
                                          <p:attrName>style.visibility</p:attrName>
                                        </p:attrNameLst>
                                      </p:cBhvr>
                                      <p:to>
                                        <p:strVal val="visible"/>
                                      </p:to>
                                    </p:set>
                                    <p:animEffect transition="in" filter="blinds(horizontal)">
                                      <p:cBhvr>
                                        <p:cTn id="17" dur="500"/>
                                        <p:tgtEl>
                                          <p:spTgt spid="1894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89443">
                                            <p:txEl>
                                              <p:pRg st="4" end="4"/>
                                            </p:txEl>
                                          </p:spTgt>
                                        </p:tgtEl>
                                        <p:attrNameLst>
                                          <p:attrName>style.visibility</p:attrName>
                                        </p:attrNameLst>
                                      </p:cBhvr>
                                      <p:to>
                                        <p:strVal val="visible"/>
                                      </p:to>
                                    </p:set>
                                    <p:animEffect transition="in" filter="blinds(horizontal)">
                                      <p:cBhvr>
                                        <p:cTn id="22" dur="500"/>
                                        <p:tgtEl>
                                          <p:spTgt spid="1894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9443">
                                            <p:txEl>
                                              <p:pRg st="5" end="5"/>
                                            </p:txEl>
                                          </p:spTgt>
                                        </p:tgtEl>
                                        <p:attrNameLst>
                                          <p:attrName>style.visibility</p:attrName>
                                        </p:attrNameLst>
                                      </p:cBhvr>
                                      <p:to>
                                        <p:strVal val="visible"/>
                                      </p:to>
                                    </p:set>
                                    <p:animEffect transition="in" filter="blinds(horizontal)">
                                      <p:cBhvr>
                                        <p:cTn id="27" dur="500"/>
                                        <p:tgtEl>
                                          <p:spTgt spid="189443">
                                            <p:txEl>
                                              <p:pRg st="5" end="5"/>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89443">
                                            <p:txEl>
                                              <p:pRg st="6" end="6"/>
                                            </p:txEl>
                                          </p:spTgt>
                                        </p:tgtEl>
                                        <p:attrNameLst>
                                          <p:attrName>style.visibility</p:attrName>
                                        </p:attrNameLst>
                                      </p:cBhvr>
                                      <p:to>
                                        <p:strVal val="visible"/>
                                      </p:to>
                                    </p:set>
                                    <p:animEffect transition="in" filter="blinds(horizontal)">
                                      <p:cBhvr>
                                        <p:cTn id="30" dur="500"/>
                                        <p:tgtEl>
                                          <p:spTgt spid="189443">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89443">
                                            <p:txEl>
                                              <p:pRg st="7" end="7"/>
                                            </p:txEl>
                                          </p:spTgt>
                                        </p:tgtEl>
                                        <p:attrNameLst>
                                          <p:attrName>style.visibility</p:attrName>
                                        </p:attrNameLst>
                                      </p:cBhvr>
                                      <p:to>
                                        <p:strVal val="visible"/>
                                      </p:to>
                                    </p:set>
                                    <p:animEffect transition="in" filter="blinds(horizontal)">
                                      <p:cBhvr>
                                        <p:cTn id="35" dur="500"/>
                                        <p:tgtEl>
                                          <p:spTgt spid="189443">
                                            <p:txEl>
                                              <p:pRg st="7" end="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89443">
                                            <p:txEl>
                                              <p:pRg st="8" end="8"/>
                                            </p:txEl>
                                          </p:spTgt>
                                        </p:tgtEl>
                                        <p:attrNameLst>
                                          <p:attrName>style.visibility</p:attrName>
                                        </p:attrNameLst>
                                      </p:cBhvr>
                                      <p:to>
                                        <p:strVal val="visible"/>
                                      </p:to>
                                    </p:set>
                                    <p:animEffect transition="in" filter="blinds(horizontal)">
                                      <p:cBhvr>
                                        <p:cTn id="38" dur="500"/>
                                        <p:tgtEl>
                                          <p:spTgt spid="189443">
                                            <p:txEl>
                                              <p:pRg st="8" end="8"/>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89448"/>
                                        </p:tgtEl>
                                        <p:attrNameLst>
                                          <p:attrName>style.visibility</p:attrName>
                                        </p:attrNameLst>
                                      </p:cBhvr>
                                      <p:to>
                                        <p:strVal val="visible"/>
                                      </p:to>
                                    </p:set>
                                    <p:animEffect transition="in" filter="blinds(horizontal)">
                                      <p:cBhvr>
                                        <p:cTn id="43" dur="500"/>
                                        <p:tgtEl>
                                          <p:spTgt spid="18944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89443">
                                            <p:txEl>
                                              <p:pRg st="11" end="11"/>
                                            </p:txEl>
                                          </p:spTgt>
                                        </p:tgtEl>
                                        <p:attrNameLst>
                                          <p:attrName>style.visibility</p:attrName>
                                        </p:attrNameLst>
                                      </p:cBhvr>
                                      <p:to>
                                        <p:strVal val="visible"/>
                                      </p:to>
                                    </p:set>
                                    <p:animEffect transition="in" filter="blinds(horizontal)">
                                      <p:cBhvr>
                                        <p:cTn id="48" dur="500"/>
                                        <p:tgtEl>
                                          <p:spTgt spid="189443">
                                            <p:txEl>
                                              <p:pRg st="11" end="11"/>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89443">
                                            <p:txEl>
                                              <p:pRg st="12" end="12"/>
                                            </p:txEl>
                                          </p:spTgt>
                                        </p:tgtEl>
                                        <p:attrNameLst>
                                          <p:attrName>style.visibility</p:attrName>
                                        </p:attrNameLst>
                                      </p:cBhvr>
                                      <p:to>
                                        <p:strVal val="visible"/>
                                      </p:to>
                                    </p:set>
                                    <p:animEffect transition="in" filter="blinds(horizontal)">
                                      <p:cBhvr>
                                        <p:cTn id="53" dur="500"/>
                                        <p:tgtEl>
                                          <p:spTgt spid="189443">
                                            <p:txEl>
                                              <p:pRg st="12" end="12"/>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189449">
                                            <p:txEl>
                                              <p:pRg st="0" end="0"/>
                                            </p:txEl>
                                          </p:spTgt>
                                        </p:tgtEl>
                                        <p:attrNameLst>
                                          <p:attrName>style.visibility</p:attrName>
                                        </p:attrNameLst>
                                      </p:cBhvr>
                                      <p:to>
                                        <p:strVal val="visible"/>
                                      </p:to>
                                    </p:set>
                                    <p:animEffect transition="in" filter="blinds(horizontal)">
                                      <p:cBhvr>
                                        <p:cTn id="58" dur="500"/>
                                        <p:tgtEl>
                                          <p:spTgt spid="1894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idx="4294967295"/>
          </p:nvPr>
        </p:nvSpPr>
        <p:spPr>
          <a:xfrm>
            <a:off x="1376363" y="139700"/>
            <a:ext cx="5800725" cy="544513"/>
          </a:xfrm>
        </p:spPr>
        <p:txBody>
          <a:bodyPr/>
          <a:lstStyle/>
          <a:p>
            <a:r>
              <a:rPr lang="zh-CN" altLang="en-US" sz="3200" smtClean="0"/>
              <a:t>浮点数加法运算举例 </a:t>
            </a:r>
          </a:p>
        </p:txBody>
      </p:sp>
      <p:sp>
        <p:nvSpPr>
          <p:cNvPr id="214019" name="Rectangle 4"/>
          <p:cNvSpPr>
            <a:spLocks noChangeArrowheads="1"/>
          </p:cNvSpPr>
          <p:nvPr/>
        </p:nvSpPr>
        <p:spPr bwMode="auto">
          <a:xfrm>
            <a:off x="4392613" y="3640138"/>
            <a:ext cx="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4020" name="Rectangle 5"/>
          <p:cNvSpPr>
            <a:spLocks noChangeArrowheads="1"/>
          </p:cNvSpPr>
          <p:nvPr/>
        </p:nvSpPr>
        <p:spPr bwMode="auto">
          <a:xfrm>
            <a:off x="5287963" y="2741613"/>
            <a:ext cx="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4021" name="Rectangle 6"/>
          <p:cNvSpPr>
            <a:spLocks noChangeArrowheads="1"/>
          </p:cNvSpPr>
          <p:nvPr/>
        </p:nvSpPr>
        <p:spPr bwMode="auto">
          <a:xfrm>
            <a:off x="5164138" y="2863850"/>
            <a:ext cx="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4022" name="Rectangle 7"/>
          <p:cNvSpPr>
            <a:spLocks noChangeArrowheads="1"/>
          </p:cNvSpPr>
          <p:nvPr/>
        </p:nvSpPr>
        <p:spPr bwMode="auto">
          <a:xfrm>
            <a:off x="5343525" y="1422400"/>
            <a:ext cx="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4023" name="Rectangle 8"/>
          <p:cNvSpPr>
            <a:spLocks noChangeArrowheads="1"/>
          </p:cNvSpPr>
          <p:nvPr/>
        </p:nvSpPr>
        <p:spPr bwMode="auto">
          <a:xfrm>
            <a:off x="5222875" y="1544638"/>
            <a:ext cx="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4024" name="Text Box 442"/>
          <p:cNvSpPr txBox="1">
            <a:spLocks noChangeArrowheads="1"/>
          </p:cNvSpPr>
          <p:nvPr/>
        </p:nvSpPr>
        <p:spPr bwMode="auto">
          <a:xfrm>
            <a:off x="431800" y="863600"/>
            <a:ext cx="784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例：用二进制浮点数形式计算 0.5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0.4375) =</a:t>
            </a: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90907" name="Text Box 443"/>
          <p:cNvSpPr txBox="1">
            <a:spLocks noChangeArrowheads="1"/>
          </p:cNvSpPr>
          <p:nvPr/>
        </p:nvSpPr>
        <p:spPr bwMode="auto">
          <a:xfrm>
            <a:off x="836613" y="2168525"/>
            <a:ext cx="8101012"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对    阶</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-1.110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-2</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0.111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-1</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加    减</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1.000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-1</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 -0.111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-1</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  = 0.001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-1</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左    规</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0.001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-1</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 1.000 x 2</a:t>
            </a:r>
            <a:r>
              <a:rPr kumimoji="0" lang="en-US" altLang="zh-CN" sz="2400" b="1" i="0" u="none" strike="noStrike" kern="1200" cap="none" spc="0" normalizeH="0" baseline="3000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–4</a:t>
            </a:r>
          </a:p>
          <a:p>
            <a:pPr marL="0" marR="0" lvl="0" indent="0" algn="l" defTabSz="914400" rtl="0" eaLnBrk="0" fontAlgn="base" latinLnBrk="0" hangingPunct="0">
              <a:lnSpc>
                <a:spcPct val="100000"/>
              </a:lnSpc>
              <a:spcBef>
                <a:spcPct val="15000"/>
              </a:spcBef>
              <a:spcAft>
                <a:spcPct val="0"/>
              </a:spcAft>
              <a:buClrTx/>
              <a:buSzTx/>
              <a:buFontTx/>
              <a:buNone/>
              <a:tabLst/>
              <a:defRPr/>
            </a:pPr>
            <a:r>
              <a:rPr kumimoji="0" lang="zh-CN" altLang="en-US"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判溢出</a:t>
            </a:r>
            <a:r>
              <a:rPr kumimoji="0" lang="en-US" altLang="zh-CN"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smtClean="0">
                <a:ln>
                  <a:noFill/>
                </a:ln>
                <a:solidFill>
                  <a:srgbClr val="FF0066"/>
                </a:solidFill>
                <a:effectLst/>
                <a:uLnTx/>
                <a:uFillTx/>
                <a:latin typeface="微软雅黑" panose="020B0503020204020204" pitchFamily="34" charset="-122"/>
                <a:ea typeface="微软雅黑" panose="020B0503020204020204" pitchFamily="34" charset="-122"/>
                <a:cs typeface="+mn-cs"/>
              </a:rPr>
              <a:t>无</a:t>
            </a:r>
            <a:endParaRPr kumimoji="0" lang="en-US" altLang="zh-CN" sz="2400" b="1" i="0" u="none" strike="noStrike" kern="1200" cap="none" spc="0" normalizeH="0" baseline="0" noProof="0" smtClean="0">
              <a:ln>
                <a:noFill/>
              </a:ln>
              <a:solidFill>
                <a:srgbClr val="006600"/>
              </a:solidFill>
              <a:effectLst/>
              <a:uLnTx/>
              <a:uFillTx/>
              <a:latin typeface="Arial" panose="020B0604020202020204" pitchFamily="34" charset="0"/>
              <a:ea typeface="宋体" panose="02010600030101010101" pitchFamily="2" charset="-122"/>
              <a:cs typeface="+mn-cs"/>
            </a:endParaRPr>
          </a:p>
        </p:txBody>
      </p:sp>
      <p:sp>
        <p:nvSpPr>
          <p:cNvPr id="190908" name="Rectangle 444"/>
          <p:cNvSpPr>
            <a:spLocks noChangeArrowheads="1"/>
          </p:cNvSpPr>
          <p:nvPr/>
        </p:nvSpPr>
        <p:spPr bwMode="auto">
          <a:xfrm>
            <a:off x="566738" y="1943100"/>
            <a:ext cx="3735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解：0.5 </a:t>
            </a:r>
            <a:r>
              <a:rPr kumimoji="0" lang="en-US" altLang="zh-CN" sz="24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 1.000 x 2</a:t>
            </a:r>
            <a:r>
              <a:rPr kumimoji="0" lang="en-US" altLang="zh-CN" sz="2400" b="1" i="0" u="none" strike="noStrike" kern="1200" cap="none" spc="0" normalizeH="0" baseline="3000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24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2400" b="1" i="0" u="none" strike="noStrike" kern="1200" cap="none" spc="0" normalizeH="0" baseline="3000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90910" name="Text Box 446"/>
          <p:cNvSpPr txBox="1">
            <a:spLocks noChangeArrowheads="1"/>
          </p:cNvSpPr>
          <p:nvPr/>
        </p:nvSpPr>
        <p:spPr bwMode="auto">
          <a:xfrm>
            <a:off x="522288" y="4238625"/>
            <a:ext cx="78168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结果为：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1.000 x 2</a:t>
            </a:r>
            <a:r>
              <a:rPr kumimoji="0" lang="en-US" altLang="zh-CN" sz="24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–4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 0.0001000 = 1/16 = 0.0625</a:t>
            </a:r>
          </a:p>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zh-CN" altLang="en-US"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90920" name="Text Box 456"/>
          <p:cNvSpPr txBox="1">
            <a:spLocks noChangeArrowheads="1"/>
          </p:cNvSpPr>
          <p:nvPr/>
        </p:nvSpPr>
        <p:spPr bwMode="auto">
          <a:xfrm>
            <a:off x="522288" y="4824413"/>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问题：为何</a:t>
            </a:r>
            <a:r>
              <a:rPr kumimoji="0" lang="en-US" altLang="zh-CN"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IEEE 754 </a:t>
            </a:r>
            <a:r>
              <a:rPr kumimoji="0" lang="zh-CN" altLang="en-US" sz="2400" b="1" i="0" u="none" strike="noStrike" kern="1200" cap="none" spc="0" normalizeH="0" baseline="0" noProof="0" smtClean="0">
                <a:ln>
                  <a:noFill/>
                </a:ln>
                <a:solidFill>
                  <a:srgbClr val="CC3300"/>
                </a:solidFill>
                <a:effectLst/>
                <a:uLnTx/>
                <a:uFillTx/>
                <a:latin typeface="微软雅黑" panose="020B0503020204020204" pitchFamily="34" charset="-122"/>
                <a:ea typeface="微软雅黑" panose="020B0503020204020204" pitchFamily="34" charset="-122"/>
                <a:cs typeface="+mn-cs"/>
              </a:rPr>
              <a:t>加减运算右规时最多只需一次？</a:t>
            </a:r>
          </a:p>
        </p:txBody>
      </p:sp>
      <p:sp>
        <p:nvSpPr>
          <p:cNvPr id="190921" name="Text Box 457"/>
          <p:cNvSpPr txBox="1">
            <a:spLocks noChangeArrowheads="1"/>
          </p:cNvSpPr>
          <p:nvPr/>
        </p:nvSpPr>
        <p:spPr bwMode="auto">
          <a:xfrm>
            <a:off x="431800" y="5408613"/>
            <a:ext cx="831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因为即使是两个最大的尾数相加，得到的和的尾数也不会达到</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4</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，故尾数的整数部分最多有两位，保留一个隐含的“</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后，最多只有一位被右移到小数部分。</a:t>
            </a:r>
            <a:endPar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46510" name="Text Box 14"/>
          <p:cNvSpPr txBox="1">
            <a:spLocks noChangeArrowheads="1"/>
          </p:cNvSpPr>
          <p:nvPr/>
        </p:nvSpPr>
        <p:spPr bwMode="auto">
          <a:xfrm>
            <a:off x="2501900" y="1403350"/>
            <a:ext cx="6164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400" b="1" i="0" u="none" strike="noStrike" kern="1200" cap="none" spc="0" normalizeH="0" baseline="0" noProof="0" smtClean="0">
                <a:ln>
                  <a:noFill/>
                </a:ln>
                <a:solidFill>
                  <a:srgbClr val="008000"/>
                </a:solidFill>
                <a:effectLst/>
                <a:uLnTx/>
                <a:uFillTx/>
                <a:latin typeface="微软雅黑" panose="020B0503020204020204" pitchFamily="34" charset="-122"/>
                <a:ea typeface="微软雅黑" panose="020B0503020204020204" pitchFamily="34" charset="-122"/>
                <a:cs typeface="+mn-cs"/>
              </a:rPr>
              <a:t>0.4375=0.25+0.125+0.0625=0.0111B</a:t>
            </a:r>
          </a:p>
        </p:txBody>
      </p:sp>
      <p:sp>
        <p:nvSpPr>
          <p:cNvPr id="214031" name="灯片编号占位符 1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F2C37B-91D1-4BAD-8D8E-9B2195862691}"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Rectangle 444"/>
          <p:cNvSpPr>
            <a:spLocks noChangeArrowheads="1"/>
          </p:cNvSpPr>
          <p:nvPr/>
        </p:nvSpPr>
        <p:spPr bwMode="auto">
          <a:xfrm>
            <a:off x="4211638" y="1936750"/>
            <a:ext cx="362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- 0.4375 = -1.110 x 2</a:t>
            </a:r>
            <a:r>
              <a:rPr kumimoji="0" lang="en-US" altLang="zh-CN" sz="2400" b="1" i="0" u="none" strike="noStrike" kern="1200" cap="none" spc="0" normalizeH="0" baseline="3000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rPr>
              <a:t>-2</a:t>
            </a:r>
            <a:endParaRPr kumimoji="0" lang="zh-CN" altLang="en-US" sz="2400" b="1" i="0" u="none" strike="noStrike" kern="1200" cap="none" spc="0" normalizeH="0" baseline="30000" noProof="0" smtClean="0">
              <a:ln>
                <a:noFill/>
              </a:ln>
              <a:solidFill>
                <a:srgbClr val="333399"/>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250115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0908"/>
                                        </p:tgtEl>
                                        <p:attrNameLst>
                                          <p:attrName>style.visibility</p:attrName>
                                        </p:attrNameLst>
                                      </p:cBhvr>
                                      <p:to>
                                        <p:strVal val="visible"/>
                                      </p:to>
                                    </p:set>
                                    <p:animEffect transition="in" filter="blinds(horizontal)">
                                      <p:cBhvr>
                                        <p:cTn id="7" dur="500"/>
                                        <p:tgtEl>
                                          <p:spTgt spid="190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6510"/>
                                        </p:tgtEl>
                                        <p:attrNameLst>
                                          <p:attrName>style.visibility</p:attrName>
                                        </p:attrNameLst>
                                      </p:cBhvr>
                                      <p:to>
                                        <p:strVal val="visible"/>
                                      </p:to>
                                    </p:set>
                                    <p:animEffect transition="in" filter="blinds(horizontal)">
                                      <p:cBhvr>
                                        <p:cTn id="12" dur="500"/>
                                        <p:tgtEl>
                                          <p:spTgt spid="7465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0907">
                                            <p:txEl>
                                              <p:pRg st="1" end="1"/>
                                            </p:txEl>
                                          </p:spTgt>
                                        </p:tgtEl>
                                        <p:attrNameLst>
                                          <p:attrName>style.visibility</p:attrName>
                                        </p:attrNameLst>
                                      </p:cBhvr>
                                      <p:to>
                                        <p:strVal val="visible"/>
                                      </p:to>
                                    </p:set>
                                    <p:animEffect transition="in" filter="blinds(horizontal)">
                                      <p:cBhvr>
                                        <p:cTn id="22" dur="500"/>
                                        <p:tgtEl>
                                          <p:spTgt spid="19090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0907">
                                            <p:txEl>
                                              <p:pRg st="2" end="2"/>
                                            </p:txEl>
                                          </p:spTgt>
                                        </p:tgtEl>
                                        <p:attrNameLst>
                                          <p:attrName>style.visibility</p:attrName>
                                        </p:attrNameLst>
                                      </p:cBhvr>
                                      <p:to>
                                        <p:strVal val="visible"/>
                                      </p:to>
                                    </p:set>
                                    <p:animEffect transition="in" filter="blinds(horizontal)">
                                      <p:cBhvr>
                                        <p:cTn id="27" dur="500"/>
                                        <p:tgtEl>
                                          <p:spTgt spid="190907">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0907">
                                            <p:txEl>
                                              <p:pRg st="3" end="3"/>
                                            </p:txEl>
                                          </p:spTgt>
                                        </p:tgtEl>
                                        <p:attrNameLst>
                                          <p:attrName>style.visibility</p:attrName>
                                        </p:attrNameLst>
                                      </p:cBhvr>
                                      <p:to>
                                        <p:strVal val="visible"/>
                                      </p:to>
                                    </p:set>
                                    <p:animEffect transition="in" filter="blinds(horizontal)">
                                      <p:cBhvr>
                                        <p:cTn id="32" dur="500"/>
                                        <p:tgtEl>
                                          <p:spTgt spid="190907">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0907">
                                            <p:txEl>
                                              <p:pRg st="4" end="4"/>
                                            </p:txEl>
                                          </p:spTgt>
                                        </p:tgtEl>
                                        <p:attrNameLst>
                                          <p:attrName>style.visibility</p:attrName>
                                        </p:attrNameLst>
                                      </p:cBhvr>
                                      <p:to>
                                        <p:strVal val="visible"/>
                                      </p:to>
                                    </p:set>
                                    <p:animEffect transition="in" filter="blinds(horizontal)">
                                      <p:cBhvr>
                                        <p:cTn id="37" dur="500"/>
                                        <p:tgtEl>
                                          <p:spTgt spid="190907">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0910"/>
                                        </p:tgtEl>
                                        <p:attrNameLst>
                                          <p:attrName>style.visibility</p:attrName>
                                        </p:attrNameLst>
                                      </p:cBhvr>
                                      <p:to>
                                        <p:strVal val="visible"/>
                                      </p:to>
                                    </p:set>
                                    <p:animEffect transition="in" filter="blinds(horizontal)">
                                      <p:cBhvr>
                                        <p:cTn id="42" dur="500"/>
                                        <p:tgtEl>
                                          <p:spTgt spid="1909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0920"/>
                                        </p:tgtEl>
                                        <p:attrNameLst>
                                          <p:attrName>style.visibility</p:attrName>
                                        </p:attrNameLst>
                                      </p:cBhvr>
                                      <p:to>
                                        <p:strVal val="visible"/>
                                      </p:to>
                                    </p:set>
                                    <p:animEffect transition="in" filter="blinds(horizontal)">
                                      <p:cBhvr>
                                        <p:cTn id="47" dur="500"/>
                                        <p:tgtEl>
                                          <p:spTgt spid="1909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90921"/>
                                        </p:tgtEl>
                                        <p:attrNameLst>
                                          <p:attrName>style.visibility</p:attrName>
                                        </p:attrNameLst>
                                      </p:cBhvr>
                                      <p:to>
                                        <p:strVal val="visible"/>
                                      </p:to>
                                    </p:set>
                                    <p:animEffect transition="in" filter="blinds(horizontal)">
                                      <p:cBhvr>
                                        <p:cTn id="52" dur="500"/>
                                        <p:tgtEl>
                                          <p:spTgt spid="190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907" grpId="0" build="p" autoUpdateAnimBg="0"/>
      <p:bldP spid="190908" grpId="0"/>
      <p:bldP spid="190910" grpId="0"/>
      <p:bldP spid="190920" grpId="0"/>
      <p:bldP spid="190921" grpId="0"/>
      <p:bldP spid="746510" grpId="0"/>
      <p:bldP spid="1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idx="4294967295"/>
          </p:nvPr>
        </p:nvSpPr>
        <p:spPr>
          <a:xfrm>
            <a:off x="495300" y="139700"/>
            <a:ext cx="8305800" cy="544513"/>
          </a:xfrm>
        </p:spPr>
        <p:txBody>
          <a:bodyPr/>
          <a:lstStyle/>
          <a:p>
            <a:r>
              <a:rPr lang="en-US" altLang="zh-CN" sz="3200" smtClean="0"/>
              <a:t>IEEE 754</a:t>
            </a:r>
            <a:r>
              <a:rPr lang="zh-CN" altLang="en-US" sz="3200" smtClean="0"/>
              <a:t>的舍入方式的说明</a:t>
            </a:r>
          </a:p>
        </p:txBody>
      </p:sp>
      <p:sp>
        <p:nvSpPr>
          <p:cNvPr id="216067" name="Rectangle 3"/>
          <p:cNvSpPr>
            <a:spLocks noGrp="1" noChangeArrowheads="1"/>
          </p:cNvSpPr>
          <p:nvPr>
            <p:ph type="body" idx="4294967295"/>
          </p:nvPr>
        </p:nvSpPr>
        <p:spPr>
          <a:xfrm>
            <a:off x="635000" y="733425"/>
            <a:ext cx="8186738" cy="5964238"/>
          </a:xfrm>
        </p:spPr>
        <p:txBody>
          <a:bodyPr lIns="63500" tIns="25400" rIns="63500" bIns="25400">
            <a:spAutoFit/>
          </a:bodyPr>
          <a:lstStyle/>
          <a:p>
            <a:pPr>
              <a:lnSpc>
                <a:spcPct val="125000"/>
              </a:lnSpc>
              <a:buFont typeface="Monotype Sorts" pitchFamily="2" charset="2"/>
              <a:buChar char=" "/>
            </a:pPr>
            <a:r>
              <a:rPr lang="en-US" altLang="zh-CN" sz="2200" smtClean="0">
                <a:latin typeface="微软雅黑" panose="020B0503020204020204" pitchFamily="34" charset="-122"/>
                <a:ea typeface="微软雅黑" panose="020B0503020204020204" pitchFamily="34" charset="-122"/>
              </a:rPr>
              <a:t>IEEE 754</a:t>
            </a:r>
            <a:r>
              <a:rPr lang="zh-CN" altLang="en-US" sz="2200" smtClean="0">
                <a:latin typeface="微软雅黑" panose="020B0503020204020204" pitchFamily="34" charset="-122"/>
                <a:ea typeface="微软雅黑" panose="020B0503020204020204" pitchFamily="34" charset="-122"/>
              </a:rPr>
              <a:t>的舍入方式</a:t>
            </a:r>
          </a:p>
          <a:p>
            <a:pPr>
              <a:lnSpc>
                <a:spcPct val="125000"/>
              </a:lnSpc>
              <a:buFont typeface="Monotype Sorts" pitchFamily="2" charset="2"/>
              <a:buChar char=" "/>
            </a:pPr>
            <a:endParaRPr lang="zh-CN" altLang="en-US" sz="2200" smtClean="0">
              <a:latin typeface="微软雅黑" panose="020B0503020204020204" pitchFamily="34" charset="-122"/>
              <a:ea typeface="微软雅黑" panose="020B0503020204020204" pitchFamily="34" charset="-122"/>
            </a:endParaRPr>
          </a:p>
          <a:p>
            <a:pPr>
              <a:lnSpc>
                <a:spcPct val="125000"/>
              </a:lnSpc>
              <a:buFont typeface="Monotype Sorts" pitchFamily="2" charset="2"/>
              <a:buChar char=" "/>
            </a:pPr>
            <a:r>
              <a:rPr lang="zh-CN" altLang="zh-CN" sz="2200" smtClean="0">
                <a:solidFill>
                  <a:srgbClr val="0000FF"/>
                </a:solidFill>
                <a:latin typeface="微软雅黑" panose="020B0503020204020204" pitchFamily="34" charset="-122"/>
                <a:ea typeface="微软雅黑" panose="020B0503020204020204" pitchFamily="34" charset="-122"/>
              </a:rPr>
              <a:t>(</a:t>
            </a:r>
            <a:r>
              <a:rPr lang="zh-CN" altLang="en-US" sz="2200" smtClean="0">
                <a:solidFill>
                  <a:srgbClr val="0000FF"/>
                </a:solidFill>
                <a:latin typeface="微软雅黑" panose="020B0503020204020204" pitchFamily="34" charset="-122"/>
                <a:ea typeface="微软雅黑" panose="020B0503020204020204" pitchFamily="34" charset="-122"/>
              </a:rPr>
              <a:t> </a:t>
            </a:r>
            <a:r>
              <a:rPr lang="en-US" altLang="zh-CN" sz="2200" smtClean="0">
                <a:solidFill>
                  <a:srgbClr val="0000FF"/>
                </a:solidFill>
                <a:latin typeface="微软雅黑" panose="020B0503020204020204" pitchFamily="34" charset="-122"/>
                <a:ea typeface="微软雅黑" panose="020B0503020204020204" pitchFamily="34" charset="-122"/>
              </a:rPr>
              <a:t>Z1</a:t>
            </a:r>
            <a:r>
              <a:rPr lang="zh-CN" altLang="en-US" sz="2200" smtClean="0">
                <a:solidFill>
                  <a:srgbClr val="0000FF"/>
                </a:solidFill>
                <a:latin typeface="微软雅黑" panose="020B0503020204020204" pitchFamily="34" charset="-122"/>
                <a:ea typeface="微软雅黑" panose="020B0503020204020204" pitchFamily="34" charset="-122"/>
              </a:rPr>
              <a:t>和</a:t>
            </a:r>
            <a:r>
              <a:rPr lang="en-US" altLang="zh-CN" sz="2200" smtClean="0">
                <a:solidFill>
                  <a:srgbClr val="0000FF"/>
                </a:solidFill>
                <a:latin typeface="微软雅黑" panose="020B0503020204020204" pitchFamily="34" charset="-122"/>
                <a:ea typeface="微软雅黑" panose="020B0503020204020204" pitchFamily="34" charset="-122"/>
              </a:rPr>
              <a:t>Z2</a:t>
            </a:r>
            <a:r>
              <a:rPr lang="zh-CN" altLang="en-US" sz="2200" smtClean="0">
                <a:solidFill>
                  <a:srgbClr val="0000FF"/>
                </a:solidFill>
                <a:latin typeface="微软雅黑" panose="020B0503020204020204" pitchFamily="34" charset="-122"/>
                <a:ea typeface="微软雅黑" panose="020B0503020204020204" pitchFamily="34" charset="-122"/>
              </a:rPr>
              <a:t>分别是结果</a:t>
            </a:r>
            <a:r>
              <a:rPr lang="en-US" altLang="en-US" sz="2200" smtClean="0">
                <a:solidFill>
                  <a:srgbClr val="0000FF"/>
                </a:solidFill>
                <a:latin typeface="微软雅黑" panose="020B0503020204020204" pitchFamily="34" charset="-122"/>
                <a:ea typeface="微软雅黑" panose="020B0503020204020204" pitchFamily="34" charset="-122"/>
              </a:rPr>
              <a:t>Z</a:t>
            </a:r>
            <a:r>
              <a:rPr lang="zh-CN" altLang="en-US" sz="2200" smtClean="0">
                <a:solidFill>
                  <a:srgbClr val="0000FF"/>
                </a:solidFill>
                <a:latin typeface="微软雅黑" panose="020B0503020204020204" pitchFamily="34" charset="-122"/>
                <a:ea typeface="微软雅黑" panose="020B0503020204020204" pitchFamily="34" charset="-122"/>
              </a:rPr>
              <a:t>的最近的可表示的左、右两个数 )</a:t>
            </a:r>
          </a:p>
          <a:p>
            <a:pPr>
              <a:lnSpc>
                <a:spcPct val="125000"/>
              </a:lnSpc>
              <a:buFont typeface="Monotype Sorts" pitchFamily="2" charset="2"/>
              <a:buChar char=" "/>
            </a:pPr>
            <a:r>
              <a:rPr lang="zh-CN" altLang="zh-CN" sz="2200" smtClean="0">
                <a:solidFill>
                  <a:schemeClr val="accent2"/>
                </a:solidFill>
                <a:latin typeface="微软雅黑" panose="020B0503020204020204" pitchFamily="34" charset="-122"/>
                <a:ea typeface="微软雅黑" panose="020B0503020204020204" pitchFamily="34" charset="-122"/>
              </a:rPr>
              <a:t>(1)</a:t>
            </a:r>
            <a:r>
              <a:rPr lang="zh-CN" altLang="en-US" sz="2200" smtClean="0">
                <a:solidFill>
                  <a:schemeClr val="accent2"/>
                </a:solidFill>
                <a:latin typeface="微软雅黑" panose="020B0503020204020204" pitchFamily="34" charset="-122"/>
                <a:ea typeface="微软雅黑" panose="020B0503020204020204" pitchFamily="34" charset="-122"/>
              </a:rPr>
              <a:t> 就近舍入：</a:t>
            </a:r>
            <a:r>
              <a:rPr lang="zh-CN" altLang="en-US" sz="2200" smtClean="0">
                <a:latin typeface="微软雅黑" panose="020B0503020204020204" pitchFamily="34" charset="-122"/>
                <a:ea typeface="微软雅黑" panose="020B0503020204020204" pitchFamily="34" charset="-122"/>
              </a:rPr>
              <a:t>舍入为最近可表示的数</a:t>
            </a:r>
          </a:p>
          <a:p>
            <a:pPr>
              <a:lnSpc>
                <a:spcPct val="125000"/>
              </a:lnSpc>
              <a:buFont typeface="Monotype Sorts" pitchFamily="2" charset="2"/>
              <a:buChar char=" "/>
            </a:pPr>
            <a:r>
              <a:rPr lang="zh-CN" altLang="en-US" sz="2200" smtClean="0">
                <a:latin typeface="微软雅黑" panose="020B0503020204020204" pitchFamily="34" charset="-122"/>
                <a:ea typeface="微软雅黑" panose="020B0503020204020204" pitchFamily="34" charset="-122"/>
              </a:rPr>
              <a:t>      非中间值：0舍1入</a:t>
            </a:r>
            <a:r>
              <a:rPr lang="en-US" altLang="zh-CN" sz="2200" smtClean="0">
                <a:latin typeface="微软雅黑" panose="020B0503020204020204" pitchFamily="34" charset="-122"/>
                <a:ea typeface="微软雅黑" panose="020B0503020204020204" pitchFamily="34" charset="-122"/>
              </a:rPr>
              <a:t>；</a:t>
            </a:r>
          </a:p>
          <a:p>
            <a:pPr>
              <a:lnSpc>
                <a:spcPct val="125000"/>
              </a:lnSpc>
              <a:buFont typeface="Monotype Sorts" pitchFamily="2" charset="2"/>
              <a:buChar char=" "/>
            </a:pPr>
            <a:r>
              <a:rPr lang="en-US" altLang="zh-CN" sz="2200" smtClean="0">
                <a:latin typeface="微软雅黑" panose="020B0503020204020204" pitchFamily="34" charset="-122"/>
                <a:ea typeface="微软雅黑" panose="020B0503020204020204" pitchFamily="34" charset="-122"/>
              </a:rPr>
              <a:t>      </a:t>
            </a:r>
            <a:r>
              <a:rPr lang="zh-CN" altLang="en-US" sz="2200" smtClean="0">
                <a:latin typeface="微软雅黑" panose="020B0503020204020204" pitchFamily="34" charset="-122"/>
                <a:ea typeface="微软雅黑" panose="020B0503020204020204" pitchFamily="34" charset="-122"/>
              </a:rPr>
              <a:t>中间值：</a:t>
            </a:r>
            <a:r>
              <a:rPr lang="zh-CN" altLang="en-US" sz="2200" smtClean="0">
                <a:solidFill>
                  <a:srgbClr val="CC0000"/>
                </a:solidFill>
                <a:latin typeface="微软雅黑" panose="020B0503020204020204" pitchFamily="34" charset="-122"/>
                <a:ea typeface="微软雅黑" panose="020B0503020204020204" pitchFamily="34" charset="-122"/>
              </a:rPr>
              <a:t>强迫结果为偶数-慢</a:t>
            </a:r>
            <a:endParaRPr lang="zh-CN" altLang="en-US" sz="2200" smtClean="0">
              <a:latin typeface="微软雅黑" panose="020B0503020204020204" pitchFamily="34" charset="-122"/>
              <a:ea typeface="微软雅黑" panose="020B0503020204020204" pitchFamily="34" charset="-122"/>
            </a:endParaRPr>
          </a:p>
          <a:p>
            <a:pPr>
              <a:lnSpc>
                <a:spcPct val="125000"/>
              </a:lnSpc>
              <a:buFont typeface="Monotype Sorts" pitchFamily="2" charset="2"/>
              <a:buChar char=" "/>
            </a:pPr>
            <a:endParaRPr lang="zh-CN" altLang="en-US" sz="2200" smtClean="0">
              <a:solidFill>
                <a:schemeClr val="accent2"/>
              </a:solidFill>
              <a:latin typeface="微软雅黑" panose="020B0503020204020204" pitchFamily="34" charset="-122"/>
              <a:ea typeface="微软雅黑" panose="020B0503020204020204" pitchFamily="34" charset="-122"/>
            </a:endParaRPr>
          </a:p>
          <a:p>
            <a:pPr>
              <a:lnSpc>
                <a:spcPct val="125000"/>
              </a:lnSpc>
              <a:buFont typeface="Monotype Sorts" pitchFamily="2" charset="2"/>
              <a:buChar char=" "/>
            </a:pPr>
            <a:endParaRPr lang="zh-CN" altLang="en-US" sz="2200" smtClean="0">
              <a:solidFill>
                <a:schemeClr val="accent2"/>
              </a:solidFill>
              <a:latin typeface="微软雅黑" panose="020B0503020204020204" pitchFamily="34" charset="-122"/>
              <a:ea typeface="微软雅黑" panose="020B0503020204020204" pitchFamily="34" charset="-122"/>
            </a:endParaRPr>
          </a:p>
          <a:p>
            <a:pPr>
              <a:lnSpc>
                <a:spcPct val="125000"/>
              </a:lnSpc>
              <a:buFont typeface="Monotype Sorts" pitchFamily="2" charset="2"/>
              <a:buChar char=" "/>
            </a:pPr>
            <a:endParaRPr lang="zh-CN" altLang="en-US" sz="1200" smtClean="0">
              <a:solidFill>
                <a:schemeClr val="accent2"/>
              </a:solidFill>
              <a:latin typeface="微软雅黑" panose="020B0503020204020204" pitchFamily="34" charset="-122"/>
              <a:ea typeface="微软雅黑" panose="020B0503020204020204" pitchFamily="34" charset="-122"/>
            </a:endParaRPr>
          </a:p>
          <a:p>
            <a:pPr>
              <a:lnSpc>
                <a:spcPct val="125000"/>
              </a:lnSpc>
              <a:buFont typeface="Monotype Sorts" pitchFamily="2" charset="2"/>
              <a:buChar char=" "/>
            </a:pPr>
            <a:r>
              <a:rPr lang="zh-CN" altLang="en-US" sz="2200" smtClean="0">
                <a:solidFill>
                  <a:schemeClr val="accent2"/>
                </a:solidFill>
                <a:latin typeface="微软雅黑" panose="020B0503020204020204" pitchFamily="34" charset="-122"/>
                <a:ea typeface="微软雅黑" panose="020B0503020204020204" pitchFamily="34" charset="-122"/>
              </a:rPr>
              <a:t>(2) 朝+∞方向舍入:</a:t>
            </a:r>
            <a:r>
              <a:rPr lang="zh-CN" altLang="en-US" sz="2200" smtClean="0">
                <a:latin typeface="微软雅黑" panose="020B0503020204020204" pitchFamily="34" charset="-122"/>
                <a:ea typeface="微软雅黑" panose="020B0503020204020204" pitchFamily="34" charset="-122"/>
              </a:rPr>
              <a:t>舍入为</a:t>
            </a:r>
            <a:r>
              <a:rPr lang="en-US" altLang="en-US" sz="2200" smtClean="0">
                <a:latin typeface="微软雅黑" panose="020B0503020204020204" pitchFamily="34" charset="-122"/>
                <a:ea typeface="微软雅黑" panose="020B0503020204020204" pitchFamily="34" charset="-122"/>
              </a:rPr>
              <a:t>Z2(</a:t>
            </a:r>
            <a:r>
              <a:rPr lang="zh-CN" altLang="en-US" sz="2200" smtClean="0">
                <a:latin typeface="微软雅黑" panose="020B0503020204020204" pitchFamily="34" charset="-122"/>
                <a:ea typeface="微软雅黑" panose="020B0503020204020204" pitchFamily="34" charset="-122"/>
              </a:rPr>
              <a:t>正向舍入)</a:t>
            </a:r>
          </a:p>
          <a:p>
            <a:pPr>
              <a:lnSpc>
                <a:spcPct val="125000"/>
              </a:lnSpc>
              <a:buFont typeface="Monotype Sorts" pitchFamily="2" charset="2"/>
              <a:buChar char=" "/>
            </a:pPr>
            <a:r>
              <a:rPr lang="zh-CN" altLang="en-US" sz="2200" smtClean="0">
                <a:solidFill>
                  <a:schemeClr val="accent2"/>
                </a:solidFill>
                <a:latin typeface="微软雅黑" panose="020B0503020204020204" pitchFamily="34" charset="-122"/>
                <a:ea typeface="微软雅黑" panose="020B0503020204020204" pitchFamily="34" charset="-122"/>
              </a:rPr>
              <a:t>(3) 朝-∞方向舍入:</a:t>
            </a:r>
            <a:r>
              <a:rPr lang="zh-CN" altLang="en-US" sz="2200" smtClean="0">
                <a:latin typeface="微软雅黑" panose="020B0503020204020204" pitchFamily="34" charset="-122"/>
                <a:ea typeface="微软雅黑" panose="020B0503020204020204" pitchFamily="34" charset="-122"/>
              </a:rPr>
              <a:t>舍入为</a:t>
            </a:r>
            <a:r>
              <a:rPr lang="en-US" altLang="en-US" sz="2200" smtClean="0">
                <a:latin typeface="微软雅黑" panose="020B0503020204020204" pitchFamily="34" charset="-122"/>
                <a:ea typeface="微软雅黑" panose="020B0503020204020204" pitchFamily="34" charset="-122"/>
              </a:rPr>
              <a:t>Z1(</a:t>
            </a:r>
            <a:r>
              <a:rPr lang="zh-CN" altLang="en-US" sz="2200" smtClean="0">
                <a:latin typeface="微软雅黑" panose="020B0503020204020204" pitchFamily="34" charset="-122"/>
                <a:ea typeface="微软雅黑" panose="020B0503020204020204" pitchFamily="34" charset="-122"/>
              </a:rPr>
              <a:t>负向舍入)</a:t>
            </a:r>
          </a:p>
          <a:p>
            <a:pPr>
              <a:lnSpc>
                <a:spcPct val="125000"/>
              </a:lnSpc>
              <a:buFont typeface="Monotype Sorts" pitchFamily="2" charset="2"/>
              <a:buChar char=" "/>
            </a:pPr>
            <a:r>
              <a:rPr lang="zh-CN" altLang="en-US" sz="2200" smtClean="0">
                <a:solidFill>
                  <a:schemeClr val="accent2"/>
                </a:solidFill>
                <a:latin typeface="微软雅黑" panose="020B0503020204020204" pitchFamily="34" charset="-122"/>
                <a:ea typeface="微软雅黑" panose="020B0503020204020204" pitchFamily="34" charset="-122"/>
              </a:rPr>
              <a:t>(4) 朝0方向舍入：</a:t>
            </a:r>
            <a:r>
              <a:rPr lang="zh-CN" altLang="en-US" sz="2200" smtClean="0">
                <a:latin typeface="微软雅黑" panose="020B0503020204020204" pitchFamily="34" charset="-122"/>
                <a:ea typeface="微软雅黑" panose="020B0503020204020204" pitchFamily="34" charset="-122"/>
              </a:rPr>
              <a:t>截去。正数：取</a:t>
            </a:r>
            <a:r>
              <a:rPr lang="en-US" altLang="en-US" sz="2200" smtClean="0">
                <a:latin typeface="微软雅黑" panose="020B0503020204020204" pitchFamily="34" charset="-122"/>
                <a:ea typeface="微软雅黑" panose="020B0503020204020204" pitchFamily="34" charset="-122"/>
              </a:rPr>
              <a:t>Z1;</a:t>
            </a:r>
            <a:r>
              <a:rPr lang="en-US" altLang="zh-CN" sz="2200" smtClean="0">
                <a:latin typeface="微软雅黑" panose="020B0503020204020204" pitchFamily="34" charset="-122"/>
                <a:ea typeface="微软雅黑" panose="020B0503020204020204" pitchFamily="34" charset="-122"/>
              </a:rPr>
              <a:t>  </a:t>
            </a:r>
            <a:r>
              <a:rPr lang="zh-CN" altLang="en-US" sz="2200" smtClean="0">
                <a:latin typeface="微软雅黑" panose="020B0503020204020204" pitchFamily="34" charset="-122"/>
                <a:ea typeface="微软雅黑" panose="020B0503020204020204" pitchFamily="34" charset="-122"/>
              </a:rPr>
              <a:t>负数：取</a:t>
            </a:r>
            <a:r>
              <a:rPr lang="en-US" altLang="en-US" sz="2200" smtClean="0">
                <a:latin typeface="微软雅黑" panose="020B0503020204020204" pitchFamily="34" charset="-122"/>
                <a:ea typeface="微软雅黑" panose="020B0503020204020204" pitchFamily="34" charset="-122"/>
              </a:rPr>
              <a:t>Z2</a:t>
            </a:r>
            <a:endParaRPr lang="en-US" altLang="zh-CN" sz="2200" smtClean="0">
              <a:latin typeface="微软雅黑" panose="020B0503020204020204" pitchFamily="34" charset="-122"/>
              <a:ea typeface="微软雅黑" panose="020B0503020204020204" pitchFamily="34" charset="-122"/>
            </a:endParaRPr>
          </a:p>
          <a:p>
            <a:pPr lvl="1">
              <a:buFont typeface="Monotype Sorts" pitchFamily="2" charset="2"/>
              <a:buChar char=" "/>
            </a:pPr>
            <a:r>
              <a:rPr lang="en-US" altLang="zh-CN" sz="1800" smtClean="0">
                <a:latin typeface="宋体" panose="02010600030101010101" pitchFamily="2" charset="-122"/>
              </a:rPr>
              <a:t>       </a:t>
            </a:r>
            <a:endParaRPr lang="zh-CN" altLang="en-US" sz="1800" smtClean="0">
              <a:latin typeface="宋体" panose="02010600030101010101" pitchFamily="2" charset="-122"/>
            </a:endParaRPr>
          </a:p>
        </p:txBody>
      </p:sp>
      <p:sp>
        <p:nvSpPr>
          <p:cNvPr id="218116" name="Line 4"/>
          <p:cNvSpPr>
            <a:spLocks noChangeShapeType="1"/>
          </p:cNvSpPr>
          <p:nvPr/>
        </p:nvSpPr>
        <p:spPr bwMode="auto">
          <a:xfrm>
            <a:off x="1524000" y="1279525"/>
            <a:ext cx="6553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17" name="Line 5"/>
          <p:cNvSpPr>
            <a:spLocks noChangeShapeType="1"/>
          </p:cNvSpPr>
          <p:nvPr/>
        </p:nvSpPr>
        <p:spPr bwMode="auto">
          <a:xfrm>
            <a:off x="2438400" y="1203325"/>
            <a:ext cx="0" cy="76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18" name="Line 6"/>
          <p:cNvSpPr>
            <a:spLocks noChangeShapeType="1"/>
          </p:cNvSpPr>
          <p:nvPr/>
        </p:nvSpPr>
        <p:spPr bwMode="auto">
          <a:xfrm>
            <a:off x="6324600" y="1203325"/>
            <a:ext cx="0" cy="76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19" name="Text Box 7"/>
          <p:cNvSpPr txBox="1">
            <a:spLocks noChangeArrowheads="1"/>
          </p:cNvSpPr>
          <p:nvPr/>
        </p:nvSpPr>
        <p:spPr bwMode="auto">
          <a:xfrm>
            <a:off x="6172200" y="1228725"/>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CN" altLang="en-US" sz="24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0</a:t>
            </a:r>
          </a:p>
        </p:txBody>
      </p:sp>
      <p:sp>
        <p:nvSpPr>
          <p:cNvPr id="218120" name="Text Box 8"/>
          <p:cNvSpPr txBox="1">
            <a:spLocks noChangeArrowheads="1"/>
          </p:cNvSpPr>
          <p:nvPr/>
        </p:nvSpPr>
        <p:spPr bwMode="auto">
          <a:xfrm>
            <a:off x="2273300" y="1228725"/>
            <a:ext cx="40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smtClean="0">
                <a:ln>
                  <a:noFill/>
                </a:ln>
                <a:solidFill>
                  <a:srgbClr val="FF0066"/>
                </a:solidFill>
                <a:effectLst/>
                <a:uLnTx/>
                <a:uFillTx/>
                <a:latin typeface="Arial" panose="020B0604020202020204" pitchFamily="34" charset="0"/>
                <a:ea typeface="宋体" panose="02010600030101010101" pitchFamily="2" charset="-122"/>
                <a:cs typeface="+mn-cs"/>
              </a:rPr>
              <a:t>0</a:t>
            </a:r>
          </a:p>
        </p:txBody>
      </p:sp>
      <p:sp>
        <p:nvSpPr>
          <p:cNvPr id="218121" name="Line 9"/>
          <p:cNvSpPr>
            <a:spLocks noChangeShapeType="1"/>
          </p:cNvSpPr>
          <p:nvPr/>
        </p:nvSpPr>
        <p:spPr bwMode="auto">
          <a:xfrm flipH="1">
            <a:off x="4508500" y="1127125"/>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22" name="Text Box 10"/>
          <p:cNvSpPr txBox="1">
            <a:spLocks noChangeArrowheads="1"/>
          </p:cNvSpPr>
          <p:nvPr/>
        </p:nvSpPr>
        <p:spPr bwMode="auto">
          <a:xfrm>
            <a:off x="4321175" y="1279525"/>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en-US"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Z</a:t>
            </a:r>
            <a:endParaRPr kumimoji="1"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23" name="Line 11"/>
          <p:cNvSpPr>
            <a:spLocks noChangeShapeType="1"/>
          </p:cNvSpPr>
          <p:nvPr/>
        </p:nvSpPr>
        <p:spPr bwMode="auto">
          <a:xfrm>
            <a:off x="3886200" y="1203325"/>
            <a:ext cx="0" cy="76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24" name="Line 12"/>
          <p:cNvSpPr>
            <a:spLocks noChangeShapeType="1"/>
          </p:cNvSpPr>
          <p:nvPr/>
        </p:nvSpPr>
        <p:spPr bwMode="auto">
          <a:xfrm flipH="1">
            <a:off x="5080000" y="1190625"/>
            <a:ext cx="0" cy="1143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8125" name="Text Box 13"/>
          <p:cNvSpPr txBox="1">
            <a:spLocks noChangeArrowheads="1"/>
          </p:cNvSpPr>
          <p:nvPr/>
        </p:nvSpPr>
        <p:spPr bwMode="auto">
          <a:xfrm>
            <a:off x="3632200" y="1266825"/>
            <a:ext cx="54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Z1</a:t>
            </a:r>
          </a:p>
        </p:txBody>
      </p:sp>
      <p:sp>
        <p:nvSpPr>
          <p:cNvPr id="218126" name="Text Box 14"/>
          <p:cNvSpPr txBox="1">
            <a:spLocks noChangeArrowheads="1"/>
          </p:cNvSpPr>
          <p:nvPr/>
        </p:nvSpPr>
        <p:spPr bwMode="auto">
          <a:xfrm>
            <a:off x="4889500" y="127952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1"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Z2</a:t>
            </a:r>
          </a:p>
        </p:txBody>
      </p:sp>
      <p:grpSp>
        <p:nvGrpSpPr>
          <p:cNvPr id="2" name="Group 21"/>
          <p:cNvGrpSpPr>
            <a:grpSpLocks/>
          </p:cNvGrpSpPr>
          <p:nvPr/>
        </p:nvGrpSpPr>
        <p:grpSpPr bwMode="auto">
          <a:xfrm>
            <a:off x="5507038" y="2573338"/>
            <a:ext cx="3430587" cy="1320800"/>
            <a:chOff x="3368" y="1346"/>
            <a:chExt cx="2161" cy="832"/>
          </a:xfrm>
        </p:grpSpPr>
        <p:sp>
          <p:nvSpPr>
            <p:cNvPr id="218130" name="Text Box 16"/>
            <p:cNvSpPr txBox="1">
              <a:spLocks noChangeArrowheads="1"/>
            </p:cNvSpPr>
            <p:nvPr/>
          </p:nvSpPr>
          <p:spPr bwMode="auto">
            <a:xfrm>
              <a:off x="3550" y="1346"/>
              <a:ext cx="1979" cy="832"/>
            </a:xfrm>
            <a:prstGeom prst="rect">
              <a:avLst/>
            </a:prstGeom>
            <a:solidFill>
              <a:srgbClr val="CCFFFF"/>
            </a:solidFill>
            <a:ln w="9525">
              <a:solidFill>
                <a:srgbClr val="0000FF"/>
              </a:solidFill>
              <a:miter lim="800000"/>
              <a:headEnd/>
              <a:tailEnd/>
            </a:ln>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FF"/>
                  </a:solidFill>
                  <a:effectLst/>
                  <a:uLnTx/>
                  <a:uFillTx/>
                  <a:latin typeface="微软雅黑" panose="020B0503020204020204" pitchFamily="34" charset="-122"/>
                  <a:ea typeface="微软雅黑" panose="020B0503020204020204" pitchFamily="34" charset="-122"/>
                  <a:cs typeface="+mn-cs"/>
                </a:rPr>
                <a:t>例如：附加位为</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01：舍</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11：入</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：(强迫结果为偶数)</a:t>
              </a:r>
              <a:endPar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18131" name="AutoShape 17"/>
            <p:cNvSpPr>
              <a:spLocks/>
            </p:cNvSpPr>
            <p:nvPr/>
          </p:nvSpPr>
          <p:spPr bwMode="auto">
            <a:xfrm>
              <a:off x="3368" y="1477"/>
              <a:ext cx="118" cy="541"/>
            </a:xfrm>
            <a:prstGeom prst="rightBrace">
              <a:avLst>
                <a:gd name="adj1" fmla="val 38206"/>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1"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sp>
        <p:nvSpPr>
          <p:cNvPr id="216082" name="Text Box 18"/>
          <p:cNvSpPr txBox="1">
            <a:spLocks noChangeArrowheads="1"/>
          </p:cNvSpPr>
          <p:nvPr/>
        </p:nvSpPr>
        <p:spPr bwMode="auto">
          <a:xfrm>
            <a:off x="341313" y="4103688"/>
            <a:ext cx="7569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例：</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1.1101</a:t>
            </a:r>
            <a:r>
              <a:rPr kumimoji="0" lang="en-US" altLang="zh-CN" sz="22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 1.1110;    1.1101</a:t>
            </a:r>
            <a:r>
              <a:rPr kumimoji="0" lang="en-US" altLang="zh-CN" sz="22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01</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1.1101;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1.1101</a:t>
            </a:r>
            <a:r>
              <a:rPr kumimoji="0" lang="en-US" altLang="zh-CN" sz="22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1.1110;    1.1111</a:t>
            </a:r>
            <a:r>
              <a:rPr kumimoji="0" lang="en-US" altLang="zh-CN" sz="22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 10.0000;</a:t>
            </a:r>
            <a:r>
              <a:rPr kumimoji="0" lang="en-US" altLang="zh-CN"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Times New Roman" panose="02020603050405020304" pitchFamily="18" charset="0"/>
              </a:rPr>
              <a:t> </a:t>
            </a:r>
            <a:endParaRPr kumimoji="0" lang="en-US" altLang="en-US" sz="22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Times New Roman" panose="02020603050405020304" pitchFamily="18" charset="0"/>
            </a:endParaRPr>
          </a:p>
        </p:txBody>
      </p:sp>
      <p:sp>
        <p:nvSpPr>
          <p:cNvPr id="218129" name="灯片编号占位符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CB0BF8-6F47-4D43-94C6-34A224532A82}"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35306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16067">
                                            <p:txEl>
                                              <p:pRg st="3" end="3"/>
                                            </p:txEl>
                                          </p:spTgt>
                                        </p:tgtEl>
                                        <p:attrNameLst>
                                          <p:attrName>style.visibility</p:attrName>
                                        </p:attrNameLst>
                                      </p:cBhvr>
                                      <p:to>
                                        <p:strVal val="visible"/>
                                      </p:to>
                                    </p:set>
                                    <p:animEffect transition="in" filter="blinds(horizontal)">
                                      <p:cBhvr>
                                        <p:cTn id="7" dur="500"/>
                                        <p:tgtEl>
                                          <p:spTgt spid="2160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6067">
                                            <p:txEl>
                                              <p:pRg st="4" end="4"/>
                                            </p:txEl>
                                          </p:spTgt>
                                        </p:tgtEl>
                                        <p:attrNameLst>
                                          <p:attrName>style.visibility</p:attrName>
                                        </p:attrNameLst>
                                      </p:cBhvr>
                                      <p:to>
                                        <p:strVal val="visible"/>
                                      </p:to>
                                    </p:set>
                                    <p:animEffect transition="in" filter="blinds(horizontal)">
                                      <p:cBhvr>
                                        <p:cTn id="12" dur="500"/>
                                        <p:tgtEl>
                                          <p:spTgt spid="216067">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6067">
                                            <p:txEl>
                                              <p:pRg st="5" end="5"/>
                                            </p:txEl>
                                          </p:spTgt>
                                        </p:tgtEl>
                                        <p:attrNameLst>
                                          <p:attrName>style.visibility</p:attrName>
                                        </p:attrNameLst>
                                      </p:cBhvr>
                                      <p:to>
                                        <p:strVal val="visible"/>
                                      </p:to>
                                    </p:set>
                                    <p:animEffect transition="in" filter="blinds(horizontal)">
                                      <p:cBhvr>
                                        <p:cTn id="17" dur="500"/>
                                        <p:tgtEl>
                                          <p:spTgt spid="216067">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6082"/>
                                        </p:tgtEl>
                                        <p:attrNameLst>
                                          <p:attrName>style.visibility</p:attrName>
                                        </p:attrNameLst>
                                      </p:cBhvr>
                                      <p:to>
                                        <p:strVal val="visible"/>
                                      </p:to>
                                    </p:set>
                                    <p:animEffect transition="in" filter="blinds(horizontal)">
                                      <p:cBhvr>
                                        <p:cTn id="27" dur="500"/>
                                        <p:tgtEl>
                                          <p:spTgt spid="2160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16067">
                                            <p:txEl>
                                              <p:pRg st="9" end="9"/>
                                            </p:txEl>
                                          </p:spTgt>
                                        </p:tgtEl>
                                        <p:attrNameLst>
                                          <p:attrName>style.visibility</p:attrName>
                                        </p:attrNameLst>
                                      </p:cBhvr>
                                      <p:to>
                                        <p:strVal val="visible"/>
                                      </p:to>
                                    </p:set>
                                    <p:animEffect transition="in" filter="blinds(horizontal)">
                                      <p:cBhvr>
                                        <p:cTn id="32" dur="500"/>
                                        <p:tgtEl>
                                          <p:spTgt spid="216067">
                                            <p:txEl>
                                              <p:pRg st="9" end="9"/>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16067">
                                            <p:txEl>
                                              <p:pRg st="10" end="10"/>
                                            </p:txEl>
                                          </p:spTgt>
                                        </p:tgtEl>
                                        <p:attrNameLst>
                                          <p:attrName>style.visibility</p:attrName>
                                        </p:attrNameLst>
                                      </p:cBhvr>
                                      <p:to>
                                        <p:strVal val="visible"/>
                                      </p:to>
                                    </p:set>
                                    <p:animEffect transition="in" filter="blinds(horizontal)">
                                      <p:cBhvr>
                                        <p:cTn id="37" dur="500"/>
                                        <p:tgtEl>
                                          <p:spTgt spid="216067">
                                            <p:txEl>
                                              <p:pRg st="10" end="1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16067">
                                            <p:txEl>
                                              <p:pRg st="11" end="11"/>
                                            </p:txEl>
                                          </p:spTgt>
                                        </p:tgtEl>
                                        <p:attrNameLst>
                                          <p:attrName>style.visibility</p:attrName>
                                        </p:attrNameLst>
                                      </p:cBhvr>
                                      <p:to>
                                        <p:strVal val="visible"/>
                                      </p:to>
                                    </p:set>
                                    <p:animEffect transition="in" filter="blinds(horizontal)">
                                      <p:cBhvr>
                                        <p:cTn id="42" dur="500"/>
                                        <p:tgtEl>
                                          <p:spTgt spid="21606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8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sv-SE" altLang="en-US" sz="2400" dirty="0">
                <a:solidFill>
                  <a:srgbClr val="FF0000"/>
                </a:solidFill>
              </a:rPr>
              <a:t>Kilo, Mega, Giga, Tera, Peta, Exa, Zetta, Yotta </a:t>
            </a:r>
            <a:r>
              <a:rPr lang="en-US" altLang="zh-CN" sz="1200" dirty="0">
                <a:solidFill>
                  <a:srgbClr val="FF0000"/>
                </a:solidFill>
              </a:rPr>
              <a:t>physics.nist.gov/</a:t>
            </a:r>
            <a:r>
              <a:rPr lang="en-US" altLang="zh-CN" sz="1200" dirty="0" err="1">
                <a:solidFill>
                  <a:srgbClr val="FF0000"/>
                </a:solidFill>
              </a:rPr>
              <a:t>cuu</a:t>
            </a:r>
            <a:r>
              <a:rPr lang="en-US" altLang="zh-CN" sz="1200" dirty="0">
                <a:solidFill>
                  <a:srgbClr val="FF0000"/>
                </a:solidFill>
              </a:rPr>
              <a:t>/Units/binary.html</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dirty="0">
                <a:latin typeface="微软雅黑" panose="020B0503020204020204" pitchFamily="34" charset="-122"/>
              </a:rPr>
              <a:t>1TB=???Byte  </a:t>
            </a:r>
            <a:endParaRPr lang="en-US" altLang="zh-CN" dirty="0" smtClean="0">
              <a:latin typeface="微软雅黑" panose="020B0503020204020204" pitchFamily="34" charset="-122"/>
            </a:endParaRPr>
          </a:p>
          <a:p>
            <a:pPr eaLnBrk="1" hangingPunct="1"/>
            <a:r>
              <a:rPr lang="en-US" altLang="zh-CN" dirty="0" smtClean="0">
                <a:latin typeface="微软雅黑" panose="020B0503020204020204" pitchFamily="34" charset="-122"/>
              </a:rPr>
              <a:t> </a:t>
            </a:r>
            <a:r>
              <a:rPr lang="en-US" altLang="zh-CN" dirty="0">
                <a:latin typeface="微软雅黑" panose="020B0503020204020204" pitchFamily="34" charset="-122"/>
              </a:rPr>
              <a:t>1Mbits/s=???</a:t>
            </a:r>
          </a:p>
          <a:p>
            <a:pPr eaLnBrk="1" hangingPunct="1"/>
            <a:r>
              <a:rPr lang="en-US" altLang="zh-CN" dirty="0">
                <a:latin typeface="微软雅黑" panose="020B0503020204020204" pitchFamily="34" charset="-122"/>
              </a:rPr>
              <a:t>1TB drive</a:t>
            </a:r>
            <a:r>
              <a:rPr lang="zh-CN" altLang="en-US" dirty="0">
                <a:latin typeface="微软雅黑" panose="020B0503020204020204" pitchFamily="34" charset="-122"/>
              </a:rPr>
              <a:t>＝</a:t>
            </a:r>
            <a:r>
              <a:rPr lang="en-US" altLang="zh-CN" dirty="0">
                <a:latin typeface="微软雅黑" panose="020B0503020204020204" pitchFamily="34" charset="-122"/>
              </a:rPr>
              <a:t>1 x 10</a:t>
            </a:r>
            <a:r>
              <a:rPr lang="en-US" altLang="zh-CN" baseline="50000" dirty="0">
                <a:latin typeface="微软雅黑" panose="020B0503020204020204" pitchFamily="34" charset="-122"/>
              </a:rPr>
              <a:t>12</a:t>
            </a:r>
            <a:r>
              <a:rPr lang="en-US" altLang="zh-CN" dirty="0">
                <a:latin typeface="微软雅黑" panose="020B0503020204020204" pitchFamily="34" charset="-122"/>
              </a:rPr>
              <a:t> </a:t>
            </a:r>
            <a:r>
              <a:rPr lang="zh-CN" altLang="en-US" dirty="0">
                <a:latin typeface="微软雅黑" panose="020B0503020204020204" pitchFamily="34" charset="-122"/>
              </a:rPr>
              <a:t>＝</a:t>
            </a:r>
            <a:r>
              <a:rPr lang="en-US" altLang="zh-CN" dirty="0">
                <a:latin typeface="微软雅黑" panose="020B0503020204020204" pitchFamily="34" charset="-122"/>
              </a:rPr>
              <a:t>931 x 2</a:t>
            </a:r>
            <a:r>
              <a:rPr lang="en-US" altLang="zh-CN" baseline="50000" dirty="0">
                <a:latin typeface="微软雅黑" panose="020B0503020204020204" pitchFamily="34" charset="-122"/>
              </a:rPr>
              <a:t>30</a:t>
            </a:r>
            <a:r>
              <a:rPr lang="en-US" altLang="zh-CN" dirty="0">
                <a:latin typeface="微软雅黑" panose="020B0503020204020204" pitchFamily="34" charset="-122"/>
              </a:rPr>
              <a:t>  bytes  </a:t>
            </a:r>
            <a:endParaRPr lang="en-US" altLang="zh-CN" dirty="0" smtClean="0">
              <a:latin typeface="微软雅黑" panose="020B0503020204020204" pitchFamily="34" charset="-122"/>
            </a:endParaRPr>
          </a:p>
          <a:p>
            <a:pPr eaLnBrk="1" hangingPunct="1"/>
            <a:r>
              <a:rPr lang="en-US" altLang="zh-CN" dirty="0" smtClean="0">
                <a:latin typeface="微软雅黑" panose="020B0503020204020204" pitchFamily="34" charset="-122"/>
              </a:rPr>
              <a:t> </a:t>
            </a:r>
            <a:r>
              <a:rPr lang="en-US" altLang="zh-CN" dirty="0">
                <a:latin typeface="微软雅黑" panose="020B0503020204020204" pitchFamily="34" charset="-122"/>
              </a:rPr>
              <a:t>1 Mbit/s = 10</a:t>
            </a:r>
            <a:r>
              <a:rPr lang="en-US" altLang="zh-CN" baseline="50000" dirty="0">
                <a:latin typeface="微软雅黑" panose="020B0503020204020204" pitchFamily="34" charset="-122"/>
              </a:rPr>
              <a:t>6</a:t>
            </a:r>
            <a:r>
              <a:rPr lang="en-US" altLang="zh-CN" dirty="0">
                <a:latin typeface="微软雅黑" panose="020B0503020204020204" pitchFamily="34" charset="-122"/>
              </a:rPr>
              <a:t> bps</a:t>
            </a:r>
          </a:p>
          <a:p>
            <a:pPr eaLnBrk="1" hangingPunct="1"/>
            <a:r>
              <a:rPr lang="zh-CN" altLang="en-US" dirty="0">
                <a:latin typeface="微软雅黑" panose="020B0503020204020204" pitchFamily="34" charset="-122"/>
              </a:rPr>
              <a:t>硬盘厂商及通讯行业是计算机行业唯一使用</a:t>
            </a:r>
            <a:r>
              <a:rPr lang="en-US" altLang="zh-CN" dirty="0">
                <a:latin typeface="微软雅黑" panose="020B0503020204020204" pitchFamily="34" charset="-122"/>
              </a:rPr>
              <a:t>SI</a:t>
            </a:r>
            <a:r>
              <a:rPr lang="zh-CN" altLang="en-US" dirty="0">
                <a:latin typeface="微软雅黑" panose="020B0503020204020204" pitchFamily="34" charset="-122"/>
              </a:rPr>
              <a:t>因子的</a:t>
            </a: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18</a:t>
            </a:fld>
            <a:r>
              <a:rPr lang="en-US" altLang="zh-CN" sz="1400" smtClean="0">
                <a:solidFill>
                  <a:srgbClr val="0D7157"/>
                </a:solidFill>
              </a:rPr>
              <a:t>- </a:t>
            </a:r>
            <a:endParaRPr lang="en-US" altLang="zh-CN" sz="1400" dirty="0">
              <a:solidFill>
                <a:srgbClr val="0D7157"/>
              </a:solidFill>
            </a:endParaRPr>
          </a:p>
        </p:txBody>
      </p:sp>
      <p:pic>
        <p:nvPicPr>
          <p:cNvPr id="5" name="Picture 118"/>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647700" y="3603464"/>
            <a:ext cx="7848600" cy="2525712"/>
          </a:xfrm>
          <a:prstGeom prst="rect">
            <a:avLst/>
          </a:prstGeom>
          <a:noFill/>
          <a:ln w="9525">
            <a:noFill/>
            <a:miter lim="800000"/>
            <a:headEnd/>
            <a:tailEnd/>
          </a:ln>
        </p:spPr>
      </p:pic>
    </p:spTree>
    <p:extLst>
      <p:ext uri="{BB962C8B-B14F-4D97-AF65-F5344CB8AC3E}">
        <p14:creationId xmlns:p14="http://schemas.microsoft.com/office/powerpoint/2010/main" val="146690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49250" y="139700"/>
            <a:ext cx="8229600" cy="561975"/>
          </a:xfrm>
        </p:spPr>
        <p:txBody>
          <a:bodyPr/>
          <a:lstStyle/>
          <a:p>
            <a:r>
              <a:rPr lang="zh-CN" altLang="en-US" smtClean="0"/>
              <a:t>浮点数舍入举例</a:t>
            </a:r>
          </a:p>
        </p:txBody>
      </p:sp>
      <p:sp>
        <p:nvSpPr>
          <p:cNvPr id="219139" name="Rectangle 3"/>
          <p:cNvSpPr>
            <a:spLocks noChangeArrowheads="1"/>
          </p:cNvSpPr>
          <p:nvPr/>
        </p:nvSpPr>
        <p:spPr bwMode="auto">
          <a:xfrm>
            <a:off x="296863" y="827088"/>
            <a:ext cx="8661400"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例：将同一实数分别赋值给单精度和双精度类型变量，然后打印输出。</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#include &lt;stdio.h&gt;</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main()</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float a;</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double b;</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 = 123456.789e4;</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b = 123456.789e4;</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printf(“%f/n%f/n”,a,b);</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运行结果如下：</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1234567936.000000</a:t>
            </a:r>
          </a:p>
          <a:p>
            <a:pPr marL="0" marR="0" lvl="0" indent="0" algn="l" defTabSz="914400" rtl="0" eaLnBrk="0" fontAlgn="base" latinLnBrk="0" hangingPunct="0">
              <a:lnSpc>
                <a:spcPct val="105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	1234567890.000000</a:t>
            </a:r>
          </a:p>
        </p:txBody>
      </p:sp>
      <p:sp>
        <p:nvSpPr>
          <p:cNvPr id="751620" name="Rectangle 4"/>
          <p:cNvSpPr>
            <a:spLocks noChangeArrowheads="1"/>
          </p:cNvSpPr>
          <p:nvPr/>
        </p:nvSpPr>
        <p:spPr bwMode="auto">
          <a:xfrm>
            <a:off x="385763" y="5678488"/>
            <a:ext cx="56261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ctr" latinLnBrk="0" hangingPunct="0">
              <a:lnSpc>
                <a:spcPct val="100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问题：为什么同一个实数赋值给</a:t>
            </a:r>
            <a:r>
              <a:rPr kumimoji="0" lang="en-US" altLang="zh-CN" sz="22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float</a:t>
            </a:r>
            <a:r>
              <a:rPr kumimoji="0" lang="zh-CN" altLang="en-US" sz="22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型变量和</a:t>
            </a:r>
            <a:r>
              <a:rPr kumimoji="0" lang="en-US" altLang="zh-CN" sz="22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double</a:t>
            </a:r>
            <a:r>
              <a:rPr kumimoji="0" lang="zh-CN" altLang="en-US" sz="2200" b="1" i="0" u="none" strike="noStrike" kern="1200" cap="none" spc="0" normalizeH="0" baseline="0" noProof="0" smtClean="0">
                <a:ln>
                  <a:noFill/>
                </a:ln>
                <a:solidFill>
                  <a:srgbClr val="FF3300"/>
                </a:solidFill>
                <a:effectLst/>
                <a:uLnTx/>
                <a:uFillTx/>
                <a:latin typeface="微软雅黑" panose="020B0503020204020204" pitchFamily="34" charset="-122"/>
                <a:ea typeface="微软雅黑" panose="020B0503020204020204" pitchFamily="34" charset="-122"/>
                <a:cs typeface="+mn-cs"/>
              </a:rPr>
              <a:t>型变量，输出结果会有所不同呢？</a:t>
            </a:r>
          </a:p>
        </p:txBody>
      </p:sp>
      <p:sp>
        <p:nvSpPr>
          <p:cNvPr id="751621" name="Rectangle 5"/>
          <p:cNvSpPr>
            <a:spLocks noChangeArrowheads="1"/>
          </p:cNvSpPr>
          <p:nvPr/>
        </p:nvSpPr>
        <p:spPr bwMode="auto">
          <a:xfrm>
            <a:off x="4887913" y="1687513"/>
            <a:ext cx="3916362"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5000"/>
              </a:lnSpc>
              <a:spcBef>
                <a:spcPct val="0"/>
              </a:spcBef>
              <a:spcAft>
                <a:spcPct val="0"/>
              </a:spcAft>
              <a:buClrTx/>
              <a:buSzTx/>
              <a:buFontTx/>
              <a:buNone/>
              <a:tabLst/>
              <a:defRPr/>
            </a:pPr>
            <a:r>
              <a:rPr kumimoji="0" lang="zh-CN" altLang="en-US"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为什么</a:t>
            </a:r>
            <a:r>
              <a:rPr kumimoji="0" lang="en-US" altLang="zh-CN"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float</a:t>
            </a:r>
            <a:r>
              <a:rPr kumimoji="0" lang="zh-CN" altLang="en-US" sz="2200" b="1" i="0" u="none" strike="noStrike" kern="1200" cap="none" spc="0" normalizeH="0" baseline="0" noProof="0" smtClean="0">
                <a:ln>
                  <a:noFill/>
                </a:ln>
                <a:solidFill>
                  <a:srgbClr val="3333CC"/>
                </a:solidFill>
                <a:effectLst/>
                <a:uLnTx/>
                <a:uFillTx/>
                <a:latin typeface="微软雅黑" panose="020B0503020204020204" pitchFamily="34" charset="-122"/>
                <a:ea typeface="微软雅黑" panose="020B0503020204020204" pitchFamily="34" charset="-122"/>
                <a:cs typeface="+mn-cs"/>
              </a:rPr>
              <a:t>情况下输出的结果会比原来的大？这到底有没有根本性原因还是随机发生的？为什么会出现这样的情况？</a:t>
            </a:r>
          </a:p>
        </p:txBody>
      </p:sp>
      <p:sp>
        <p:nvSpPr>
          <p:cNvPr id="751622" name="Text Box 6"/>
          <p:cNvSpPr txBox="1">
            <a:spLocks noChangeArrowheads="1"/>
          </p:cNvSpPr>
          <p:nvPr/>
        </p:nvSpPr>
        <p:spPr bwMode="auto">
          <a:xfrm>
            <a:off x="5562600" y="3654425"/>
            <a:ext cx="3151188"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float</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可精确表示</a:t>
            </a: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7</a:t>
            </a:r>
            <a:r>
              <a:rPr kumimoji="0" lang="zh-CN" altLang="en-US"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个十进制有效数位，后面的数位是舍入后的结果，舍入后的值可能会更大，也可能更小</a:t>
            </a:r>
          </a:p>
        </p:txBody>
      </p:sp>
      <p:sp>
        <p:nvSpPr>
          <p:cNvPr id="21914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31622-FB1E-4E73-9C45-DAAA8E419CB3}"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7011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1620"/>
                                        </p:tgtEl>
                                        <p:attrNameLst>
                                          <p:attrName>style.visibility</p:attrName>
                                        </p:attrNameLst>
                                      </p:cBhvr>
                                      <p:to>
                                        <p:strVal val="visible"/>
                                      </p:to>
                                    </p:set>
                                    <p:animEffect transition="in" filter="blinds(horizontal)">
                                      <p:cBhvr>
                                        <p:cTn id="7" dur="500"/>
                                        <p:tgtEl>
                                          <p:spTgt spid="7516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1621"/>
                                        </p:tgtEl>
                                        <p:attrNameLst>
                                          <p:attrName>style.visibility</p:attrName>
                                        </p:attrNameLst>
                                      </p:cBhvr>
                                      <p:to>
                                        <p:strVal val="visible"/>
                                      </p:to>
                                    </p:set>
                                    <p:animEffect transition="in" filter="blinds(horizontal)">
                                      <p:cBhvr>
                                        <p:cTn id="12" dur="500"/>
                                        <p:tgtEl>
                                          <p:spTgt spid="7516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1622"/>
                                        </p:tgtEl>
                                        <p:attrNameLst>
                                          <p:attrName>style.visibility</p:attrName>
                                        </p:attrNameLst>
                                      </p:cBhvr>
                                      <p:to>
                                        <p:strVal val="visible"/>
                                      </p:to>
                                    </p:set>
                                    <p:animEffect transition="in" filter="blinds(horizontal)">
                                      <p:cBhvr>
                                        <p:cTn id="17" dur="500"/>
                                        <p:tgtEl>
                                          <p:spTgt spid="751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20" grpId="0"/>
      <p:bldP spid="751621" grpId="0"/>
      <p:bldP spid="75162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304800" y="139700"/>
            <a:ext cx="8229600" cy="561975"/>
          </a:xfrm>
        </p:spPr>
        <p:txBody>
          <a:bodyPr/>
          <a:lstStyle/>
          <a:p>
            <a:r>
              <a:rPr lang="zh-CN" altLang="en-US" smtClean="0"/>
              <a:t>非规格化浮点数举例</a:t>
            </a:r>
          </a:p>
        </p:txBody>
      </p:sp>
      <p:sp>
        <p:nvSpPr>
          <p:cNvPr id="791555" name="Rectangle 3"/>
          <p:cNvSpPr>
            <a:spLocks noGrp="1" noChangeArrowheads="1"/>
          </p:cNvSpPr>
          <p:nvPr>
            <p:ph type="body" idx="1"/>
          </p:nvPr>
        </p:nvSpPr>
        <p:spPr>
          <a:xfrm>
            <a:off x="4886325" y="1943100"/>
            <a:ext cx="990600" cy="946150"/>
          </a:xfrm>
        </p:spPr>
        <p:txBody>
          <a:bodyPr/>
          <a:lstStyle/>
          <a:p>
            <a:pPr algn="ctr">
              <a:buFontTx/>
              <a:buNone/>
            </a:pPr>
            <a:r>
              <a:rPr lang="zh-CN" altLang="en-US" sz="2000" smtClean="0">
                <a:latin typeface="微软雅黑" panose="020B0503020204020204" pitchFamily="34" charset="-122"/>
                <a:ea typeface="微软雅黑" panose="020B0503020204020204" pitchFamily="34" charset="-122"/>
              </a:rPr>
              <a:t>计算器</a:t>
            </a:r>
          </a:p>
          <a:p>
            <a:pPr algn="ctr">
              <a:buFontTx/>
              <a:buNone/>
            </a:pPr>
            <a:r>
              <a:rPr lang="en-US" altLang="zh-CN" sz="2200" smtClean="0">
                <a:latin typeface="微软雅黑" panose="020B0503020204020204" pitchFamily="34" charset="-122"/>
                <a:ea typeface="微软雅黑" panose="020B0503020204020204" pitchFamily="34" charset="-122"/>
              </a:rPr>
              <a:t>2</a:t>
            </a:r>
            <a:r>
              <a:rPr lang="en-US" altLang="zh-CN" sz="2200" baseline="30000" smtClean="0">
                <a:latin typeface="微软雅黑" panose="020B0503020204020204" pitchFamily="34" charset="-122"/>
                <a:ea typeface="微软雅黑" panose="020B0503020204020204" pitchFamily="34" charset="-122"/>
              </a:rPr>
              <a:t>-63</a:t>
            </a:r>
          </a:p>
        </p:txBody>
      </p:sp>
      <p:pic>
        <p:nvPicPr>
          <p:cNvPr id="791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4508500"/>
            <a:ext cx="47005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63713"/>
            <a:ext cx="4724400"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1563" name="Rectangle 11"/>
          <p:cNvSpPr>
            <a:spLocks noChangeArrowheads="1"/>
          </p:cNvSpPr>
          <p:nvPr/>
        </p:nvSpPr>
        <p:spPr bwMode="auto">
          <a:xfrm>
            <a:off x="5059363" y="2687638"/>
            <a:ext cx="59213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64</a:t>
            </a:r>
            <a:endParaRPr kumimoji="0" lang="zh-CN" altLang="en-US"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91564" name="Text Box 12"/>
          <p:cNvSpPr txBox="1">
            <a:spLocks noChangeArrowheads="1"/>
          </p:cNvSpPr>
          <p:nvPr/>
        </p:nvSpPr>
        <p:spPr bwMode="auto">
          <a:xfrm>
            <a:off x="5245100" y="3429000"/>
            <a:ext cx="3557588"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讨论问题：</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计算器上算的准确吗？</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为什么</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x</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输出为</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为什么</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y</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的输出发生变化？</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Z</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输出为</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说明了什么？</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如下赋初值对否？</a:t>
            </a:r>
          </a:p>
          <a:p>
            <a:pPr marL="342900" marR="0" lvl="0" indent="-342900" algn="l" defTabSz="914400" rtl="0" eaLnBrk="1" fontAlgn="base" latinLnBrk="0" hangingPunct="1">
              <a:lnSpc>
                <a:spcPct val="100000"/>
              </a:lnSpc>
              <a:spcBef>
                <a:spcPct val="3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float x=0x40000000;</a:t>
            </a:r>
          </a:p>
          <a:p>
            <a:pPr marL="342900" marR="0" lvl="0" indent="-342900" algn="l" defTabSz="914400" rtl="0" eaLnBrk="1" fontAlgn="base" latinLnBrk="0" hangingPunct="1">
              <a:lnSpc>
                <a:spcPct val="100000"/>
              </a:lnSpc>
              <a:spcBef>
                <a:spcPct val="3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    </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float y=0x5f800000;</a:t>
            </a:r>
            <a:endPar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91566" name="Text Box 14"/>
          <p:cNvSpPr txBox="1">
            <a:spLocks noChangeArrowheads="1"/>
          </p:cNvSpPr>
          <p:nvPr/>
        </p:nvSpPr>
        <p:spPr bwMode="auto">
          <a:xfrm>
            <a:off x="225425" y="819150"/>
            <a:ext cx="78120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当结果为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0.1x2</a:t>
            </a:r>
            <a:r>
              <a:rPr kumimoji="0" lang="en-US" altLang="zh-CN"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-126</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时，是用非规格化数表示还是近似为</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以下程序试图计算</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-63</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64</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-127</a:t>
            </a:r>
            <a:endParaRPr kumimoji="0" lang="zh-CN" altLang="en-US" sz="20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0169" name="灯片编号占位符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1B4DF9-CC8E-49AB-8B09-9F3044A49E8D}"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0117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1566"/>
                                        </p:tgtEl>
                                        <p:attrNameLst>
                                          <p:attrName>style.visibility</p:attrName>
                                        </p:attrNameLst>
                                      </p:cBhvr>
                                      <p:to>
                                        <p:strVal val="visible"/>
                                      </p:to>
                                    </p:set>
                                    <p:animEffect transition="in" filter="blinds(horizontal)">
                                      <p:cBhvr>
                                        <p:cTn id="7" dur="500"/>
                                        <p:tgtEl>
                                          <p:spTgt spid="7915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91557"/>
                                        </p:tgtEl>
                                        <p:attrNameLst>
                                          <p:attrName>style.visibility</p:attrName>
                                        </p:attrNameLst>
                                      </p:cBhvr>
                                      <p:to>
                                        <p:strVal val="visible"/>
                                      </p:to>
                                    </p:set>
                                    <p:animEffect transition="in" filter="blinds(horizontal)">
                                      <p:cBhvr>
                                        <p:cTn id="12" dur="500"/>
                                        <p:tgtEl>
                                          <p:spTgt spid="7915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91555">
                                            <p:txEl>
                                              <p:pRg st="0" end="0"/>
                                            </p:txEl>
                                          </p:spTgt>
                                        </p:tgtEl>
                                        <p:attrNameLst>
                                          <p:attrName>style.visibility</p:attrName>
                                        </p:attrNameLst>
                                      </p:cBhvr>
                                      <p:to>
                                        <p:strVal val="visible"/>
                                      </p:to>
                                    </p:set>
                                    <p:animEffect transition="in" filter="blinds(horizontal)">
                                      <p:cBhvr>
                                        <p:cTn id="17" dur="500"/>
                                        <p:tgtEl>
                                          <p:spTgt spid="79155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1555">
                                            <p:txEl>
                                              <p:pRg st="1" end="1"/>
                                            </p:txEl>
                                          </p:spTgt>
                                        </p:tgtEl>
                                        <p:attrNameLst>
                                          <p:attrName>style.visibility</p:attrName>
                                        </p:attrNameLst>
                                      </p:cBhvr>
                                      <p:to>
                                        <p:strVal val="visible"/>
                                      </p:to>
                                    </p:set>
                                    <p:animEffect transition="in" filter="blinds(horizontal)">
                                      <p:cBhvr>
                                        <p:cTn id="22" dur="500"/>
                                        <p:tgtEl>
                                          <p:spTgt spid="791555">
                                            <p:txEl>
                                              <p:pRg st="1" end="1"/>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91563"/>
                                        </p:tgtEl>
                                        <p:attrNameLst>
                                          <p:attrName>style.visibility</p:attrName>
                                        </p:attrNameLst>
                                      </p:cBhvr>
                                      <p:to>
                                        <p:strVal val="visible"/>
                                      </p:to>
                                    </p:set>
                                    <p:animEffect transition="in" filter="blinds(horizontal)">
                                      <p:cBhvr>
                                        <p:cTn id="25" dur="500"/>
                                        <p:tgtEl>
                                          <p:spTgt spid="79156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91556"/>
                                        </p:tgtEl>
                                        <p:attrNameLst>
                                          <p:attrName>style.visibility</p:attrName>
                                        </p:attrNameLst>
                                      </p:cBhvr>
                                      <p:to>
                                        <p:strVal val="visible"/>
                                      </p:to>
                                    </p:set>
                                    <p:animEffect transition="in" filter="blinds(horizontal)">
                                      <p:cBhvr>
                                        <p:cTn id="30" dur="500"/>
                                        <p:tgtEl>
                                          <p:spTgt spid="79155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91564"/>
                                        </p:tgtEl>
                                        <p:attrNameLst>
                                          <p:attrName>style.visibility</p:attrName>
                                        </p:attrNameLst>
                                      </p:cBhvr>
                                      <p:to>
                                        <p:strVal val="visible"/>
                                      </p:to>
                                    </p:set>
                                    <p:animEffect transition="in" filter="blinds(horizontal)">
                                      <p:cBhvr>
                                        <p:cTn id="35" dur="500"/>
                                        <p:tgtEl>
                                          <p:spTgt spid="79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5" grpId="0" build="p"/>
      <p:bldP spid="791563" grpId="0"/>
      <p:bldP spid="791564" grpId="0"/>
      <p:bldP spid="79156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342900" y="139700"/>
            <a:ext cx="8229600" cy="561975"/>
          </a:xfrm>
        </p:spPr>
        <p:txBody>
          <a:bodyPr/>
          <a:lstStyle/>
          <a:p>
            <a:r>
              <a:rPr lang="zh-CN" altLang="en-US" smtClean="0"/>
              <a:t>非规格化浮点数举例</a:t>
            </a:r>
          </a:p>
        </p:txBody>
      </p:sp>
      <p:pic>
        <p:nvPicPr>
          <p:cNvPr id="2211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1089025"/>
            <a:ext cx="54006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824413"/>
            <a:ext cx="6796088"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9" name="Rectangle 7"/>
          <p:cNvSpPr>
            <a:spLocks noGrp="1" noChangeArrowheads="1"/>
          </p:cNvSpPr>
          <p:nvPr>
            <p:ph type="body" idx="1"/>
          </p:nvPr>
        </p:nvSpPr>
        <p:spPr>
          <a:xfrm>
            <a:off x="4662488" y="1763713"/>
            <a:ext cx="1350962" cy="541337"/>
          </a:xfrm>
          <a:noFill/>
        </p:spPr>
        <p:txBody>
          <a:bodyPr/>
          <a:lstStyle/>
          <a:p>
            <a:pPr>
              <a:buFontTx/>
              <a:buNone/>
            </a:pPr>
            <a:r>
              <a:rPr lang="en-US" altLang="zh-CN" sz="2200" smtClean="0">
                <a:latin typeface="微软雅黑" panose="020B0503020204020204" pitchFamily="34" charset="-122"/>
                <a:ea typeface="微软雅黑" panose="020B0503020204020204" pitchFamily="34" charset="-122"/>
              </a:rPr>
              <a:t>2</a:t>
            </a:r>
            <a:r>
              <a:rPr lang="en-US" altLang="zh-CN" sz="2200" baseline="30000" smtClean="0">
                <a:latin typeface="微软雅黑" panose="020B0503020204020204" pitchFamily="34" charset="-122"/>
                <a:ea typeface="微软雅黑" panose="020B0503020204020204" pitchFamily="34" charset="-122"/>
              </a:rPr>
              <a:t>-16</a:t>
            </a:r>
          </a:p>
        </p:txBody>
      </p:sp>
      <p:sp>
        <p:nvSpPr>
          <p:cNvPr id="221190" name="Rectangle 8"/>
          <p:cNvSpPr>
            <a:spLocks noChangeArrowheads="1"/>
          </p:cNvSpPr>
          <p:nvPr/>
        </p:nvSpPr>
        <p:spPr bwMode="auto">
          <a:xfrm>
            <a:off x="4527550" y="2124075"/>
            <a:ext cx="6746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en-US" altLang="zh-CN"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-15</a:t>
            </a:r>
            <a:endParaRPr kumimoji="0" lang="zh-CN" altLang="en-US" sz="2200" b="1" i="0" u="none" strike="noStrike" kern="1200" cap="none" spc="0" normalizeH="0" baseline="3000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92585" name="Text Box 9"/>
          <p:cNvSpPr txBox="1">
            <a:spLocks noChangeArrowheads="1"/>
          </p:cNvSpPr>
          <p:nvPr/>
        </p:nvSpPr>
        <p:spPr bwMode="auto">
          <a:xfrm>
            <a:off x="5202238" y="3968750"/>
            <a:ext cx="2181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z</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和</a:t>
            </a:r>
            <a:r>
              <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m</a:t>
            </a:r>
            <a:r>
              <a:rPr kumimoji="0" lang="zh-CN" altLang="en-US"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的输出结果说明了什么？</a:t>
            </a:r>
            <a:endParaRPr kumimoji="0" lang="en-US" altLang="zh-CN" sz="2000" b="1"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92586" name="Rectangle 10"/>
          <p:cNvSpPr>
            <a:spLocks noChangeArrowheads="1"/>
          </p:cNvSpPr>
          <p:nvPr/>
        </p:nvSpPr>
        <p:spPr bwMode="auto">
          <a:xfrm>
            <a:off x="6146800" y="2303463"/>
            <a:ext cx="26289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当结果为</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0.1x2</a:t>
            </a:r>
            <a:r>
              <a:rPr kumimoji="0" lang="en-US" altLang="zh-CN" sz="2000" b="1" i="0" u="none" strike="noStrike" kern="1200" cap="none" spc="0" normalizeH="0" baseline="3000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-126</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时，用非规格化数表示，而不是近似表示成</a:t>
            </a: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0</a:t>
            </a: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p>
        </p:txBody>
      </p:sp>
      <p:sp>
        <p:nvSpPr>
          <p:cNvPr id="221193" name="灯片编号占位符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5028C5-5755-4C41-8099-F315219E396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3900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2585"/>
                                        </p:tgtEl>
                                        <p:attrNameLst>
                                          <p:attrName>style.visibility</p:attrName>
                                        </p:attrNameLst>
                                      </p:cBhvr>
                                      <p:to>
                                        <p:strVal val="visible"/>
                                      </p:to>
                                    </p:set>
                                    <p:animEffect transition="in" filter="blinds(horizontal)">
                                      <p:cBhvr>
                                        <p:cTn id="7" dur="500"/>
                                        <p:tgtEl>
                                          <p:spTgt spid="792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2586"/>
                                        </p:tgtEl>
                                        <p:attrNameLst>
                                          <p:attrName>style.visibility</p:attrName>
                                        </p:attrNameLst>
                                      </p:cBhvr>
                                      <p:to>
                                        <p:strVal val="visible"/>
                                      </p:to>
                                    </p:set>
                                    <p:animEffect transition="in" filter="blinds(horizontal)">
                                      <p:cBhvr>
                                        <p:cTn id="12" dur="500"/>
                                        <p:tgtEl>
                                          <p:spTgt spid="79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85" grpId="0"/>
      <p:bldP spid="79258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457200" y="139700"/>
            <a:ext cx="8229600" cy="561975"/>
          </a:xfrm>
        </p:spPr>
        <p:txBody>
          <a:bodyPr/>
          <a:lstStyle/>
          <a:p>
            <a:r>
              <a:rPr lang="en-US" altLang="zh-CN" smtClean="0"/>
              <a:t>C</a:t>
            </a:r>
            <a:r>
              <a:rPr lang="zh-CN" altLang="en-US" smtClean="0"/>
              <a:t>语言中的浮点数类型</a:t>
            </a:r>
          </a:p>
        </p:txBody>
      </p:sp>
      <p:sp>
        <p:nvSpPr>
          <p:cNvPr id="752643" name="Rectangle 3"/>
          <p:cNvSpPr>
            <a:spLocks noGrp="1" noChangeArrowheads="1"/>
          </p:cNvSpPr>
          <p:nvPr>
            <p:ph type="body" idx="1"/>
          </p:nvPr>
        </p:nvSpPr>
        <p:spPr>
          <a:xfrm>
            <a:off x="250825" y="866775"/>
            <a:ext cx="8455025" cy="5218113"/>
          </a:xfrm>
        </p:spPr>
        <p:txBody>
          <a:bodyPr/>
          <a:lstStyle/>
          <a:p>
            <a:pPr>
              <a:lnSpc>
                <a:spcPct val="120000"/>
              </a:lnSpc>
              <a:spcBef>
                <a:spcPct val="30000"/>
              </a:spcBef>
            </a:pPr>
            <a:r>
              <a:rPr lang="en-US" altLang="zh-CN" sz="2200" smtClean="0">
                <a:latin typeface="微软雅黑" panose="020B0503020204020204" pitchFamily="34" charset="-122"/>
                <a:ea typeface="微软雅黑" panose="020B0503020204020204" pitchFamily="34" charset="-122"/>
              </a:rPr>
              <a:t>C</a:t>
            </a:r>
            <a:r>
              <a:rPr lang="zh-CN" altLang="en-US" sz="2200" smtClean="0">
                <a:latin typeface="微软雅黑" panose="020B0503020204020204" pitchFamily="34" charset="-122"/>
                <a:ea typeface="微软雅黑" panose="020B0503020204020204" pitchFamily="34" charset="-122"/>
              </a:rPr>
              <a:t>语言中有</a:t>
            </a:r>
            <a:r>
              <a:rPr lang="en-US" altLang="zh-CN" sz="2200" smtClean="0">
                <a:solidFill>
                  <a:srgbClr val="FF0000"/>
                </a:solidFill>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和</a:t>
            </a:r>
            <a:r>
              <a:rPr lang="en-US" altLang="zh-CN" sz="2200" smtClean="0">
                <a:solidFill>
                  <a:srgbClr val="FF0000"/>
                </a:solidFill>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类型，分别对应</a:t>
            </a:r>
            <a:r>
              <a:rPr lang="en-US" altLang="zh-CN" sz="2200" smtClean="0">
                <a:latin typeface="微软雅黑" panose="020B0503020204020204" pitchFamily="34" charset="-122"/>
                <a:ea typeface="微软雅黑" panose="020B0503020204020204" pitchFamily="34" charset="-122"/>
              </a:rPr>
              <a:t>IEEE 754</a:t>
            </a:r>
            <a:r>
              <a:rPr lang="zh-CN" altLang="en-US" sz="2200" smtClean="0">
                <a:latin typeface="微软雅黑" panose="020B0503020204020204" pitchFamily="34" charset="-122"/>
                <a:ea typeface="微软雅黑" panose="020B0503020204020204" pitchFamily="34" charset="-122"/>
              </a:rPr>
              <a:t>单精度浮点数格式和双精度浮点数格式</a:t>
            </a:r>
          </a:p>
          <a:p>
            <a:pPr>
              <a:lnSpc>
                <a:spcPct val="120000"/>
              </a:lnSpc>
              <a:spcBef>
                <a:spcPct val="30000"/>
              </a:spcBef>
            </a:pPr>
            <a:r>
              <a:rPr lang="en-US" altLang="zh-CN" sz="2200" smtClean="0">
                <a:solidFill>
                  <a:srgbClr val="FF0000"/>
                </a:solidFill>
                <a:latin typeface="微软雅黑" panose="020B0503020204020204" pitchFamily="34" charset="-122"/>
                <a:ea typeface="微软雅黑" panose="020B0503020204020204" pitchFamily="34" charset="-122"/>
              </a:rPr>
              <a:t>long double</a:t>
            </a:r>
            <a:r>
              <a:rPr lang="zh-CN" altLang="en-US" sz="2200" smtClean="0">
                <a:latin typeface="微软雅黑" panose="020B0503020204020204" pitchFamily="34" charset="-122"/>
                <a:ea typeface="微软雅黑" panose="020B0503020204020204" pitchFamily="34" charset="-122"/>
              </a:rPr>
              <a:t>类型的长度和格式随编译器和处理器类型的不同而有所不同，</a:t>
            </a:r>
            <a:r>
              <a:rPr lang="en-US" altLang="zh-CN" sz="2200" smtClean="0">
                <a:latin typeface="微软雅黑" panose="020B0503020204020204" pitchFamily="34" charset="-122"/>
                <a:ea typeface="微软雅黑" panose="020B0503020204020204" pitchFamily="34" charset="-122"/>
              </a:rPr>
              <a:t>IA-32</a:t>
            </a:r>
            <a:r>
              <a:rPr lang="zh-CN" altLang="en-US" sz="2200" smtClean="0">
                <a:latin typeface="微软雅黑" panose="020B0503020204020204" pitchFamily="34" charset="-122"/>
                <a:ea typeface="微软雅黑" panose="020B0503020204020204" pitchFamily="34" charset="-122"/>
              </a:rPr>
              <a:t>中是</a:t>
            </a:r>
            <a:r>
              <a:rPr lang="en-US" altLang="zh-CN" sz="2200" smtClean="0">
                <a:solidFill>
                  <a:srgbClr val="FF0000"/>
                </a:solidFill>
                <a:latin typeface="微软雅黑" panose="020B0503020204020204" pitchFamily="34" charset="-122"/>
                <a:ea typeface="微软雅黑" panose="020B0503020204020204" pitchFamily="34" charset="-122"/>
              </a:rPr>
              <a:t>80</a:t>
            </a:r>
            <a:r>
              <a:rPr lang="zh-CN" altLang="en-US" sz="2200" smtClean="0">
                <a:solidFill>
                  <a:srgbClr val="FF0000"/>
                </a:solidFill>
                <a:latin typeface="微软雅黑" panose="020B0503020204020204" pitchFamily="34" charset="-122"/>
                <a:ea typeface="微软雅黑" panose="020B0503020204020204" pitchFamily="34" charset="-122"/>
              </a:rPr>
              <a:t>位扩展精度</a:t>
            </a:r>
            <a:r>
              <a:rPr lang="zh-CN" altLang="en-US" sz="2200" smtClean="0">
                <a:latin typeface="微软雅黑" panose="020B0503020204020204" pitchFamily="34" charset="-122"/>
                <a:ea typeface="微软雅黑" panose="020B0503020204020204" pitchFamily="34" charset="-122"/>
              </a:rPr>
              <a:t>格式</a:t>
            </a:r>
          </a:p>
          <a:p>
            <a:pPr>
              <a:lnSpc>
                <a:spcPct val="120000"/>
              </a:lnSpc>
              <a:spcBef>
                <a:spcPct val="30000"/>
              </a:spcBef>
            </a:pPr>
            <a:r>
              <a:rPr lang="zh-CN" altLang="en-US" sz="2200" smtClean="0">
                <a:latin typeface="微软雅黑" panose="020B0503020204020204" pitchFamily="34" charset="-122"/>
                <a:ea typeface="微软雅黑" panose="020B0503020204020204" pitchFamily="34" charset="-122"/>
              </a:rPr>
              <a:t>从</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转换为</a:t>
            </a:r>
            <a:r>
              <a:rPr lang="en-US" altLang="zh-CN" sz="2200" smtClean="0">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时，不会发生溢出，但可能有数据被舍入 </a:t>
            </a:r>
          </a:p>
          <a:p>
            <a:pPr>
              <a:lnSpc>
                <a:spcPct val="120000"/>
              </a:lnSpc>
              <a:spcBef>
                <a:spcPct val="30000"/>
              </a:spcBef>
            </a:pPr>
            <a:r>
              <a:rPr lang="zh-CN" altLang="en-US" sz="2200" smtClean="0">
                <a:latin typeface="微软雅黑" panose="020B0503020204020204" pitchFamily="34" charset="-122"/>
                <a:ea typeface="微软雅黑" panose="020B0503020204020204" pitchFamily="34" charset="-122"/>
              </a:rPr>
              <a:t>从</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或 </a:t>
            </a:r>
            <a:r>
              <a:rPr lang="en-US" altLang="zh-CN" sz="2200" smtClean="0">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转换为</a:t>
            </a:r>
            <a:r>
              <a:rPr lang="en-US" altLang="zh-CN" sz="2200" smtClean="0">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时，因为</a:t>
            </a:r>
            <a:r>
              <a:rPr lang="en-US" altLang="zh-CN" sz="2200" smtClean="0">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的有效位数更多，故能保留精确值 </a:t>
            </a:r>
          </a:p>
          <a:p>
            <a:pPr>
              <a:lnSpc>
                <a:spcPct val="120000"/>
              </a:lnSpc>
              <a:spcBef>
                <a:spcPct val="30000"/>
              </a:spcBef>
            </a:pPr>
            <a:r>
              <a:rPr lang="zh-CN" altLang="en-US" sz="2200" smtClean="0">
                <a:latin typeface="微软雅黑" panose="020B0503020204020204" pitchFamily="34" charset="-122"/>
                <a:ea typeface="微软雅黑" panose="020B0503020204020204" pitchFamily="34" charset="-122"/>
              </a:rPr>
              <a:t>从</a:t>
            </a:r>
            <a:r>
              <a:rPr lang="en-US" altLang="zh-CN" sz="2200" smtClean="0">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转换为</a:t>
            </a:r>
            <a:r>
              <a:rPr lang="en-US" altLang="zh-CN" sz="2200" smtClean="0">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和</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时，可能发生溢出，此外，由于有效位数变少，故可能被舍入</a:t>
            </a:r>
          </a:p>
          <a:p>
            <a:pPr>
              <a:lnSpc>
                <a:spcPct val="120000"/>
              </a:lnSpc>
              <a:spcBef>
                <a:spcPct val="30000"/>
              </a:spcBef>
            </a:pPr>
            <a:r>
              <a:rPr lang="zh-CN" altLang="en-US" sz="2200" smtClean="0">
                <a:latin typeface="微软雅黑" panose="020B0503020204020204" pitchFamily="34" charset="-122"/>
                <a:ea typeface="微软雅黑" panose="020B0503020204020204" pitchFamily="34" charset="-122"/>
              </a:rPr>
              <a:t>从</a:t>
            </a:r>
            <a:r>
              <a:rPr lang="en-US" altLang="zh-CN" sz="2200" smtClean="0">
                <a:latin typeface="微软雅黑" panose="020B0503020204020204" pitchFamily="34" charset="-122"/>
                <a:ea typeface="微软雅黑" panose="020B0503020204020204" pitchFamily="34" charset="-122"/>
              </a:rPr>
              <a:t>float </a:t>
            </a:r>
            <a:r>
              <a:rPr lang="zh-CN" altLang="en-US" sz="2200" smtClean="0">
                <a:latin typeface="微软雅黑" panose="020B0503020204020204" pitchFamily="34" charset="-122"/>
                <a:ea typeface="微软雅黑" panose="020B0503020204020204" pitchFamily="34" charset="-122"/>
              </a:rPr>
              <a:t>或</a:t>
            </a:r>
            <a:r>
              <a:rPr lang="en-US" altLang="zh-CN" sz="2200" smtClean="0">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转换为</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时，因为</a:t>
            </a:r>
            <a:r>
              <a:rPr lang="en-US" altLang="zh-CN" sz="2200" smtClean="0">
                <a:latin typeface="微软雅黑" panose="020B0503020204020204" pitchFamily="34" charset="-122"/>
                <a:ea typeface="微软雅黑" panose="020B0503020204020204" pitchFamily="34" charset="-122"/>
              </a:rPr>
              <a:t>int</a:t>
            </a:r>
            <a:r>
              <a:rPr lang="zh-CN" altLang="en-US" sz="2200" smtClean="0">
                <a:latin typeface="微软雅黑" panose="020B0503020204020204" pitchFamily="34" charset="-122"/>
                <a:ea typeface="微软雅黑" panose="020B0503020204020204" pitchFamily="34" charset="-122"/>
              </a:rPr>
              <a:t>没有小数部分，所以数据可能会向</a:t>
            </a:r>
            <a:r>
              <a:rPr lang="en-US" altLang="zh-CN" sz="2200" smtClean="0">
                <a:latin typeface="微软雅黑" panose="020B0503020204020204" pitchFamily="34" charset="-122"/>
                <a:ea typeface="微软雅黑" panose="020B0503020204020204" pitchFamily="34" charset="-122"/>
              </a:rPr>
              <a:t>0</a:t>
            </a:r>
            <a:r>
              <a:rPr lang="zh-CN" altLang="en-US" sz="2200" smtClean="0">
                <a:latin typeface="微软雅黑" panose="020B0503020204020204" pitchFamily="34" charset="-122"/>
                <a:ea typeface="微软雅黑" panose="020B0503020204020204" pitchFamily="34" charset="-122"/>
              </a:rPr>
              <a:t>方向被截断</a:t>
            </a:r>
            <a:endParaRPr lang="zh-CN" altLang="en-US" sz="2200" smtClean="0"/>
          </a:p>
        </p:txBody>
      </p:sp>
      <p:sp>
        <p:nvSpPr>
          <p:cNvPr id="22221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9F4F69-E647-4CFA-9BFA-5C14C9611576}"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0944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2643">
                                            <p:txEl>
                                              <p:pRg st="0" end="0"/>
                                            </p:txEl>
                                          </p:spTgt>
                                        </p:tgtEl>
                                        <p:attrNameLst>
                                          <p:attrName>style.visibility</p:attrName>
                                        </p:attrNameLst>
                                      </p:cBhvr>
                                      <p:to>
                                        <p:strVal val="visible"/>
                                      </p:to>
                                    </p:set>
                                    <p:animEffect transition="in" filter="blinds(horizontal)">
                                      <p:cBhvr>
                                        <p:cTn id="7" dur="500"/>
                                        <p:tgtEl>
                                          <p:spTgt spid="752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2643">
                                            <p:txEl>
                                              <p:pRg st="1" end="1"/>
                                            </p:txEl>
                                          </p:spTgt>
                                        </p:tgtEl>
                                        <p:attrNameLst>
                                          <p:attrName>style.visibility</p:attrName>
                                        </p:attrNameLst>
                                      </p:cBhvr>
                                      <p:to>
                                        <p:strVal val="visible"/>
                                      </p:to>
                                    </p:set>
                                    <p:animEffect transition="in" filter="blinds(horizontal)">
                                      <p:cBhvr>
                                        <p:cTn id="12" dur="500"/>
                                        <p:tgtEl>
                                          <p:spTgt spid="7526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2643">
                                            <p:txEl>
                                              <p:pRg st="2" end="2"/>
                                            </p:txEl>
                                          </p:spTgt>
                                        </p:tgtEl>
                                        <p:attrNameLst>
                                          <p:attrName>style.visibility</p:attrName>
                                        </p:attrNameLst>
                                      </p:cBhvr>
                                      <p:to>
                                        <p:strVal val="visible"/>
                                      </p:to>
                                    </p:set>
                                    <p:animEffect transition="in" filter="blinds(horizontal)">
                                      <p:cBhvr>
                                        <p:cTn id="17" dur="500"/>
                                        <p:tgtEl>
                                          <p:spTgt spid="7526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52643">
                                            <p:txEl>
                                              <p:pRg st="3" end="3"/>
                                            </p:txEl>
                                          </p:spTgt>
                                        </p:tgtEl>
                                        <p:attrNameLst>
                                          <p:attrName>style.visibility</p:attrName>
                                        </p:attrNameLst>
                                      </p:cBhvr>
                                      <p:to>
                                        <p:strVal val="visible"/>
                                      </p:to>
                                    </p:set>
                                    <p:animEffect transition="in" filter="blinds(horizontal)">
                                      <p:cBhvr>
                                        <p:cTn id="22" dur="500"/>
                                        <p:tgtEl>
                                          <p:spTgt spid="7526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52643">
                                            <p:txEl>
                                              <p:pRg st="4" end="4"/>
                                            </p:txEl>
                                          </p:spTgt>
                                        </p:tgtEl>
                                        <p:attrNameLst>
                                          <p:attrName>style.visibility</p:attrName>
                                        </p:attrNameLst>
                                      </p:cBhvr>
                                      <p:to>
                                        <p:strVal val="visible"/>
                                      </p:to>
                                    </p:set>
                                    <p:animEffect transition="in" filter="blinds(horizontal)">
                                      <p:cBhvr>
                                        <p:cTn id="27" dur="500"/>
                                        <p:tgtEl>
                                          <p:spTgt spid="7526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52643">
                                            <p:txEl>
                                              <p:pRg st="5" end="5"/>
                                            </p:txEl>
                                          </p:spTgt>
                                        </p:tgtEl>
                                        <p:attrNameLst>
                                          <p:attrName>style.visibility</p:attrName>
                                        </p:attrNameLst>
                                      </p:cBhvr>
                                      <p:to>
                                        <p:strVal val="visible"/>
                                      </p:to>
                                    </p:set>
                                    <p:animEffect transition="in" filter="blinds(horizontal)">
                                      <p:cBhvr>
                                        <p:cTn id="32" dur="500"/>
                                        <p:tgtEl>
                                          <p:spTgt spid="7526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p:cNvSpPr>
          <p:nvPr/>
        </p:nvSpPr>
        <p:spPr bwMode="auto">
          <a:xfrm>
            <a:off x="8062913" y="22225"/>
            <a:ext cx="13208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smtClean="0">
                <a:ln>
                  <a:noFill/>
                </a:ln>
                <a:solidFill>
                  <a:srgbClr val="FFFFFF"/>
                </a:solidFill>
                <a:effectLst/>
                <a:uLnTx/>
                <a:uFillTx/>
                <a:latin typeface="Gill Sans"/>
                <a:ea typeface="Gill Sans"/>
                <a:cs typeface="Gill Sans"/>
                <a:sym typeface="Gill Sans"/>
              </a:rPr>
              <a:t>Carnegie Mellon</a:t>
            </a:r>
          </a:p>
        </p:txBody>
      </p:sp>
      <p:sp>
        <p:nvSpPr>
          <p:cNvPr id="223235" name="Rectangle 3"/>
          <p:cNvSpPr>
            <a:spLocks noGrp="1" noChangeArrowheads="1"/>
          </p:cNvSpPr>
          <p:nvPr>
            <p:ph type="title" idx="4294967295"/>
          </p:nvPr>
        </p:nvSpPr>
        <p:spPr>
          <a:xfrm>
            <a:off x="349250" y="139700"/>
            <a:ext cx="8229600" cy="561975"/>
          </a:xfrm>
        </p:spPr>
        <p:txBody>
          <a:bodyPr/>
          <a:lstStyle/>
          <a:p>
            <a:pPr marL="119063" indent="-119063"/>
            <a:r>
              <a:rPr lang="zh-CN" altLang="en-US" sz="3200" smtClean="0"/>
              <a:t>浮点数比较运算举例</a:t>
            </a:r>
          </a:p>
        </p:txBody>
      </p:sp>
      <p:sp>
        <p:nvSpPr>
          <p:cNvPr id="223236" name="Rectangle 4"/>
          <p:cNvSpPr>
            <a:spLocks noGrp="1" noChangeArrowheads="1"/>
          </p:cNvSpPr>
          <p:nvPr>
            <p:ph type="body" idx="4294967295"/>
          </p:nvPr>
        </p:nvSpPr>
        <p:spPr>
          <a:xfrm>
            <a:off x="468313" y="836613"/>
            <a:ext cx="8229600" cy="1219200"/>
          </a:xfrm>
        </p:spPr>
        <p:txBody>
          <a:bodyPr lIns="38100" tIns="38100" rIns="38100" bIns="38100"/>
          <a:lstStyle/>
          <a:p>
            <a:pPr marL="254000" indent="-254000" eaLnBrk="1" hangingPunct="1"/>
            <a:r>
              <a:rPr lang="zh-CN" altLang="en-US" smtClean="0">
                <a:ea typeface="微软雅黑" panose="020B0503020204020204" pitchFamily="34" charset="-122"/>
              </a:rPr>
              <a:t>对于以下给定的关系表达式，判断是否永真。</a:t>
            </a:r>
          </a:p>
        </p:txBody>
      </p:sp>
      <p:sp>
        <p:nvSpPr>
          <p:cNvPr id="223237" name="Rectangle 5"/>
          <p:cNvSpPr>
            <a:spLocks/>
          </p:cNvSpPr>
          <p:nvPr/>
        </p:nvSpPr>
        <p:spPr bwMode="auto">
          <a:xfrm>
            <a:off x="3816350" y="1314450"/>
            <a:ext cx="48895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38100" tIns="38100" rIns="38100" bIns="38100"/>
          <a:lstStyle>
            <a:lvl1pPr marL="254000" indent="-254000">
              <a:lnSpc>
                <a:spcPct val="115000"/>
              </a:lnSpc>
              <a:spcBef>
                <a:spcPct val="20000"/>
              </a:spcBef>
              <a:buChar char="•"/>
              <a:tabLst>
                <a:tab pos="1828800" algn="l"/>
                <a:tab pos="2463800" algn="l"/>
                <a:tab pos="30861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1828800" algn="l"/>
                <a:tab pos="2463800" algn="l"/>
                <a:tab pos="30861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1828800" algn="l"/>
                <a:tab pos="2463800" algn="l"/>
                <a:tab pos="30861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1828800" algn="l"/>
                <a:tab pos="2463800" algn="l"/>
                <a:tab pos="30861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1828800" algn="l"/>
                <a:tab pos="2463800" algn="l"/>
                <a:tab pos="30861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1828800" algn="l"/>
                <a:tab pos="2463800" algn="l"/>
                <a:tab pos="30861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1828800" algn="l"/>
                <a:tab pos="2463800" algn="l"/>
                <a:tab pos="30861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1828800" algn="l"/>
                <a:tab pos="2463800" algn="l"/>
                <a:tab pos="30861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1828800" algn="l"/>
                <a:tab pos="2463800" algn="l"/>
                <a:tab pos="3086100" algn="l"/>
              </a:tabLst>
              <a:defRPr sz="1500" b="1">
                <a:solidFill>
                  <a:srgbClr val="996600"/>
                </a:solidFill>
                <a:latin typeface="Arial" panose="020B0604020202020204" pitchFamily="34" charset="0"/>
                <a:ea typeface="宋体" panose="02010600030101010101" pitchFamily="2" charset="-122"/>
              </a:defRPr>
            </a:lvl9pPr>
          </a:lstStyle>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x == (int)(float) x</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x == (int)(double) x</a:t>
            </a:r>
          </a:p>
          <a:p>
            <a:pPr marL="254000" marR="0" lvl="0" indent="-254000" algn="l" defTabSz="914400" rtl="0" eaLnBrk="1" fontAlgn="base" latinLnBrk="0" hangingPunct="1">
              <a:lnSpc>
                <a:spcPct val="100000"/>
              </a:lnSpc>
              <a:spcBef>
                <a:spcPts val="575"/>
              </a:spcBef>
              <a:spcAft>
                <a:spcPct val="0"/>
              </a:spcAft>
              <a:buClr>
                <a:srgbClr val="000000"/>
              </a:buClr>
              <a:buSzTx/>
              <a:buFontTx/>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f == (float) (int) f</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f == (float)(double) f</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d == (float) d</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f == -(-f);</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2/3 == 2/3.0</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d &lt; 0.0  ⇒ ((d*2) &lt; 0.0)</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d &gt; f    ⇒ 	-f &gt; -d</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d * d &gt;= 0.0</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x*x&gt;=0</a:t>
            </a:r>
          </a:p>
          <a:p>
            <a:pPr marL="254000" marR="0" lvl="0" indent="-254000" algn="l" defTabSz="914400" rtl="0" eaLnBrk="1" fontAlgn="base" latinLnBrk="0" hangingPunct="1">
              <a:lnSpc>
                <a:spcPct val="100000"/>
              </a:lnSpc>
              <a:spcBef>
                <a:spcPts val="575"/>
              </a:spcBef>
              <a:spcAft>
                <a:spcPct val="0"/>
              </a:spcAft>
              <a:buClr>
                <a:srgbClr val="000000"/>
              </a:buClr>
              <a:buSzTx/>
              <a:buFont typeface="Helvetica" panose="020B0604020202020204" pitchFamily="34" charset="0"/>
              <a:buNone/>
              <a:tabLst>
                <a:tab pos="1828800" algn="l"/>
                <a:tab pos="2463800" algn="l"/>
                <a:tab pos="3086100" algn="l"/>
              </a:tabLst>
              <a:defRPr/>
            </a:pPr>
            <a:r>
              <a:rPr kumimoji="0" lang="en-US" altLang="zh-CN" sz="24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onaco"/>
                <a:sym typeface="Monaco"/>
              </a:rPr>
              <a:t>(d+f)-d == f</a:t>
            </a:r>
          </a:p>
        </p:txBody>
      </p:sp>
      <p:sp>
        <p:nvSpPr>
          <p:cNvPr id="223238" name="Rectangle 6"/>
          <p:cNvSpPr>
            <a:spLocks/>
          </p:cNvSpPr>
          <p:nvPr/>
        </p:nvSpPr>
        <p:spPr bwMode="auto">
          <a:xfrm>
            <a:off x="476250" y="1628775"/>
            <a:ext cx="2160588" cy="1304925"/>
          </a:xfrm>
          <a:prstGeom prst="rect">
            <a:avLst/>
          </a:prstGeom>
          <a:solidFill>
            <a:srgbClr val="D6D6F4">
              <a:alpha val="29019"/>
            </a:srgbClr>
          </a:solidFill>
          <a:ln w="25400">
            <a:solidFill>
              <a:srgbClr val="ADADEA"/>
            </a:solidFill>
            <a:miter lim="800000"/>
            <a:headEnd/>
            <a:tailEnd/>
          </a:ln>
        </p:spPr>
        <p:txBody>
          <a:bodyPr lIns="38100" tIns="38100" rIns="38100" bIns="38100"/>
          <a:lstStyle>
            <a:lvl1pPr>
              <a:lnSpc>
                <a:spcPct val="115000"/>
              </a:lnSpc>
              <a:spcBef>
                <a:spcPct val="20000"/>
              </a:spcBef>
              <a:buChar char="•"/>
              <a:tabLst>
                <a:tab pos="1371600" algn="l"/>
                <a:tab pos="2286000" algn="l"/>
              </a:tabLst>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tabLst>
                <a:tab pos="1371600" algn="l"/>
                <a:tab pos="2286000" algn="l"/>
              </a:tabLst>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tabLst>
                <a:tab pos="1371600" algn="l"/>
                <a:tab pos="2286000" algn="l"/>
              </a:tabLst>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tabLst>
                <a:tab pos="1371600" algn="l"/>
                <a:tab pos="2286000" algn="l"/>
              </a:tabLst>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tabLst>
                <a:tab pos="1371600" algn="l"/>
                <a:tab pos="2286000" algn="l"/>
              </a:tabLst>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tabLst>
                <a:tab pos="1371600" algn="l"/>
                <a:tab pos="2286000" algn="l"/>
              </a:tabLst>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tabLst>
                <a:tab pos="1371600" algn="l"/>
                <a:tab pos="2286000" algn="l"/>
              </a:tabLst>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tabLst>
                <a:tab pos="1371600" algn="l"/>
                <a:tab pos="2286000" algn="l"/>
              </a:tabLst>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tabLst>
                <a:tab pos="1371600" algn="l"/>
                <a:tab pos="2286000" algn="l"/>
              </a:tabLst>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475"/>
              </a:spcBef>
              <a:spcAft>
                <a:spcPct val="0"/>
              </a:spcAft>
              <a:buClrTx/>
              <a:buSzTx/>
              <a:buFontTx/>
              <a:buNone/>
              <a:tabLst>
                <a:tab pos="1371600" algn="l"/>
                <a:tab pos="2286000" algn="l"/>
              </a:tabLst>
              <a:defRPr/>
            </a:pPr>
            <a:r>
              <a:rPr kumimoji="0" lang="en-US" altLang="zh-CN" sz="23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onaco"/>
                <a:sym typeface="Monaco"/>
              </a:rPr>
              <a:t>int x ;</a:t>
            </a:r>
          </a:p>
          <a:p>
            <a:pPr marL="0" marR="0" lvl="0" indent="0" algn="l" defTabSz="914400" rtl="0" eaLnBrk="1" fontAlgn="base" latinLnBrk="0" hangingPunct="1">
              <a:lnSpc>
                <a:spcPct val="100000"/>
              </a:lnSpc>
              <a:spcBef>
                <a:spcPts val="475"/>
              </a:spcBef>
              <a:spcAft>
                <a:spcPct val="0"/>
              </a:spcAft>
              <a:buClrTx/>
              <a:buSzTx/>
              <a:buFontTx/>
              <a:buNone/>
              <a:tabLst>
                <a:tab pos="1371600" algn="l"/>
                <a:tab pos="2286000" algn="l"/>
              </a:tabLst>
              <a:defRPr/>
            </a:pPr>
            <a:r>
              <a:rPr kumimoji="0" lang="en-US" altLang="zh-CN" sz="23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onaco"/>
                <a:sym typeface="Monaco"/>
              </a:rPr>
              <a:t>float f ;</a:t>
            </a:r>
          </a:p>
          <a:p>
            <a:pPr marL="0" marR="0" lvl="0" indent="0" algn="l" defTabSz="914400" rtl="0" eaLnBrk="1" fontAlgn="base" latinLnBrk="0" hangingPunct="1">
              <a:lnSpc>
                <a:spcPct val="100000"/>
              </a:lnSpc>
              <a:spcBef>
                <a:spcPts val="475"/>
              </a:spcBef>
              <a:spcAft>
                <a:spcPct val="0"/>
              </a:spcAft>
              <a:buClrTx/>
              <a:buSzTx/>
              <a:buFontTx/>
              <a:buNone/>
              <a:tabLst>
                <a:tab pos="1371600" algn="l"/>
                <a:tab pos="2286000" algn="l"/>
              </a:tabLst>
              <a:defRPr/>
            </a:pPr>
            <a:r>
              <a:rPr kumimoji="0" lang="en-US" altLang="zh-CN" sz="23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onaco"/>
                <a:sym typeface="Monaco"/>
              </a:rPr>
              <a:t>double d ;</a:t>
            </a:r>
          </a:p>
        </p:txBody>
      </p:sp>
      <p:sp>
        <p:nvSpPr>
          <p:cNvPr id="223239" name="Rectangle 7"/>
          <p:cNvSpPr>
            <a:spLocks/>
          </p:cNvSpPr>
          <p:nvPr/>
        </p:nvSpPr>
        <p:spPr bwMode="auto">
          <a:xfrm>
            <a:off x="341313" y="3114675"/>
            <a:ext cx="24669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38100" tIns="38100" rIns="38100" bIns="381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ヒラギノ角ゴ ProN W3"/>
                <a:sym typeface="Calibri" panose="020F0502020204030204" pitchFamily="34" charset="0"/>
              </a:rPr>
              <a:t>Assume neither</a:t>
            </a:r>
            <a:endPar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Lucida Grande"/>
              <a:sym typeface="Arial Narrow" panose="020B0606020202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Courier New Bold" panose="02070609020205020404" pitchFamily="49" charset="0"/>
                <a:sym typeface="Courier New Bold" panose="02070609020205020404" pitchFamily="49" charset="0"/>
              </a:rPr>
              <a:t>d</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ヒラギノ角ゴ ProN W3"/>
                <a:sym typeface="Calibri" panose="020F0502020204030204" pitchFamily="34" charset="0"/>
              </a:rPr>
              <a:t> nor </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ヒラギノ角ゴ ProN W3"/>
                <a:sym typeface="Courier New Bold" panose="02070609020205020404" pitchFamily="49" charset="0"/>
              </a:rPr>
              <a:t>f</a:t>
            </a:r>
            <a:r>
              <a:rPr kumimoji="0" lang="en-US" altLang="zh-CN" sz="24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ヒラギノ角ゴ ProN W3"/>
                <a:sym typeface="Calibri" panose="020F0502020204030204" pitchFamily="34" charset="0"/>
              </a:rPr>
              <a:t> is NaN</a:t>
            </a:r>
          </a:p>
        </p:txBody>
      </p:sp>
      <p:sp>
        <p:nvSpPr>
          <p:cNvPr id="753672" name="Text Box 8"/>
          <p:cNvSpPr txBox="1">
            <a:spLocks noChangeArrowheads="1"/>
          </p:cNvSpPr>
          <p:nvPr/>
        </p:nvSpPr>
        <p:spPr bwMode="auto">
          <a:xfrm>
            <a:off x="6999288" y="1389063"/>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
        <p:nvSpPr>
          <p:cNvPr id="753673" name="Text Box 9"/>
          <p:cNvSpPr txBox="1">
            <a:spLocks noChangeArrowheads="1"/>
          </p:cNvSpPr>
          <p:nvPr/>
        </p:nvSpPr>
        <p:spPr bwMode="auto">
          <a:xfrm>
            <a:off x="7404100" y="1839913"/>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753674" name="Text Box 10"/>
          <p:cNvSpPr txBox="1">
            <a:spLocks noChangeArrowheads="1"/>
          </p:cNvSpPr>
          <p:nvPr/>
        </p:nvSpPr>
        <p:spPr bwMode="auto">
          <a:xfrm>
            <a:off x="7539038" y="2693988"/>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753675" name="Text Box 11"/>
          <p:cNvSpPr txBox="1">
            <a:spLocks noChangeArrowheads="1"/>
          </p:cNvSpPr>
          <p:nvPr/>
        </p:nvSpPr>
        <p:spPr bwMode="auto">
          <a:xfrm>
            <a:off x="6369050" y="3144838"/>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
        <p:nvSpPr>
          <p:cNvPr id="753676" name="Text Box 12"/>
          <p:cNvSpPr txBox="1">
            <a:spLocks noChangeArrowheads="1"/>
          </p:cNvSpPr>
          <p:nvPr/>
        </p:nvSpPr>
        <p:spPr bwMode="auto">
          <a:xfrm>
            <a:off x="5829300" y="3541713"/>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753677" name="Text Box 13"/>
          <p:cNvSpPr txBox="1">
            <a:spLocks noChangeArrowheads="1"/>
          </p:cNvSpPr>
          <p:nvPr/>
        </p:nvSpPr>
        <p:spPr bwMode="auto">
          <a:xfrm>
            <a:off x="6278563" y="4008438"/>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
        <p:nvSpPr>
          <p:cNvPr id="753678" name="Text Box 14"/>
          <p:cNvSpPr txBox="1">
            <a:spLocks noChangeArrowheads="1"/>
          </p:cNvSpPr>
          <p:nvPr/>
        </p:nvSpPr>
        <p:spPr bwMode="auto">
          <a:xfrm>
            <a:off x="7988300" y="4457700"/>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753679" name="Text Box 15"/>
          <p:cNvSpPr txBox="1">
            <a:spLocks noChangeArrowheads="1"/>
          </p:cNvSpPr>
          <p:nvPr/>
        </p:nvSpPr>
        <p:spPr bwMode="auto">
          <a:xfrm>
            <a:off x="7223125" y="4891088"/>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753680" name="Text Box 16"/>
          <p:cNvSpPr txBox="1">
            <a:spLocks noChangeArrowheads="1"/>
          </p:cNvSpPr>
          <p:nvPr/>
        </p:nvSpPr>
        <p:spPr bwMode="auto">
          <a:xfrm>
            <a:off x="6323013" y="5341938"/>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是</a:t>
            </a:r>
          </a:p>
        </p:txBody>
      </p:sp>
      <p:sp>
        <p:nvSpPr>
          <p:cNvPr id="223249" name="Text Box 17"/>
          <p:cNvSpPr txBox="1">
            <a:spLocks noChangeArrowheads="1"/>
          </p:cNvSpPr>
          <p:nvPr/>
        </p:nvSpPr>
        <p:spPr bwMode="auto">
          <a:xfrm>
            <a:off x="792163" y="4824413"/>
            <a:ext cx="17097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200" b="1" i="0" u="none" strike="noStrike" kern="1200" cap="none" spc="0" normalizeH="0" baseline="0" noProof="0" smtClean="0">
                <a:ln>
                  <a:noFill/>
                </a:ln>
                <a:solidFill>
                  <a:srgbClr val="FF0000"/>
                </a:solidFill>
                <a:effectLst/>
                <a:uLnTx/>
                <a:uFillTx/>
                <a:latin typeface="Arial" panose="020B0604020202020204" pitchFamily="34" charset="0"/>
                <a:ea typeface="微软雅黑" panose="020B0503020204020204" pitchFamily="34" charset="-122"/>
                <a:cs typeface="+mn-cs"/>
              </a:rPr>
              <a:t>自己写程序测试一下！</a:t>
            </a:r>
          </a:p>
        </p:txBody>
      </p:sp>
      <p:sp>
        <p:nvSpPr>
          <p:cNvPr id="753682" name="Text Box 18"/>
          <p:cNvSpPr txBox="1">
            <a:spLocks noChangeArrowheads="1"/>
          </p:cNvSpPr>
          <p:nvPr/>
        </p:nvSpPr>
        <p:spPr bwMode="auto">
          <a:xfrm>
            <a:off x="5557838" y="5791200"/>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
        <p:nvSpPr>
          <p:cNvPr id="753683" name="Text Box 19"/>
          <p:cNvSpPr txBox="1">
            <a:spLocks noChangeArrowheads="1"/>
          </p:cNvSpPr>
          <p:nvPr/>
        </p:nvSpPr>
        <p:spPr bwMode="auto">
          <a:xfrm>
            <a:off x="6234113" y="6188075"/>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
        <p:nvSpPr>
          <p:cNvPr id="223252" name="灯片编号占位符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8CFB35-D746-4858-B970-CBFCF88BA29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Text Box 8"/>
          <p:cNvSpPr txBox="1">
            <a:spLocks noChangeArrowheads="1"/>
          </p:cNvSpPr>
          <p:nvPr/>
        </p:nvSpPr>
        <p:spPr bwMode="auto">
          <a:xfrm>
            <a:off x="7061200" y="2244725"/>
            <a:ext cx="539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Symbol" panose="05050102010706020507" pitchFamily="18" charset="2"/>
              </a:rPr>
              <a:t>否</a:t>
            </a:r>
          </a:p>
        </p:txBody>
      </p:sp>
    </p:spTree>
    <p:extLst>
      <p:ext uri="{BB962C8B-B14F-4D97-AF65-F5344CB8AC3E}">
        <p14:creationId xmlns:p14="http://schemas.microsoft.com/office/powerpoint/2010/main" val="3136360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3672"/>
                                        </p:tgtEl>
                                        <p:attrNameLst>
                                          <p:attrName>style.visibility</p:attrName>
                                        </p:attrNameLst>
                                      </p:cBhvr>
                                      <p:to>
                                        <p:strVal val="visible"/>
                                      </p:to>
                                    </p:set>
                                    <p:animEffect transition="in" filter="blinds(horizontal)">
                                      <p:cBhvr>
                                        <p:cTn id="7" dur="500"/>
                                        <p:tgtEl>
                                          <p:spTgt spid="753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3673">
                                            <p:txEl>
                                              <p:pRg st="0" end="0"/>
                                            </p:txEl>
                                          </p:spTgt>
                                        </p:tgtEl>
                                        <p:attrNameLst>
                                          <p:attrName>style.visibility</p:attrName>
                                        </p:attrNameLst>
                                      </p:cBhvr>
                                      <p:to>
                                        <p:strVal val="visible"/>
                                      </p:to>
                                    </p:set>
                                    <p:animEffect transition="in" filter="blinds(horizontal)">
                                      <p:cBhvr>
                                        <p:cTn id="12" dur="500"/>
                                        <p:tgtEl>
                                          <p:spTgt spid="75367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53674">
                                            <p:txEl>
                                              <p:pRg st="0" end="0"/>
                                            </p:txEl>
                                          </p:spTgt>
                                        </p:tgtEl>
                                        <p:attrNameLst>
                                          <p:attrName>style.visibility</p:attrName>
                                        </p:attrNameLst>
                                      </p:cBhvr>
                                      <p:to>
                                        <p:strVal val="visible"/>
                                      </p:to>
                                    </p:set>
                                    <p:animEffect transition="in" filter="blinds(horizontal)">
                                      <p:cBhvr>
                                        <p:cTn id="22" dur="500"/>
                                        <p:tgtEl>
                                          <p:spTgt spid="753674">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3675"/>
                                        </p:tgtEl>
                                        <p:attrNameLst>
                                          <p:attrName>style.visibility</p:attrName>
                                        </p:attrNameLst>
                                      </p:cBhvr>
                                      <p:to>
                                        <p:strVal val="visible"/>
                                      </p:to>
                                    </p:set>
                                    <p:animEffect transition="in" filter="blinds(horizontal)">
                                      <p:cBhvr>
                                        <p:cTn id="27" dur="500"/>
                                        <p:tgtEl>
                                          <p:spTgt spid="7536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53676"/>
                                        </p:tgtEl>
                                        <p:attrNameLst>
                                          <p:attrName>style.visibility</p:attrName>
                                        </p:attrNameLst>
                                      </p:cBhvr>
                                      <p:to>
                                        <p:strVal val="visible"/>
                                      </p:to>
                                    </p:set>
                                    <p:animEffect transition="in" filter="blinds(horizontal)">
                                      <p:cBhvr>
                                        <p:cTn id="32" dur="500"/>
                                        <p:tgtEl>
                                          <p:spTgt spid="7536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53677"/>
                                        </p:tgtEl>
                                        <p:attrNameLst>
                                          <p:attrName>style.visibility</p:attrName>
                                        </p:attrNameLst>
                                      </p:cBhvr>
                                      <p:to>
                                        <p:strVal val="visible"/>
                                      </p:to>
                                    </p:set>
                                    <p:animEffect transition="in" filter="blinds(horizontal)">
                                      <p:cBhvr>
                                        <p:cTn id="37" dur="500"/>
                                        <p:tgtEl>
                                          <p:spTgt spid="7536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753678">
                                            <p:txEl>
                                              <p:pRg st="0" end="0"/>
                                            </p:txEl>
                                          </p:spTgt>
                                        </p:tgtEl>
                                        <p:attrNameLst>
                                          <p:attrName>style.visibility</p:attrName>
                                        </p:attrNameLst>
                                      </p:cBhvr>
                                      <p:to>
                                        <p:strVal val="visible"/>
                                      </p:to>
                                    </p:set>
                                    <p:animEffect transition="in" filter="blinds(horizontal)">
                                      <p:cBhvr>
                                        <p:cTn id="42" dur="500"/>
                                        <p:tgtEl>
                                          <p:spTgt spid="753678">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753679">
                                            <p:txEl>
                                              <p:pRg st="0" end="0"/>
                                            </p:txEl>
                                          </p:spTgt>
                                        </p:tgtEl>
                                        <p:attrNameLst>
                                          <p:attrName>style.visibility</p:attrName>
                                        </p:attrNameLst>
                                      </p:cBhvr>
                                      <p:to>
                                        <p:strVal val="visible"/>
                                      </p:to>
                                    </p:set>
                                    <p:animEffect transition="in" filter="blinds(horizontal)">
                                      <p:cBhvr>
                                        <p:cTn id="47" dur="500"/>
                                        <p:tgtEl>
                                          <p:spTgt spid="753679">
                                            <p:txEl>
                                              <p:pRg st="0" end="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53680">
                                            <p:txEl>
                                              <p:pRg st="0" end="0"/>
                                            </p:txEl>
                                          </p:spTgt>
                                        </p:tgtEl>
                                        <p:attrNameLst>
                                          <p:attrName>style.visibility</p:attrName>
                                        </p:attrNameLst>
                                      </p:cBhvr>
                                      <p:to>
                                        <p:strVal val="visible"/>
                                      </p:to>
                                    </p:set>
                                    <p:animEffect transition="in" filter="blinds(horizontal)">
                                      <p:cBhvr>
                                        <p:cTn id="52" dur="500"/>
                                        <p:tgtEl>
                                          <p:spTgt spid="753680">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53682"/>
                                        </p:tgtEl>
                                        <p:attrNameLst>
                                          <p:attrName>style.visibility</p:attrName>
                                        </p:attrNameLst>
                                      </p:cBhvr>
                                      <p:to>
                                        <p:strVal val="visible"/>
                                      </p:to>
                                    </p:set>
                                    <p:animEffect transition="in" filter="blinds(horizontal)">
                                      <p:cBhvr>
                                        <p:cTn id="57" dur="500"/>
                                        <p:tgtEl>
                                          <p:spTgt spid="75368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53683"/>
                                        </p:tgtEl>
                                        <p:attrNameLst>
                                          <p:attrName>style.visibility</p:attrName>
                                        </p:attrNameLst>
                                      </p:cBhvr>
                                      <p:to>
                                        <p:strVal val="visible"/>
                                      </p:to>
                                    </p:set>
                                    <p:animEffect transition="in" filter="blinds(horizontal)">
                                      <p:cBhvr>
                                        <p:cTn id="62" dur="500"/>
                                        <p:tgtEl>
                                          <p:spTgt spid="753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72" grpId="0"/>
      <p:bldP spid="753675" grpId="0"/>
      <p:bldP spid="753676" grpId="0"/>
      <p:bldP spid="753677" grpId="0"/>
      <p:bldP spid="753682" grpId="0"/>
      <p:bldP spid="753683" grpId="0"/>
      <p:bldP spid="21"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457200" y="139700"/>
            <a:ext cx="8229600" cy="544513"/>
          </a:xfrm>
        </p:spPr>
        <p:txBody>
          <a:bodyPr/>
          <a:lstStyle/>
          <a:p>
            <a:r>
              <a:rPr lang="en-US" altLang="zh-CN" sz="3200" smtClean="0"/>
              <a:t>IEEE 754 </a:t>
            </a:r>
            <a:r>
              <a:rPr lang="zh-CN" altLang="en-US" sz="3200" smtClean="0"/>
              <a:t>的范围和精度</a:t>
            </a:r>
          </a:p>
        </p:txBody>
      </p:sp>
      <p:sp>
        <p:nvSpPr>
          <p:cNvPr id="329731" name="Rectangle 3"/>
          <p:cNvSpPr>
            <a:spLocks noGrp="1" noChangeArrowheads="1"/>
          </p:cNvSpPr>
          <p:nvPr>
            <p:ph type="body" idx="4294967295"/>
          </p:nvPr>
        </p:nvSpPr>
        <p:spPr>
          <a:xfrm>
            <a:off x="385763" y="819150"/>
            <a:ext cx="8501062" cy="4356100"/>
          </a:xfrm>
        </p:spPr>
        <p:txBody>
          <a:bodyPr lIns="63500" tIns="25400" rIns="63500" bIns="25400">
            <a:spAutoFit/>
          </a:bodyPr>
          <a:lstStyle/>
          <a:p>
            <a:pPr>
              <a:lnSpc>
                <a:spcPct val="150000"/>
              </a:lnSpc>
            </a:pPr>
            <a:r>
              <a:rPr lang="zh-CN" altLang="en-US" sz="2200" smtClean="0">
                <a:latin typeface="微软雅黑" panose="020B0503020204020204" pitchFamily="34" charset="-122"/>
                <a:ea typeface="微软雅黑" panose="020B0503020204020204" pitchFamily="34" charset="-122"/>
              </a:rPr>
              <a:t>单精度浮点数（</a:t>
            </a:r>
            <a:r>
              <a:rPr lang="en-US" altLang="zh-CN" sz="2200" smtClean="0">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型）的表示范围多大</a:t>
            </a:r>
            <a:r>
              <a:rPr lang="en-US" altLang="zh-CN" sz="2200" smtClean="0">
                <a:latin typeface="微软雅黑" panose="020B0503020204020204" pitchFamily="34" charset="-122"/>
                <a:ea typeface="微软雅黑" panose="020B0503020204020204" pitchFamily="34" charset="-122"/>
              </a:rPr>
              <a:t>?</a:t>
            </a:r>
          </a:p>
          <a:p>
            <a:pPr lvl="1">
              <a:lnSpc>
                <a:spcPct val="150000"/>
              </a:lnSpc>
              <a:buFontTx/>
              <a:buNone/>
            </a:pPr>
            <a:r>
              <a:rPr lang="zh-CN" altLang="en-US" sz="2200" smtClean="0">
                <a:latin typeface="微软雅黑" panose="020B0503020204020204" pitchFamily="34" charset="-122"/>
                <a:ea typeface="微软雅黑" panose="020B0503020204020204" pitchFamily="34" charset="-122"/>
              </a:rPr>
              <a:t>最大的数据</a:t>
            </a:r>
            <a:r>
              <a:rPr lang="en-US" altLang="zh-CN" sz="2200" smtClean="0">
                <a:latin typeface="微软雅黑" panose="020B0503020204020204" pitchFamily="34" charset="-122"/>
                <a:ea typeface="微软雅黑" panose="020B0503020204020204" pitchFamily="34" charset="-122"/>
              </a:rPr>
              <a:t>: +1.11…1X 2</a:t>
            </a:r>
            <a:r>
              <a:rPr lang="en-US" altLang="zh-CN" sz="2200" baseline="30000" smtClean="0">
                <a:latin typeface="微软雅黑" panose="020B0503020204020204" pitchFamily="34" charset="-122"/>
                <a:ea typeface="微软雅黑" panose="020B0503020204020204" pitchFamily="34" charset="-122"/>
              </a:rPr>
              <a:t>127 </a:t>
            </a:r>
          </a:p>
          <a:p>
            <a:pPr lvl="1">
              <a:lnSpc>
                <a:spcPct val="150000"/>
              </a:lnSpc>
              <a:buFontTx/>
              <a:buNone/>
            </a:pPr>
            <a:r>
              <a:rPr lang="zh-CN" altLang="en-US" sz="2200" smtClean="0">
                <a:latin typeface="微软雅黑" panose="020B0503020204020204" pitchFamily="34" charset="-122"/>
                <a:ea typeface="微软雅黑" panose="020B0503020204020204" pitchFamily="34" charset="-122"/>
              </a:rPr>
              <a:t>双精度浮点数（</a:t>
            </a:r>
            <a:r>
              <a:rPr lang="en-US" altLang="zh-CN" sz="2200" smtClean="0">
                <a:latin typeface="微软雅黑" panose="020B0503020204020204" pitchFamily="34" charset="-122"/>
                <a:ea typeface="微软雅黑" panose="020B0503020204020204" pitchFamily="34" charset="-122"/>
              </a:rPr>
              <a:t>double</a:t>
            </a:r>
            <a:r>
              <a:rPr lang="zh-CN" altLang="en-US" sz="2200" smtClean="0">
                <a:latin typeface="微软雅黑" panose="020B0503020204020204" pitchFamily="34" charset="-122"/>
                <a:ea typeface="微软雅黑" panose="020B0503020204020204" pitchFamily="34" charset="-122"/>
              </a:rPr>
              <a:t>型）呢</a:t>
            </a:r>
            <a:r>
              <a:rPr lang="en-US" altLang="zh-CN" sz="2200" smtClean="0">
                <a:latin typeface="微软雅黑" panose="020B0503020204020204" pitchFamily="34" charset="-122"/>
                <a:ea typeface="微软雅黑" panose="020B0503020204020204" pitchFamily="34" charset="-122"/>
              </a:rPr>
              <a:t>?</a:t>
            </a:r>
          </a:p>
          <a:p>
            <a:pPr>
              <a:lnSpc>
                <a:spcPct val="150000"/>
              </a:lnSpc>
            </a:pPr>
            <a:r>
              <a:rPr lang="zh-CN" altLang="en-US" sz="2200" smtClean="0">
                <a:latin typeface="微软雅黑" panose="020B0503020204020204" pitchFamily="34" charset="-122"/>
                <a:ea typeface="微软雅黑" panose="020B0503020204020204" pitchFamily="34" charset="-122"/>
              </a:rPr>
              <a:t>浮点数加法结合律是否正确</a:t>
            </a:r>
            <a:r>
              <a:rPr lang="en-US" altLang="zh-CN" sz="2200" smtClean="0">
                <a:latin typeface="微软雅黑" panose="020B0503020204020204" pitchFamily="34" charset="-122"/>
                <a:ea typeface="微软雅黑" panose="020B0503020204020204" pitchFamily="34" charset="-122"/>
              </a:rPr>
              <a:t>? </a:t>
            </a:r>
          </a:p>
          <a:p>
            <a:pPr>
              <a:lnSpc>
                <a:spcPct val="150000"/>
              </a:lnSpc>
              <a:buFontTx/>
              <a:buNone/>
            </a:pPr>
            <a:r>
              <a:rPr lang="en-US" altLang="zh-CN" sz="2200" smtClean="0">
                <a:latin typeface="微软雅黑" panose="020B0503020204020204" pitchFamily="34" charset="-122"/>
                <a:ea typeface="微软雅黑" panose="020B0503020204020204" pitchFamily="34" charset="-122"/>
              </a:rPr>
              <a:t>     </a:t>
            </a:r>
            <a:r>
              <a:rPr lang="en-US" altLang="zh-CN" sz="2200" smtClean="0">
                <a:solidFill>
                  <a:schemeClr val="accent2"/>
                </a:solidFill>
                <a:latin typeface="微软雅黑" panose="020B0503020204020204" pitchFamily="34" charset="-122"/>
                <a:ea typeface="微软雅黑" panose="020B0503020204020204" pitchFamily="34" charset="-122"/>
              </a:rPr>
              <a:t>x = – 1.5 x 10</a:t>
            </a:r>
            <a:r>
              <a:rPr lang="en-US" altLang="zh-CN" sz="2200" baseline="30000" smtClean="0">
                <a:solidFill>
                  <a:schemeClr val="accent2"/>
                </a:solidFill>
                <a:latin typeface="微软雅黑" panose="020B0503020204020204" pitchFamily="34" charset="-122"/>
                <a:ea typeface="微软雅黑" panose="020B0503020204020204" pitchFamily="34" charset="-122"/>
              </a:rPr>
              <a:t>38</a:t>
            </a:r>
            <a:r>
              <a:rPr lang="en-US" altLang="zh-CN" sz="2200" smtClean="0">
                <a:solidFill>
                  <a:schemeClr val="accent2"/>
                </a:solidFill>
                <a:latin typeface="微软雅黑" panose="020B0503020204020204" pitchFamily="34" charset="-122"/>
                <a:ea typeface="微软雅黑" panose="020B0503020204020204" pitchFamily="34" charset="-122"/>
              </a:rPr>
              <a:t>,   y = 1.5 x 10</a:t>
            </a:r>
            <a:r>
              <a:rPr lang="en-US" altLang="zh-CN" sz="2200" baseline="30000" smtClean="0">
                <a:solidFill>
                  <a:schemeClr val="accent2"/>
                </a:solidFill>
                <a:latin typeface="微软雅黑" panose="020B0503020204020204" pitchFamily="34" charset="-122"/>
                <a:ea typeface="微软雅黑" panose="020B0503020204020204" pitchFamily="34" charset="-122"/>
              </a:rPr>
              <a:t>38</a:t>
            </a:r>
            <a:r>
              <a:rPr lang="en-US" altLang="zh-CN" sz="2200" smtClean="0">
                <a:solidFill>
                  <a:schemeClr val="accent2"/>
                </a:solidFill>
                <a:latin typeface="微软雅黑" panose="020B0503020204020204" pitchFamily="34" charset="-122"/>
                <a:ea typeface="微软雅黑" panose="020B0503020204020204" pitchFamily="34" charset="-122"/>
              </a:rPr>
              <a:t>,    z = 1.0</a:t>
            </a:r>
          </a:p>
          <a:p>
            <a:pPr>
              <a:lnSpc>
                <a:spcPct val="150000"/>
              </a:lnSpc>
              <a:buFontTx/>
              <a:buNone/>
            </a:pPr>
            <a:r>
              <a:rPr lang="en-US" altLang="zh-CN" sz="2200" smtClean="0">
                <a:solidFill>
                  <a:srgbClr val="990000"/>
                </a:solidFill>
                <a:latin typeface="微软雅黑" panose="020B0503020204020204" pitchFamily="34" charset="-122"/>
                <a:ea typeface="微软雅黑" panose="020B0503020204020204" pitchFamily="34" charset="-122"/>
              </a:rPr>
              <a:t>     (x+y)+z = (–1.5x10</a:t>
            </a:r>
            <a:r>
              <a:rPr lang="en-US" altLang="zh-CN" sz="2200" baseline="30000" smtClean="0">
                <a:solidFill>
                  <a:srgbClr val="990000"/>
                </a:solidFill>
                <a:latin typeface="微软雅黑" panose="020B0503020204020204" pitchFamily="34" charset="-122"/>
                <a:ea typeface="微软雅黑" panose="020B0503020204020204" pitchFamily="34" charset="-122"/>
              </a:rPr>
              <a:t>38</a:t>
            </a:r>
            <a:r>
              <a:rPr lang="en-US" altLang="zh-CN" sz="2200" smtClean="0">
                <a:solidFill>
                  <a:srgbClr val="990000"/>
                </a:solidFill>
                <a:latin typeface="微软雅黑" panose="020B0503020204020204" pitchFamily="34" charset="-122"/>
                <a:ea typeface="微软雅黑" panose="020B0503020204020204" pitchFamily="34" charset="-122"/>
              </a:rPr>
              <a:t>+1.5x10</a:t>
            </a:r>
            <a:r>
              <a:rPr lang="en-US" altLang="zh-CN" sz="2200" baseline="30000" smtClean="0">
                <a:solidFill>
                  <a:srgbClr val="990000"/>
                </a:solidFill>
                <a:latin typeface="微软雅黑" panose="020B0503020204020204" pitchFamily="34" charset="-122"/>
                <a:ea typeface="微软雅黑" panose="020B0503020204020204" pitchFamily="34" charset="-122"/>
              </a:rPr>
              <a:t>38 </a:t>
            </a:r>
            <a:r>
              <a:rPr lang="en-US" altLang="zh-CN" sz="2200" smtClean="0">
                <a:solidFill>
                  <a:srgbClr val="990000"/>
                </a:solidFill>
                <a:latin typeface="微软雅黑" panose="020B0503020204020204" pitchFamily="34" charset="-122"/>
                <a:ea typeface="微软雅黑" panose="020B0503020204020204" pitchFamily="34" charset="-122"/>
              </a:rPr>
              <a:t>)</a:t>
            </a:r>
            <a:r>
              <a:rPr lang="en-US" altLang="zh-CN" sz="2200" baseline="30000" smtClean="0">
                <a:solidFill>
                  <a:srgbClr val="990000"/>
                </a:solidFill>
                <a:latin typeface="微软雅黑" panose="020B0503020204020204" pitchFamily="34" charset="-122"/>
                <a:ea typeface="微软雅黑" panose="020B0503020204020204" pitchFamily="34" charset="-122"/>
              </a:rPr>
              <a:t> </a:t>
            </a:r>
            <a:r>
              <a:rPr lang="en-US" altLang="zh-CN" sz="2200" smtClean="0">
                <a:solidFill>
                  <a:srgbClr val="990000"/>
                </a:solidFill>
                <a:latin typeface="微软雅黑" panose="020B0503020204020204" pitchFamily="34" charset="-122"/>
                <a:ea typeface="微软雅黑" panose="020B0503020204020204" pitchFamily="34" charset="-122"/>
              </a:rPr>
              <a:t>+1.0 = 1.0</a:t>
            </a:r>
          </a:p>
          <a:p>
            <a:pPr>
              <a:lnSpc>
                <a:spcPct val="150000"/>
              </a:lnSpc>
              <a:buFontTx/>
              <a:buNone/>
            </a:pPr>
            <a:r>
              <a:rPr lang="en-US" altLang="zh-CN" sz="2200" smtClean="0">
                <a:solidFill>
                  <a:srgbClr val="990000"/>
                </a:solidFill>
                <a:latin typeface="微软雅黑" panose="020B0503020204020204" pitchFamily="34" charset="-122"/>
                <a:ea typeface="微软雅黑" panose="020B0503020204020204" pitchFamily="34" charset="-122"/>
              </a:rPr>
              <a:t>     x+(y+z) = –1.5x10</a:t>
            </a:r>
            <a:r>
              <a:rPr lang="en-US" altLang="zh-CN" sz="2200" baseline="30000" smtClean="0">
                <a:solidFill>
                  <a:srgbClr val="990000"/>
                </a:solidFill>
                <a:latin typeface="微软雅黑" panose="020B0503020204020204" pitchFamily="34" charset="-122"/>
                <a:ea typeface="微软雅黑" panose="020B0503020204020204" pitchFamily="34" charset="-122"/>
              </a:rPr>
              <a:t>38</a:t>
            </a:r>
            <a:r>
              <a:rPr lang="en-US" altLang="zh-CN" sz="2200" smtClean="0">
                <a:solidFill>
                  <a:srgbClr val="990000"/>
                </a:solidFill>
                <a:latin typeface="微软雅黑" panose="020B0503020204020204" pitchFamily="34" charset="-122"/>
                <a:ea typeface="微软雅黑" panose="020B0503020204020204" pitchFamily="34" charset="-122"/>
              </a:rPr>
              <a:t>+ (1.5x10</a:t>
            </a:r>
            <a:r>
              <a:rPr lang="en-US" altLang="zh-CN" sz="2200" baseline="30000" smtClean="0">
                <a:solidFill>
                  <a:srgbClr val="990000"/>
                </a:solidFill>
                <a:latin typeface="微软雅黑" panose="020B0503020204020204" pitchFamily="34" charset="-122"/>
                <a:ea typeface="微软雅黑" panose="020B0503020204020204" pitchFamily="34" charset="-122"/>
              </a:rPr>
              <a:t>38</a:t>
            </a:r>
            <a:r>
              <a:rPr lang="en-US" altLang="zh-CN" sz="2200" smtClean="0">
                <a:solidFill>
                  <a:srgbClr val="990000"/>
                </a:solidFill>
                <a:latin typeface="微软雅黑" panose="020B0503020204020204" pitchFamily="34" charset="-122"/>
                <a:ea typeface="微软雅黑" panose="020B0503020204020204" pitchFamily="34" charset="-122"/>
              </a:rPr>
              <a:t>+1.0) = 0.0</a:t>
            </a:r>
          </a:p>
          <a:p>
            <a:pPr>
              <a:lnSpc>
                <a:spcPct val="150000"/>
              </a:lnSpc>
              <a:buFontTx/>
              <a:buNone/>
            </a:pPr>
            <a:endParaRPr lang="zh-CN" altLang="en-US" sz="2200" baseline="30000" smtClean="0">
              <a:solidFill>
                <a:srgbClr val="990000"/>
              </a:solidFill>
              <a:latin typeface="微软雅黑" panose="020B0503020204020204" pitchFamily="34" charset="-122"/>
              <a:ea typeface="微软雅黑" panose="020B0503020204020204" pitchFamily="34" charset="-122"/>
            </a:endParaRPr>
          </a:p>
        </p:txBody>
      </p:sp>
      <p:sp>
        <p:nvSpPr>
          <p:cNvPr id="329736" name="Rectangle 8"/>
          <p:cNvSpPr>
            <a:spLocks noChangeArrowheads="1"/>
          </p:cNvSpPr>
          <p:nvPr/>
        </p:nvSpPr>
        <p:spPr bwMode="auto">
          <a:xfrm>
            <a:off x="4572000" y="1449388"/>
            <a:ext cx="2674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1" indent="0" algn="l" defTabSz="914400" rtl="0" eaLnBrk="0" fontAlgn="base" latinLnBrk="0" hangingPunct="0">
              <a:lnSpc>
                <a:spcPct val="100000"/>
              </a:lnSpc>
              <a:spcBef>
                <a:spcPct val="10000"/>
              </a:spcBef>
              <a:spcAft>
                <a:spcPct val="0"/>
              </a:spcAft>
              <a:buClrTx/>
              <a:buSzTx/>
              <a:buFontTx/>
              <a:buNone/>
              <a:tabLst/>
              <a:defRPr/>
            </a:pPr>
            <a:r>
              <a:rPr kumimoji="0" lang="zh-CN" altLang="en-US"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约 </a:t>
            </a:r>
            <a:r>
              <a:rPr kumimoji="0" lang="en-US" altLang="zh-CN"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+3.4 </a:t>
            </a:r>
            <a:r>
              <a:rPr kumimoji="0" lang="en-US" altLang="zh-CN" sz="18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X </a:t>
            </a:r>
            <a:r>
              <a:rPr kumimoji="0" lang="en-US" altLang="zh-CN"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10</a:t>
            </a:r>
            <a:r>
              <a:rPr kumimoji="0" lang="en-US" altLang="zh-CN" sz="24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38</a:t>
            </a:r>
            <a:endParaRPr kumimoji="0" lang="zh-CN" altLang="en-US" sz="24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endParaRPr>
          </a:p>
        </p:txBody>
      </p:sp>
      <p:sp>
        <p:nvSpPr>
          <p:cNvPr id="329737" name="Rectangle 9"/>
          <p:cNvSpPr>
            <a:spLocks noChangeArrowheads="1"/>
          </p:cNvSpPr>
          <p:nvPr/>
        </p:nvSpPr>
        <p:spPr bwMode="auto">
          <a:xfrm>
            <a:off x="4527550" y="2027238"/>
            <a:ext cx="2822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457200" marR="0" lvl="1" indent="0" algn="l" defTabSz="914400" rtl="0" eaLnBrk="0" fontAlgn="base" latinLnBrk="0" hangingPunct="0">
              <a:lnSpc>
                <a:spcPct val="100000"/>
              </a:lnSpc>
              <a:spcBef>
                <a:spcPct val="10000"/>
              </a:spcBef>
              <a:spcAft>
                <a:spcPct val="0"/>
              </a:spcAft>
              <a:buClrTx/>
              <a:buSzTx/>
              <a:buFontTx/>
              <a:buNone/>
              <a:tabLst/>
              <a:defRPr/>
            </a:pPr>
            <a:r>
              <a:rPr kumimoji="0" lang="zh-CN" altLang="en-US"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约 </a:t>
            </a:r>
            <a:r>
              <a:rPr kumimoji="0" lang="en-US" altLang="zh-CN"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+1.8 </a:t>
            </a:r>
            <a:r>
              <a:rPr kumimoji="0" lang="en-US" altLang="zh-CN" sz="18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X</a:t>
            </a:r>
            <a:r>
              <a:rPr kumimoji="0" lang="en-US" altLang="zh-CN" sz="2400" b="1" i="0" u="none" strike="noStrike" kern="1200" cap="none" spc="0" normalizeH="0" baseline="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 10</a:t>
            </a:r>
            <a:r>
              <a:rPr kumimoji="0" lang="en-US" altLang="zh-CN" sz="24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rPr>
              <a:t>308</a:t>
            </a:r>
            <a:endParaRPr kumimoji="0" lang="zh-CN" altLang="en-US" sz="2400" b="1" i="0" u="none" strike="noStrike" kern="1200" cap="none" spc="0" normalizeH="0" baseline="30000" noProof="0" smtClean="0">
              <a:ln>
                <a:noFill/>
              </a:ln>
              <a:solidFill>
                <a:srgbClr val="CC0000"/>
              </a:solidFill>
              <a:effectLst/>
              <a:uLnTx/>
              <a:uFillTx/>
              <a:latin typeface="微软雅黑" panose="020B0503020204020204" pitchFamily="34" charset="-122"/>
              <a:ea typeface="微软雅黑" panose="020B0503020204020204" pitchFamily="34" charset="-122"/>
              <a:cs typeface="+mn-cs"/>
            </a:endParaRPr>
          </a:p>
        </p:txBody>
      </p:sp>
      <p:sp>
        <p:nvSpPr>
          <p:cNvPr id="754700" name="Rectangle 12"/>
          <p:cNvSpPr>
            <a:spLocks noChangeArrowheads="1"/>
          </p:cNvSpPr>
          <p:nvPr/>
        </p:nvSpPr>
        <p:spPr bwMode="auto">
          <a:xfrm>
            <a:off x="4932363" y="2619375"/>
            <a:ext cx="104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FALSE!</a:t>
            </a:r>
            <a:endParaRPr kumimoji="0" lang="zh-CN" altLang="en-US" sz="20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24263" name="灯片编号占位符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0FBF81-09F6-4B93-92D9-FA47365BF0AA}"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2219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9731">
                                            <p:txEl>
                                              <p:pRg st="1" end="1"/>
                                            </p:txEl>
                                          </p:spTgt>
                                        </p:tgtEl>
                                        <p:attrNameLst>
                                          <p:attrName>style.visibility</p:attrName>
                                        </p:attrNameLst>
                                      </p:cBhvr>
                                      <p:to>
                                        <p:strVal val="visible"/>
                                      </p:to>
                                    </p:set>
                                    <p:animEffect transition="in" filter="blinds(horizontal)">
                                      <p:cBhvr>
                                        <p:cTn id="7" dur="500"/>
                                        <p:tgtEl>
                                          <p:spTgt spid="3297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36"/>
                                        </p:tgtEl>
                                        <p:attrNameLst>
                                          <p:attrName>style.visibility</p:attrName>
                                        </p:attrNameLst>
                                      </p:cBhvr>
                                      <p:to>
                                        <p:strVal val="visible"/>
                                      </p:to>
                                    </p:set>
                                    <p:animEffect transition="in" filter="blinds(horizontal)">
                                      <p:cBhvr>
                                        <p:cTn id="12" dur="500"/>
                                        <p:tgtEl>
                                          <p:spTgt spid="3297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9731">
                                            <p:txEl>
                                              <p:pRg st="2" end="2"/>
                                            </p:txEl>
                                          </p:spTgt>
                                        </p:tgtEl>
                                        <p:attrNameLst>
                                          <p:attrName>style.visibility</p:attrName>
                                        </p:attrNameLst>
                                      </p:cBhvr>
                                      <p:to>
                                        <p:strVal val="visible"/>
                                      </p:to>
                                    </p:set>
                                    <p:animEffect transition="in" filter="blinds(horizontal)">
                                      <p:cBhvr>
                                        <p:cTn id="17" dur="500"/>
                                        <p:tgtEl>
                                          <p:spTgt spid="3297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9737"/>
                                        </p:tgtEl>
                                        <p:attrNameLst>
                                          <p:attrName>style.visibility</p:attrName>
                                        </p:attrNameLst>
                                      </p:cBhvr>
                                      <p:to>
                                        <p:strVal val="visible"/>
                                      </p:to>
                                    </p:set>
                                    <p:animEffect transition="in" filter="blinds(horizontal)">
                                      <p:cBhvr>
                                        <p:cTn id="22" dur="500"/>
                                        <p:tgtEl>
                                          <p:spTgt spid="3297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29731">
                                            <p:txEl>
                                              <p:pRg st="3" end="3"/>
                                            </p:txEl>
                                          </p:spTgt>
                                        </p:tgtEl>
                                        <p:attrNameLst>
                                          <p:attrName>style.visibility</p:attrName>
                                        </p:attrNameLst>
                                      </p:cBhvr>
                                      <p:to>
                                        <p:strVal val="visible"/>
                                      </p:to>
                                    </p:set>
                                    <p:animEffect transition="in" filter="blinds(horizontal)">
                                      <p:cBhvr>
                                        <p:cTn id="27" dur="500"/>
                                        <p:tgtEl>
                                          <p:spTgt spid="32973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29731">
                                            <p:txEl>
                                              <p:pRg st="4" end="4"/>
                                            </p:txEl>
                                          </p:spTgt>
                                        </p:tgtEl>
                                        <p:attrNameLst>
                                          <p:attrName>style.visibility</p:attrName>
                                        </p:attrNameLst>
                                      </p:cBhvr>
                                      <p:to>
                                        <p:strVal val="visible"/>
                                      </p:to>
                                    </p:set>
                                    <p:animEffect transition="in" filter="blinds(horizontal)">
                                      <p:cBhvr>
                                        <p:cTn id="32" dur="500"/>
                                        <p:tgtEl>
                                          <p:spTgt spid="32973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29731">
                                            <p:txEl>
                                              <p:pRg st="5" end="5"/>
                                            </p:txEl>
                                          </p:spTgt>
                                        </p:tgtEl>
                                        <p:attrNameLst>
                                          <p:attrName>style.visibility</p:attrName>
                                        </p:attrNameLst>
                                      </p:cBhvr>
                                      <p:to>
                                        <p:strVal val="visible"/>
                                      </p:to>
                                    </p:set>
                                    <p:animEffect transition="in" filter="blinds(horizontal)">
                                      <p:cBhvr>
                                        <p:cTn id="37" dur="500"/>
                                        <p:tgtEl>
                                          <p:spTgt spid="32973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29731">
                                            <p:txEl>
                                              <p:pRg st="6" end="6"/>
                                            </p:txEl>
                                          </p:spTgt>
                                        </p:tgtEl>
                                        <p:attrNameLst>
                                          <p:attrName>style.visibility</p:attrName>
                                        </p:attrNameLst>
                                      </p:cBhvr>
                                      <p:to>
                                        <p:strVal val="visible"/>
                                      </p:to>
                                    </p:set>
                                    <p:animEffect transition="in" filter="blinds(horizontal)">
                                      <p:cBhvr>
                                        <p:cTn id="42" dur="500"/>
                                        <p:tgtEl>
                                          <p:spTgt spid="32973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54700"/>
                                        </p:tgtEl>
                                        <p:attrNameLst>
                                          <p:attrName>style.visibility</p:attrName>
                                        </p:attrNameLst>
                                      </p:cBhvr>
                                      <p:to>
                                        <p:strVal val="visible"/>
                                      </p:to>
                                    </p:set>
                                    <p:animEffect transition="in" filter="blinds(horizontal)">
                                      <p:cBhvr>
                                        <p:cTn id="47" dur="500"/>
                                        <p:tgtEl>
                                          <p:spTgt spid="754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6" grpId="0"/>
      <p:bldP spid="329737" grpId="0"/>
      <p:bldP spid="754700"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457200" y="139700"/>
            <a:ext cx="8229600" cy="561975"/>
          </a:xfrm>
        </p:spPr>
        <p:txBody>
          <a:bodyPr/>
          <a:lstStyle/>
          <a:p>
            <a:r>
              <a:rPr lang="zh-CN" altLang="en-US" smtClean="0"/>
              <a:t>举例：</a:t>
            </a:r>
            <a:r>
              <a:rPr lang="en-US" altLang="zh-CN" smtClean="0"/>
              <a:t>Ariana</a:t>
            </a:r>
            <a:r>
              <a:rPr lang="zh-CN" altLang="en-US" smtClean="0"/>
              <a:t>火箭爆炸</a:t>
            </a:r>
          </a:p>
        </p:txBody>
      </p:sp>
      <p:sp>
        <p:nvSpPr>
          <p:cNvPr id="756739" name="Rectangle 3"/>
          <p:cNvSpPr>
            <a:spLocks noGrp="1" noChangeArrowheads="1"/>
          </p:cNvSpPr>
          <p:nvPr>
            <p:ph type="body" idx="1"/>
          </p:nvPr>
        </p:nvSpPr>
        <p:spPr>
          <a:xfrm>
            <a:off x="296863" y="836613"/>
            <a:ext cx="8505825" cy="5562600"/>
          </a:xfrm>
        </p:spPr>
        <p:txBody>
          <a:bodyPr/>
          <a:lstStyle/>
          <a:p>
            <a:pPr>
              <a:lnSpc>
                <a:spcPct val="120000"/>
              </a:lnSpc>
              <a:spcBef>
                <a:spcPct val="45000"/>
              </a:spcBef>
            </a:pPr>
            <a:r>
              <a:rPr lang="en-US" altLang="zh-CN" sz="2200" smtClean="0">
                <a:latin typeface="微软雅黑" panose="020B0503020204020204" pitchFamily="34" charset="-122"/>
                <a:ea typeface="微软雅黑" panose="020B0503020204020204" pitchFamily="34" charset="-122"/>
              </a:rPr>
              <a:t>1996</a:t>
            </a:r>
            <a:r>
              <a:rPr lang="zh-CN" altLang="en-US" sz="2200" smtClean="0">
                <a:latin typeface="微软雅黑" panose="020B0503020204020204" pitchFamily="34" charset="-122"/>
                <a:ea typeface="微软雅黑" panose="020B0503020204020204" pitchFamily="34" charset="-122"/>
              </a:rPr>
              <a:t>年</a:t>
            </a:r>
            <a:r>
              <a:rPr lang="en-US" altLang="zh-CN" sz="2200" smtClean="0">
                <a:latin typeface="微软雅黑" panose="020B0503020204020204" pitchFamily="34" charset="-122"/>
                <a:ea typeface="微软雅黑" panose="020B0503020204020204" pitchFamily="34" charset="-122"/>
              </a:rPr>
              <a:t>6</a:t>
            </a:r>
            <a:r>
              <a:rPr lang="zh-CN" altLang="en-US" sz="2200" smtClean="0">
                <a:latin typeface="微软雅黑" panose="020B0503020204020204" pitchFamily="34" charset="-122"/>
                <a:ea typeface="微软雅黑" panose="020B0503020204020204" pitchFamily="34" charset="-122"/>
              </a:rPr>
              <a:t>月</a:t>
            </a:r>
            <a:r>
              <a:rPr lang="en-US" altLang="zh-CN" sz="2200" smtClean="0">
                <a:latin typeface="微软雅黑" panose="020B0503020204020204" pitchFamily="34" charset="-122"/>
                <a:ea typeface="微软雅黑" panose="020B0503020204020204" pitchFamily="34" charset="-122"/>
              </a:rPr>
              <a:t>4</a:t>
            </a:r>
            <a:r>
              <a:rPr lang="zh-CN" altLang="en-US" sz="2200" smtClean="0">
                <a:latin typeface="微软雅黑" panose="020B0503020204020204" pitchFamily="34" charset="-122"/>
                <a:ea typeface="微软雅黑" panose="020B0503020204020204" pitchFamily="34" charset="-122"/>
              </a:rPr>
              <a:t>日，</a:t>
            </a:r>
            <a:r>
              <a:rPr lang="en-US" altLang="zh-CN" sz="2200" smtClean="0">
                <a:latin typeface="微软雅黑" panose="020B0503020204020204" pitchFamily="34" charset="-122"/>
                <a:ea typeface="微软雅黑" panose="020B0503020204020204" pitchFamily="34" charset="-122"/>
              </a:rPr>
              <a:t>Ariana 5</a:t>
            </a:r>
            <a:r>
              <a:rPr lang="zh-CN" altLang="en-US" sz="2200" smtClean="0">
                <a:latin typeface="微软雅黑" panose="020B0503020204020204" pitchFamily="34" charset="-122"/>
                <a:ea typeface="微软雅黑" panose="020B0503020204020204" pitchFamily="34" charset="-122"/>
              </a:rPr>
              <a:t>火箭初次航行，在发射仅仅</a:t>
            </a:r>
            <a:r>
              <a:rPr lang="en-US" altLang="zh-CN" sz="2200" smtClean="0">
                <a:latin typeface="微软雅黑" panose="020B0503020204020204" pitchFamily="34" charset="-122"/>
                <a:ea typeface="微软雅黑" panose="020B0503020204020204" pitchFamily="34" charset="-122"/>
              </a:rPr>
              <a:t>37</a:t>
            </a:r>
            <a:r>
              <a:rPr lang="zh-CN" altLang="en-US" sz="2200" smtClean="0">
                <a:latin typeface="微软雅黑" panose="020B0503020204020204" pitchFamily="34" charset="-122"/>
                <a:ea typeface="微软雅黑" panose="020B0503020204020204" pitchFamily="34" charset="-122"/>
              </a:rPr>
              <a:t>秒钟后，偏离了飞行路线，然后解体爆炸，火箭上载有价值</a:t>
            </a:r>
            <a:r>
              <a:rPr lang="en-US" altLang="zh-CN" sz="2200" smtClean="0">
                <a:latin typeface="微软雅黑" panose="020B0503020204020204" pitchFamily="34" charset="-122"/>
                <a:ea typeface="微软雅黑" panose="020B0503020204020204" pitchFamily="34" charset="-122"/>
              </a:rPr>
              <a:t>5</a:t>
            </a:r>
            <a:r>
              <a:rPr lang="zh-CN" altLang="en-US" sz="2200" smtClean="0">
                <a:latin typeface="微软雅黑" panose="020B0503020204020204" pitchFamily="34" charset="-122"/>
                <a:ea typeface="微软雅黑" panose="020B0503020204020204" pitchFamily="34" charset="-122"/>
              </a:rPr>
              <a:t>亿美元的通信卫星。</a:t>
            </a:r>
          </a:p>
          <a:p>
            <a:pPr>
              <a:lnSpc>
                <a:spcPct val="120000"/>
              </a:lnSpc>
              <a:spcBef>
                <a:spcPct val="45000"/>
              </a:spcBef>
            </a:pPr>
            <a:r>
              <a:rPr lang="zh-CN" altLang="en-US" sz="2200" smtClean="0">
                <a:latin typeface="微软雅黑" panose="020B0503020204020204" pitchFamily="34" charset="-122"/>
                <a:ea typeface="微软雅黑" panose="020B0503020204020204" pitchFamily="34" charset="-122"/>
              </a:rPr>
              <a:t>原因是</a:t>
            </a:r>
            <a:r>
              <a:rPr lang="zh-CN" altLang="en-US" sz="2200" smtClean="0">
                <a:solidFill>
                  <a:srgbClr val="FF0000"/>
                </a:solidFill>
                <a:latin typeface="微软雅黑" panose="020B0503020204020204" pitchFamily="34" charset="-122"/>
                <a:ea typeface="微软雅黑" panose="020B0503020204020204" pitchFamily="34" charset="-122"/>
              </a:rPr>
              <a:t>在将一个</a:t>
            </a:r>
            <a:r>
              <a:rPr lang="en-US" altLang="zh-CN" sz="2200" smtClean="0">
                <a:solidFill>
                  <a:srgbClr val="FF0000"/>
                </a:solidFill>
                <a:latin typeface="微软雅黑" panose="020B0503020204020204" pitchFamily="34" charset="-122"/>
                <a:ea typeface="微软雅黑" panose="020B0503020204020204" pitchFamily="34" charset="-122"/>
              </a:rPr>
              <a:t>64</a:t>
            </a:r>
            <a:r>
              <a:rPr lang="zh-CN" altLang="en-US" sz="2200" smtClean="0">
                <a:solidFill>
                  <a:srgbClr val="FF0000"/>
                </a:solidFill>
                <a:latin typeface="微软雅黑" panose="020B0503020204020204" pitchFamily="34" charset="-122"/>
                <a:ea typeface="微软雅黑" panose="020B0503020204020204" pitchFamily="34" charset="-122"/>
              </a:rPr>
              <a:t>位浮点数转换为</a:t>
            </a:r>
            <a:r>
              <a:rPr lang="en-US" altLang="zh-CN" sz="2200" smtClean="0">
                <a:solidFill>
                  <a:srgbClr val="FF0000"/>
                </a:solidFill>
                <a:latin typeface="微软雅黑" panose="020B0503020204020204" pitchFamily="34" charset="-122"/>
                <a:ea typeface="微软雅黑" panose="020B0503020204020204" pitchFamily="34" charset="-122"/>
              </a:rPr>
              <a:t>16</a:t>
            </a:r>
            <a:r>
              <a:rPr lang="zh-CN" altLang="en-US" sz="2200" smtClean="0">
                <a:solidFill>
                  <a:srgbClr val="FF0000"/>
                </a:solidFill>
                <a:latin typeface="微软雅黑" panose="020B0503020204020204" pitchFamily="34" charset="-122"/>
                <a:ea typeface="微软雅黑" panose="020B0503020204020204" pitchFamily="34" charset="-122"/>
              </a:rPr>
              <a:t>位带符号整数时，产生了溢出异常。</a:t>
            </a:r>
            <a:r>
              <a:rPr lang="zh-CN" altLang="en-US" sz="2200" smtClean="0">
                <a:latin typeface="微软雅黑" panose="020B0503020204020204" pitchFamily="34" charset="-122"/>
                <a:ea typeface="微软雅黑" panose="020B0503020204020204" pitchFamily="34" charset="-122"/>
              </a:rPr>
              <a:t>溢出的值是火箭的水平速率，这比原来的</a:t>
            </a:r>
            <a:r>
              <a:rPr lang="en-US" altLang="zh-CN" sz="2200" smtClean="0">
                <a:latin typeface="微软雅黑" panose="020B0503020204020204" pitchFamily="34" charset="-122"/>
                <a:ea typeface="微软雅黑" panose="020B0503020204020204" pitchFamily="34" charset="-122"/>
              </a:rPr>
              <a:t>Ariana 4</a:t>
            </a:r>
            <a:r>
              <a:rPr lang="zh-CN" altLang="en-US" sz="2200" smtClean="0">
                <a:latin typeface="微软雅黑" panose="020B0503020204020204" pitchFamily="34" charset="-122"/>
                <a:ea typeface="微软雅黑" panose="020B0503020204020204" pitchFamily="34" charset="-122"/>
              </a:rPr>
              <a:t>火箭所能达到的速率高出了</a:t>
            </a:r>
            <a:r>
              <a:rPr lang="en-US" altLang="zh-CN" sz="2200" smtClean="0">
                <a:latin typeface="微软雅黑" panose="020B0503020204020204" pitchFamily="34" charset="-122"/>
                <a:ea typeface="微软雅黑" panose="020B0503020204020204" pitchFamily="34" charset="-122"/>
              </a:rPr>
              <a:t>5</a:t>
            </a:r>
            <a:r>
              <a:rPr lang="zh-CN" altLang="en-US" sz="2200" smtClean="0">
                <a:latin typeface="微软雅黑" panose="020B0503020204020204" pitchFamily="34" charset="-122"/>
                <a:ea typeface="微软雅黑" panose="020B0503020204020204" pitchFamily="34" charset="-122"/>
              </a:rPr>
              <a:t>倍。在设计</a:t>
            </a:r>
            <a:r>
              <a:rPr lang="en-US" altLang="zh-CN" sz="2200" smtClean="0">
                <a:latin typeface="微软雅黑" panose="020B0503020204020204" pitchFamily="34" charset="-122"/>
                <a:ea typeface="微软雅黑" panose="020B0503020204020204" pitchFamily="34" charset="-122"/>
              </a:rPr>
              <a:t>Ariana 4</a:t>
            </a:r>
            <a:r>
              <a:rPr lang="zh-CN" altLang="en-US" sz="2200" smtClean="0">
                <a:latin typeface="微软雅黑" panose="020B0503020204020204" pitchFamily="34" charset="-122"/>
                <a:ea typeface="微软雅黑" panose="020B0503020204020204" pitchFamily="34" charset="-122"/>
              </a:rPr>
              <a:t>火箭软件时，设计者确认水平速率决不会超出一个</a:t>
            </a:r>
            <a:r>
              <a:rPr lang="en-US" altLang="zh-CN" sz="2200" smtClean="0">
                <a:latin typeface="微软雅黑" panose="020B0503020204020204" pitchFamily="34" charset="-122"/>
                <a:ea typeface="微软雅黑" panose="020B0503020204020204" pitchFamily="34" charset="-122"/>
              </a:rPr>
              <a:t>16</a:t>
            </a:r>
            <a:r>
              <a:rPr lang="zh-CN" altLang="en-US" sz="2200" smtClean="0">
                <a:latin typeface="微软雅黑" panose="020B0503020204020204" pitchFamily="34" charset="-122"/>
                <a:ea typeface="微软雅黑" panose="020B0503020204020204" pitchFamily="34" charset="-122"/>
              </a:rPr>
              <a:t>位的整数，但在设计</a:t>
            </a:r>
            <a:r>
              <a:rPr lang="en-US" altLang="zh-CN" sz="2200" smtClean="0">
                <a:latin typeface="微软雅黑" panose="020B0503020204020204" pitchFamily="34" charset="-122"/>
                <a:ea typeface="微软雅黑" panose="020B0503020204020204" pitchFamily="34" charset="-122"/>
              </a:rPr>
              <a:t>Ariana 5</a:t>
            </a:r>
            <a:r>
              <a:rPr lang="zh-CN" altLang="en-US" sz="2200" smtClean="0">
                <a:latin typeface="微软雅黑" panose="020B0503020204020204" pitchFamily="34" charset="-122"/>
                <a:ea typeface="微软雅黑" panose="020B0503020204020204" pitchFamily="34" charset="-122"/>
              </a:rPr>
              <a:t>时，他们没有重新检查这部分，而是直接使用了原来的设计。</a:t>
            </a:r>
          </a:p>
          <a:p>
            <a:pPr>
              <a:lnSpc>
                <a:spcPct val="120000"/>
              </a:lnSpc>
              <a:spcBef>
                <a:spcPct val="45000"/>
              </a:spcBef>
            </a:pPr>
            <a:r>
              <a:rPr lang="zh-CN" altLang="en-US" sz="2200" smtClean="0">
                <a:solidFill>
                  <a:srgbClr val="FF0000"/>
                </a:solidFill>
                <a:latin typeface="微软雅黑" panose="020B0503020204020204" pitchFamily="34" charset="-122"/>
                <a:ea typeface="微软雅黑" panose="020B0503020204020204" pitchFamily="34" charset="-122"/>
              </a:rPr>
              <a:t>在不同数据类型之间转换时，往往隐藏着一些不容易被察觉的错误</a:t>
            </a:r>
            <a:r>
              <a:rPr lang="zh-CN" altLang="en-US" sz="2200" smtClean="0">
                <a:latin typeface="微软雅黑" panose="020B0503020204020204" pitchFamily="34" charset="-122"/>
                <a:ea typeface="微软雅黑" panose="020B0503020204020204" pitchFamily="34" charset="-122"/>
              </a:rPr>
              <a:t>，这种错误有时会带来重大损失，因此，编程时要非常小心。</a:t>
            </a:r>
          </a:p>
        </p:txBody>
      </p:sp>
      <p:sp>
        <p:nvSpPr>
          <p:cNvPr id="2263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CEB9AD-7B1F-40E0-A3DA-244DBFD30608}"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1386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blinds(horizontal)">
                                      <p:cBhvr>
                                        <p:cTn id="7" dur="500"/>
                                        <p:tgtEl>
                                          <p:spTgt spid="756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6739">
                                            <p:txEl>
                                              <p:pRg st="1" end="1"/>
                                            </p:txEl>
                                          </p:spTgt>
                                        </p:tgtEl>
                                        <p:attrNameLst>
                                          <p:attrName>style.visibility</p:attrName>
                                        </p:attrNameLst>
                                      </p:cBhvr>
                                      <p:to>
                                        <p:strVal val="visible"/>
                                      </p:to>
                                    </p:set>
                                    <p:animEffect transition="in" filter="blinds(horizontal)">
                                      <p:cBhvr>
                                        <p:cTn id="12" dur="500"/>
                                        <p:tgtEl>
                                          <p:spTgt spid="756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6739">
                                            <p:txEl>
                                              <p:pRg st="2" end="2"/>
                                            </p:txEl>
                                          </p:spTgt>
                                        </p:tgtEl>
                                        <p:attrNameLst>
                                          <p:attrName>style.visibility</p:attrName>
                                        </p:attrNameLst>
                                      </p:cBhvr>
                                      <p:to>
                                        <p:strVal val="visible"/>
                                      </p:to>
                                    </p:set>
                                    <p:animEffect transition="in" filter="blinds(horizontal)">
                                      <p:cBhvr>
                                        <p:cTn id="17" dur="500"/>
                                        <p:tgtEl>
                                          <p:spTgt spid="7567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457200" y="139700"/>
            <a:ext cx="8229600" cy="561975"/>
          </a:xfrm>
        </p:spPr>
        <p:txBody>
          <a:bodyPr/>
          <a:lstStyle/>
          <a:p>
            <a:r>
              <a:rPr lang="zh-CN" altLang="en-US" smtClean="0"/>
              <a:t>举例：爱国者导弹定位错误</a:t>
            </a:r>
          </a:p>
        </p:txBody>
      </p:sp>
      <p:sp>
        <p:nvSpPr>
          <p:cNvPr id="757763" name="Rectangle 3"/>
          <p:cNvSpPr>
            <a:spLocks noGrp="1" noChangeArrowheads="1"/>
          </p:cNvSpPr>
          <p:nvPr>
            <p:ph type="body" idx="1"/>
          </p:nvPr>
        </p:nvSpPr>
        <p:spPr>
          <a:xfrm>
            <a:off x="90488" y="836613"/>
            <a:ext cx="8937625" cy="5788025"/>
          </a:xfrm>
        </p:spPr>
        <p:txBody>
          <a:bodyPr/>
          <a:lstStyle/>
          <a:p>
            <a:pPr>
              <a:lnSpc>
                <a:spcPct val="120000"/>
              </a:lnSpc>
              <a:spcBef>
                <a:spcPct val="35000"/>
              </a:spcBef>
            </a:pPr>
            <a:r>
              <a:rPr lang="en-US" altLang="zh-CN" sz="2000" smtClean="0">
                <a:latin typeface="微软雅黑" panose="020B0503020204020204" pitchFamily="34" charset="-122"/>
                <a:ea typeface="微软雅黑" panose="020B0503020204020204" pitchFamily="34" charset="-122"/>
              </a:rPr>
              <a:t>1991</a:t>
            </a:r>
            <a:r>
              <a:rPr lang="zh-CN" altLang="en-US" sz="2000" smtClean="0">
                <a:latin typeface="微软雅黑" panose="020B0503020204020204" pitchFamily="34" charset="-122"/>
                <a:ea typeface="微软雅黑" panose="020B0503020204020204" pitchFamily="34" charset="-122"/>
              </a:rPr>
              <a:t>年</a:t>
            </a:r>
            <a:r>
              <a:rPr lang="en-US" altLang="zh-CN" sz="2000" smtClean="0">
                <a:latin typeface="微软雅黑" panose="020B0503020204020204" pitchFamily="34" charset="-122"/>
                <a:ea typeface="微软雅黑" panose="020B0503020204020204" pitchFamily="34" charset="-122"/>
              </a:rPr>
              <a:t>2</a:t>
            </a:r>
            <a:r>
              <a:rPr lang="zh-CN" altLang="en-US" sz="2000" smtClean="0">
                <a:latin typeface="微软雅黑" panose="020B0503020204020204" pitchFamily="34" charset="-122"/>
                <a:ea typeface="微软雅黑" panose="020B0503020204020204" pitchFamily="34" charset="-122"/>
              </a:rPr>
              <a:t>月</a:t>
            </a:r>
            <a:r>
              <a:rPr lang="en-US" altLang="zh-CN" sz="2000" smtClean="0">
                <a:latin typeface="微软雅黑" panose="020B0503020204020204" pitchFamily="34" charset="-122"/>
                <a:ea typeface="微软雅黑" panose="020B0503020204020204" pitchFamily="34" charset="-122"/>
              </a:rPr>
              <a:t>25</a:t>
            </a:r>
            <a:r>
              <a:rPr lang="zh-CN" altLang="en-US" sz="2000" smtClean="0">
                <a:latin typeface="微软雅黑" panose="020B0503020204020204" pitchFamily="34" charset="-122"/>
                <a:ea typeface="微软雅黑" panose="020B0503020204020204" pitchFamily="34" charset="-122"/>
              </a:rPr>
              <a:t>日，海湾战争中，美国在沙特阿拉伯达摩地区设置的爱国者导弹拦截伊拉克的飞毛腿导弹失败，致使飞毛腿导弹击中了一个美军军营，杀死了美军</a:t>
            </a:r>
            <a:r>
              <a:rPr lang="en-US" altLang="zh-CN" sz="2000" smtClean="0">
                <a:latin typeface="微软雅黑" panose="020B0503020204020204" pitchFamily="34" charset="-122"/>
                <a:ea typeface="微软雅黑" panose="020B0503020204020204" pitchFamily="34" charset="-122"/>
              </a:rPr>
              <a:t>28</a:t>
            </a:r>
            <a:r>
              <a:rPr lang="zh-CN" altLang="en-US" sz="2000" smtClean="0">
                <a:latin typeface="微软雅黑" panose="020B0503020204020204" pitchFamily="34" charset="-122"/>
                <a:ea typeface="微软雅黑" panose="020B0503020204020204" pitchFamily="34" charset="-122"/>
              </a:rPr>
              <a:t>名士兵。其原因是由于</a:t>
            </a:r>
            <a:r>
              <a:rPr lang="zh-CN" altLang="en-US" sz="2000" smtClean="0">
                <a:solidFill>
                  <a:srgbClr val="008000"/>
                </a:solidFill>
                <a:latin typeface="微软雅黑" panose="020B0503020204020204" pitchFamily="34" charset="-122"/>
                <a:ea typeface="微软雅黑" panose="020B0503020204020204" pitchFamily="34" charset="-122"/>
              </a:rPr>
              <a:t>爱国者导弹系统时钟内的一个软件错误</a:t>
            </a:r>
            <a:r>
              <a:rPr lang="zh-CN" altLang="en-US" sz="2000" smtClean="0">
                <a:latin typeface="微软雅黑" panose="020B0503020204020204" pitchFamily="34" charset="-122"/>
                <a:ea typeface="微软雅黑" panose="020B0503020204020204" pitchFamily="34" charset="-122"/>
              </a:rPr>
              <a:t>造成的，引起这个软件错误的原因是</a:t>
            </a:r>
            <a:r>
              <a:rPr lang="zh-CN" altLang="en-US" sz="2000" smtClean="0">
                <a:solidFill>
                  <a:srgbClr val="FF0000"/>
                </a:solidFill>
                <a:latin typeface="微软雅黑" panose="020B0503020204020204" pitchFamily="34" charset="-122"/>
                <a:ea typeface="微软雅黑" panose="020B0503020204020204" pitchFamily="34" charset="-122"/>
              </a:rPr>
              <a:t>浮点数的精度问题</a:t>
            </a:r>
            <a:r>
              <a:rPr lang="zh-CN" altLang="en-US" sz="2000" smtClean="0">
                <a:latin typeface="微软雅黑" panose="020B0503020204020204" pitchFamily="34" charset="-122"/>
                <a:ea typeface="微软雅黑" panose="020B0503020204020204" pitchFamily="34" charset="-122"/>
              </a:rPr>
              <a:t>。</a:t>
            </a:r>
            <a:r>
              <a:rPr lang="zh-CN" altLang="en-US" sz="2000" smtClean="0"/>
              <a:t> </a:t>
            </a:r>
          </a:p>
          <a:p>
            <a:pPr>
              <a:lnSpc>
                <a:spcPct val="120000"/>
              </a:lnSpc>
              <a:spcBef>
                <a:spcPct val="35000"/>
              </a:spcBef>
            </a:pPr>
            <a:r>
              <a:rPr lang="zh-CN" altLang="en-US" sz="2000" smtClean="0">
                <a:latin typeface="微软雅黑" panose="020B0503020204020204" pitchFamily="34" charset="-122"/>
                <a:ea typeface="微软雅黑" panose="020B0503020204020204" pitchFamily="34" charset="-122"/>
              </a:rPr>
              <a:t>爱国者导弹系统中有一内置时钟，用计数器实现，</a:t>
            </a:r>
            <a:r>
              <a:rPr lang="zh-CN" altLang="en-US" sz="2000" smtClean="0">
                <a:solidFill>
                  <a:srgbClr val="0033CC"/>
                </a:solidFill>
                <a:latin typeface="微软雅黑" panose="020B0503020204020204" pitchFamily="34" charset="-122"/>
                <a:ea typeface="微软雅黑" panose="020B0503020204020204" pitchFamily="34" charset="-122"/>
              </a:rPr>
              <a:t>每隔</a:t>
            </a:r>
            <a:r>
              <a:rPr lang="en-US" altLang="zh-CN" sz="2000" smtClean="0">
                <a:solidFill>
                  <a:srgbClr val="0033CC"/>
                </a:solidFill>
                <a:latin typeface="微软雅黑" panose="020B0503020204020204" pitchFamily="34" charset="-122"/>
                <a:ea typeface="微软雅黑" panose="020B0503020204020204" pitchFamily="34" charset="-122"/>
              </a:rPr>
              <a:t>0.1</a:t>
            </a:r>
            <a:r>
              <a:rPr lang="zh-CN" altLang="en-US" sz="2000" smtClean="0">
                <a:solidFill>
                  <a:srgbClr val="0033CC"/>
                </a:solidFill>
                <a:latin typeface="微软雅黑" panose="020B0503020204020204" pitchFamily="34" charset="-122"/>
                <a:ea typeface="微软雅黑" panose="020B0503020204020204" pitchFamily="34" charset="-122"/>
              </a:rPr>
              <a:t>秒计数一次</a:t>
            </a:r>
            <a:r>
              <a:rPr lang="zh-CN" altLang="en-US" sz="2000" smtClean="0">
                <a:latin typeface="微软雅黑" panose="020B0503020204020204" pitchFamily="34" charset="-122"/>
                <a:ea typeface="微软雅黑" panose="020B0503020204020204" pitchFamily="34" charset="-122"/>
              </a:rPr>
              <a:t>。程序用</a:t>
            </a:r>
            <a:r>
              <a:rPr lang="en-US" altLang="zh-CN" sz="2000" smtClean="0">
                <a:latin typeface="微软雅黑" panose="020B0503020204020204" pitchFamily="34" charset="-122"/>
                <a:ea typeface="微软雅黑" panose="020B0503020204020204" pitchFamily="34" charset="-122"/>
              </a:rPr>
              <a:t>0.1</a:t>
            </a:r>
            <a:r>
              <a:rPr lang="zh-CN" altLang="en-US" sz="2000" smtClean="0">
                <a:latin typeface="微软雅黑" panose="020B0503020204020204" pitchFamily="34" charset="-122"/>
                <a:ea typeface="微软雅黑" panose="020B0503020204020204" pitchFamily="34" charset="-122"/>
              </a:rPr>
              <a:t>的一个</a:t>
            </a:r>
            <a:r>
              <a:rPr lang="en-US" altLang="zh-CN" sz="2000" smtClean="0">
                <a:solidFill>
                  <a:srgbClr val="FF0000"/>
                </a:solidFill>
                <a:latin typeface="微软雅黑" panose="020B0503020204020204" pitchFamily="34" charset="-122"/>
                <a:ea typeface="微软雅黑" panose="020B0503020204020204" pitchFamily="34" charset="-122"/>
              </a:rPr>
              <a:t>24</a:t>
            </a:r>
            <a:r>
              <a:rPr lang="zh-CN" altLang="en-US" sz="2000" smtClean="0">
                <a:solidFill>
                  <a:srgbClr val="FF0000"/>
                </a:solidFill>
                <a:latin typeface="微软雅黑" panose="020B0503020204020204" pitchFamily="34" charset="-122"/>
                <a:ea typeface="微软雅黑" panose="020B0503020204020204" pitchFamily="34" charset="-122"/>
              </a:rPr>
              <a:t>位定点二进制小数</a:t>
            </a:r>
            <a:r>
              <a:rPr lang="en-US" altLang="zh-CN" sz="2000" smtClean="0">
                <a:solidFill>
                  <a:srgbClr val="FF0000"/>
                </a:solidFill>
                <a:latin typeface="微软雅黑" panose="020B0503020204020204" pitchFamily="34" charset="-122"/>
                <a:ea typeface="微软雅黑" panose="020B0503020204020204" pitchFamily="34" charset="-122"/>
              </a:rPr>
              <a:t>x</a:t>
            </a:r>
            <a:r>
              <a:rPr lang="zh-CN" altLang="en-US" sz="2000" smtClean="0">
                <a:latin typeface="微软雅黑" panose="020B0503020204020204" pitchFamily="34" charset="-122"/>
                <a:ea typeface="微软雅黑" panose="020B0503020204020204" pitchFamily="34" charset="-122"/>
              </a:rPr>
              <a:t>来乘以计数值作为以秒为单位的时间</a:t>
            </a:r>
          </a:p>
          <a:p>
            <a:pPr>
              <a:lnSpc>
                <a:spcPct val="120000"/>
              </a:lnSpc>
              <a:spcBef>
                <a:spcPct val="35000"/>
              </a:spcBef>
            </a:pPr>
            <a:r>
              <a:rPr lang="zh-CN" altLang="en-US" sz="2000" smtClean="0">
                <a:latin typeface="微软雅黑" panose="020B0503020204020204" pitchFamily="34" charset="-122"/>
                <a:ea typeface="微软雅黑" panose="020B0503020204020204" pitchFamily="34" charset="-122"/>
              </a:rPr>
              <a:t>这个</a:t>
            </a:r>
            <a:r>
              <a:rPr lang="en-US" altLang="zh-CN" sz="2000" smtClean="0">
                <a:latin typeface="微软雅黑" panose="020B0503020204020204" pitchFamily="34" charset="-122"/>
                <a:ea typeface="微软雅黑" panose="020B0503020204020204" pitchFamily="34" charset="-122"/>
              </a:rPr>
              <a:t>x</a:t>
            </a:r>
            <a:r>
              <a:rPr lang="zh-CN" altLang="en-US" sz="2000" smtClean="0">
                <a:latin typeface="微软雅黑" panose="020B0503020204020204" pitchFamily="34" charset="-122"/>
                <a:ea typeface="微软雅黑" panose="020B0503020204020204" pitchFamily="34" charset="-122"/>
              </a:rPr>
              <a:t>的机器数是多少呢？</a:t>
            </a:r>
          </a:p>
          <a:p>
            <a:pPr>
              <a:lnSpc>
                <a:spcPct val="120000"/>
              </a:lnSpc>
              <a:spcBef>
                <a:spcPct val="35000"/>
              </a:spcBef>
            </a:pPr>
            <a:r>
              <a:rPr lang="en-US" altLang="zh-CN" sz="2000" smtClean="0">
                <a:latin typeface="微软雅黑" panose="020B0503020204020204" pitchFamily="34" charset="-122"/>
                <a:ea typeface="微软雅黑" panose="020B0503020204020204" pitchFamily="34" charset="-122"/>
              </a:rPr>
              <a:t>0.1</a:t>
            </a:r>
            <a:r>
              <a:rPr lang="zh-CN" altLang="en-US" sz="2000" smtClean="0">
                <a:latin typeface="微软雅黑" panose="020B0503020204020204" pitchFamily="34" charset="-122"/>
                <a:ea typeface="微软雅黑" panose="020B0503020204020204" pitchFamily="34" charset="-122"/>
              </a:rPr>
              <a:t>的二进制表示是一个无限循环序列：</a:t>
            </a:r>
            <a:r>
              <a:rPr lang="en-US" altLang="zh-CN" sz="2000" smtClean="0">
                <a:latin typeface="微软雅黑" panose="020B0503020204020204" pitchFamily="34" charset="-122"/>
                <a:ea typeface="微软雅黑" panose="020B0503020204020204" pitchFamily="34" charset="-122"/>
              </a:rPr>
              <a:t>0.00011[0011]…</a:t>
            </a:r>
            <a:r>
              <a:rPr lang="zh-CN" altLang="en-US" sz="2000" smtClean="0">
                <a:latin typeface="微软雅黑" panose="020B0503020204020204" pitchFamily="34" charset="-122"/>
                <a:ea typeface="微软雅黑" panose="020B0503020204020204" pitchFamily="34" charset="-122"/>
              </a:rPr>
              <a:t>，</a:t>
            </a:r>
            <a:r>
              <a:rPr lang="en-US" altLang="zh-CN" sz="2000" smtClean="0">
                <a:latin typeface="微软雅黑" panose="020B0503020204020204" pitchFamily="34" charset="-122"/>
                <a:ea typeface="微软雅黑" panose="020B0503020204020204" pitchFamily="34" charset="-122"/>
              </a:rPr>
              <a:t>x=0.000 1100 1100 1100 1100 1100B</a:t>
            </a:r>
            <a:r>
              <a:rPr lang="zh-CN" altLang="en-US" sz="2000" smtClean="0">
                <a:latin typeface="微软雅黑" panose="020B0503020204020204" pitchFamily="34" charset="-122"/>
                <a:ea typeface="微软雅黑" panose="020B0503020204020204" pitchFamily="34" charset="-122"/>
              </a:rPr>
              <a:t>。显然，</a:t>
            </a:r>
            <a:r>
              <a:rPr lang="en-US" altLang="zh-CN" sz="2000" smtClean="0">
                <a:solidFill>
                  <a:srgbClr val="0033CC"/>
                </a:solidFill>
                <a:latin typeface="微软雅黑" panose="020B0503020204020204" pitchFamily="34" charset="-122"/>
                <a:ea typeface="微软雅黑" panose="020B0503020204020204" pitchFamily="34" charset="-122"/>
              </a:rPr>
              <a:t>x</a:t>
            </a:r>
            <a:r>
              <a:rPr lang="zh-CN" altLang="en-US" sz="2000" smtClean="0">
                <a:solidFill>
                  <a:srgbClr val="0033CC"/>
                </a:solidFill>
                <a:latin typeface="微软雅黑" panose="020B0503020204020204" pitchFamily="34" charset="-122"/>
                <a:ea typeface="微软雅黑" panose="020B0503020204020204" pitchFamily="34" charset="-122"/>
              </a:rPr>
              <a:t>是</a:t>
            </a:r>
            <a:r>
              <a:rPr lang="en-US" altLang="zh-CN" sz="2000" smtClean="0">
                <a:solidFill>
                  <a:srgbClr val="0033CC"/>
                </a:solidFill>
                <a:latin typeface="微软雅黑" panose="020B0503020204020204" pitchFamily="34" charset="-122"/>
                <a:ea typeface="微软雅黑" panose="020B0503020204020204" pitchFamily="34" charset="-122"/>
              </a:rPr>
              <a:t>0.1</a:t>
            </a:r>
            <a:r>
              <a:rPr lang="zh-CN" altLang="en-US" sz="2000" smtClean="0">
                <a:solidFill>
                  <a:srgbClr val="0033CC"/>
                </a:solidFill>
                <a:latin typeface="微软雅黑" panose="020B0503020204020204" pitchFamily="34" charset="-122"/>
                <a:ea typeface="微软雅黑" panose="020B0503020204020204" pitchFamily="34" charset="-122"/>
              </a:rPr>
              <a:t>的近似表示</a:t>
            </a:r>
            <a:r>
              <a:rPr lang="zh-CN" altLang="en-US" sz="2000" smtClean="0">
                <a:latin typeface="微软雅黑" panose="020B0503020204020204" pitchFamily="34" charset="-122"/>
                <a:ea typeface="微软雅黑" panose="020B0503020204020204" pitchFamily="34" charset="-122"/>
              </a:rPr>
              <a:t>，</a:t>
            </a:r>
            <a:r>
              <a:rPr lang="en-US" altLang="zh-CN" sz="2000" smtClean="0">
                <a:solidFill>
                  <a:srgbClr val="FF0000"/>
                </a:solidFill>
                <a:latin typeface="微软雅黑" panose="020B0503020204020204" pitchFamily="34" charset="-122"/>
                <a:ea typeface="微软雅黑" panose="020B0503020204020204" pitchFamily="34" charset="-122"/>
              </a:rPr>
              <a:t>0.1-x</a:t>
            </a:r>
          </a:p>
          <a:p>
            <a:pPr>
              <a:lnSpc>
                <a:spcPct val="120000"/>
              </a:lnSpc>
              <a:spcBef>
                <a:spcPct val="35000"/>
              </a:spcBef>
              <a:buFontTx/>
              <a:buNone/>
            </a:pPr>
            <a:r>
              <a:rPr lang="en-US" altLang="zh-CN" sz="2000" smtClean="0">
                <a:latin typeface="微软雅黑" panose="020B0503020204020204" pitchFamily="34" charset="-122"/>
                <a:ea typeface="微软雅黑" panose="020B0503020204020204" pitchFamily="34" charset="-122"/>
              </a:rPr>
              <a:t>     = 0.000 1100 1100 1100 1100 1100 [1100]… - </a:t>
            </a:r>
          </a:p>
          <a:p>
            <a:pPr>
              <a:lnSpc>
                <a:spcPct val="120000"/>
              </a:lnSpc>
              <a:spcBef>
                <a:spcPct val="35000"/>
              </a:spcBef>
              <a:buFontTx/>
              <a:buNone/>
            </a:pPr>
            <a:r>
              <a:rPr lang="en-US" altLang="zh-CN" sz="2000" smtClean="0">
                <a:latin typeface="微软雅黑" panose="020B0503020204020204" pitchFamily="34" charset="-122"/>
                <a:ea typeface="微软雅黑" panose="020B0503020204020204" pitchFamily="34" charset="-122"/>
              </a:rPr>
              <a:t>        0.000 1100 1100 1100 1100 1100B</a:t>
            </a:r>
            <a:r>
              <a:rPr lang="zh-CN" altLang="en-US" sz="2000" smtClean="0">
                <a:latin typeface="微软雅黑" panose="020B0503020204020204" pitchFamily="34" charset="-122"/>
                <a:ea typeface="微软雅黑" panose="020B0503020204020204" pitchFamily="34" charset="-122"/>
              </a:rPr>
              <a:t>，即为：</a:t>
            </a:r>
          </a:p>
          <a:p>
            <a:pPr>
              <a:lnSpc>
                <a:spcPct val="120000"/>
              </a:lnSpc>
              <a:spcBef>
                <a:spcPct val="35000"/>
              </a:spcBef>
              <a:buFontTx/>
              <a:buNone/>
            </a:pPr>
            <a:r>
              <a:rPr lang="en-US" altLang="zh-CN" sz="2000" smtClean="0">
                <a:latin typeface="微软雅黑" panose="020B0503020204020204" pitchFamily="34" charset="-122"/>
                <a:ea typeface="微软雅黑" panose="020B0503020204020204" pitchFamily="34" charset="-122"/>
              </a:rPr>
              <a:t>     =0.000 0000 0000 0000 0000 0</a:t>
            </a:r>
            <a:r>
              <a:rPr lang="en-US" altLang="zh-CN" sz="2000" smtClean="0">
                <a:solidFill>
                  <a:srgbClr val="0033CC"/>
                </a:solidFill>
                <a:latin typeface="微软雅黑" panose="020B0503020204020204" pitchFamily="34" charset="-122"/>
                <a:ea typeface="微软雅黑" panose="020B0503020204020204" pitchFamily="34" charset="-122"/>
              </a:rPr>
              <a:t>000 1100 [1100]…</a:t>
            </a:r>
            <a:r>
              <a:rPr lang="en-US" altLang="zh-CN" sz="2000" smtClean="0">
                <a:latin typeface="微软雅黑" panose="020B0503020204020204" pitchFamily="34" charset="-122"/>
                <a:ea typeface="微软雅黑" panose="020B0503020204020204" pitchFamily="34" charset="-122"/>
              </a:rPr>
              <a:t>B</a:t>
            </a:r>
          </a:p>
          <a:p>
            <a:pPr>
              <a:lnSpc>
                <a:spcPct val="120000"/>
              </a:lnSpc>
              <a:spcBef>
                <a:spcPct val="35000"/>
              </a:spcBef>
              <a:buFontTx/>
              <a:buNone/>
            </a:pPr>
            <a:r>
              <a:rPr lang="en-US" altLang="zh-CN" sz="2000" smtClean="0">
                <a:latin typeface="微软雅黑" panose="020B0503020204020204" pitchFamily="34" charset="-122"/>
                <a:ea typeface="微软雅黑" panose="020B0503020204020204" pitchFamily="34" charset="-122"/>
              </a:rPr>
              <a:t>     =2</a:t>
            </a:r>
            <a:r>
              <a:rPr lang="en-US" altLang="zh-CN" sz="2000" baseline="30000" smtClean="0">
                <a:latin typeface="微软雅黑" panose="020B0503020204020204" pitchFamily="34" charset="-122"/>
                <a:ea typeface="微软雅黑" panose="020B0503020204020204" pitchFamily="34" charset="-122"/>
              </a:rPr>
              <a:t>-20</a:t>
            </a:r>
            <a:r>
              <a:rPr lang="en-US" altLang="zh-CN" sz="2000" smtClean="0">
                <a:latin typeface="微软雅黑" panose="020B0503020204020204" pitchFamily="34" charset="-122"/>
                <a:ea typeface="微软雅黑" panose="020B0503020204020204" pitchFamily="34" charset="-122"/>
              </a:rPr>
              <a:t>×0.1 </a:t>
            </a:r>
            <a:r>
              <a:rPr lang="en-US" altLang="zh-CN" sz="2200"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z="2000" smtClean="0">
                <a:latin typeface="微软雅黑" panose="020B0503020204020204" pitchFamily="34" charset="-122"/>
                <a:ea typeface="微软雅黑" panose="020B0503020204020204" pitchFamily="34" charset="-122"/>
                <a:sym typeface="Symbol" panose="05050102010706020507" pitchFamily="18" charset="2"/>
              </a:rPr>
              <a:t> </a:t>
            </a:r>
            <a:r>
              <a:rPr lang="en-US" altLang="zh-CN" sz="2000" smtClean="0">
                <a:latin typeface="微软雅黑" panose="020B0503020204020204" pitchFamily="34" charset="-122"/>
                <a:ea typeface="微软雅黑" panose="020B0503020204020204" pitchFamily="34" charset="-122"/>
              </a:rPr>
              <a:t>9.54×10</a:t>
            </a:r>
            <a:r>
              <a:rPr lang="en-US" altLang="zh-CN" sz="2000" baseline="30000" smtClean="0">
                <a:latin typeface="微软雅黑" panose="020B0503020204020204" pitchFamily="34" charset="-122"/>
                <a:ea typeface="微软雅黑" panose="020B0503020204020204" pitchFamily="34" charset="-122"/>
              </a:rPr>
              <a:t>-8</a:t>
            </a:r>
            <a:endParaRPr lang="zh-CN" altLang="en-US" sz="2000" baseline="30000" smtClean="0">
              <a:latin typeface="微软雅黑" panose="020B0503020204020204" pitchFamily="34" charset="-122"/>
              <a:ea typeface="微软雅黑" panose="020B0503020204020204" pitchFamily="34" charset="-122"/>
            </a:endParaRPr>
          </a:p>
        </p:txBody>
      </p:sp>
      <p:sp>
        <p:nvSpPr>
          <p:cNvPr id="757764" name="Text Box 4"/>
          <p:cNvSpPr txBox="1">
            <a:spLocks noChangeArrowheads="1"/>
          </p:cNvSpPr>
          <p:nvPr/>
        </p:nvSpPr>
        <p:spPr bwMode="auto">
          <a:xfrm>
            <a:off x="3671888" y="6084888"/>
            <a:ext cx="436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zh-CN" altLang="en-US" sz="2000" b="1" i="0" u="none" strike="noStrike" kern="1200" cap="none" spc="0" normalizeH="0" baseline="0" noProof="0" smtClean="0">
                <a:ln>
                  <a:noFill/>
                </a:ln>
                <a:solidFill>
                  <a:srgbClr val="008000"/>
                </a:solidFill>
                <a:effectLst/>
                <a:uLnTx/>
                <a:uFillTx/>
                <a:latin typeface="Arial" panose="020B0604020202020204" pitchFamily="34" charset="0"/>
                <a:ea typeface="微软雅黑" panose="020B0503020204020204" pitchFamily="34" charset="-122"/>
                <a:cs typeface="+mn-cs"/>
              </a:rPr>
              <a:t>这就是机器值与真值之间的误差！</a:t>
            </a:r>
          </a:p>
        </p:txBody>
      </p:sp>
      <p:sp>
        <p:nvSpPr>
          <p:cNvPr id="227333"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809433-9EFE-4273-A62F-AD90D1AE8BA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22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763">
                                            <p:txEl>
                                              <p:pRg st="0" end="0"/>
                                            </p:txEl>
                                          </p:spTgt>
                                        </p:tgtEl>
                                        <p:attrNameLst>
                                          <p:attrName>style.visibility</p:attrName>
                                        </p:attrNameLst>
                                      </p:cBhvr>
                                      <p:to>
                                        <p:strVal val="visible"/>
                                      </p:to>
                                    </p:set>
                                    <p:animEffect transition="in" filter="blinds(horizontal)">
                                      <p:cBhvr>
                                        <p:cTn id="7" dur="500"/>
                                        <p:tgtEl>
                                          <p:spTgt spid="75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7763">
                                            <p:txEl>
                                              <p:pRg st="1" end="1"/>
                                            </p:txEl>
                                          </p:spTgt>
                                        </p:tgtEl>
                                        <p:attrNameLst>
                                          <p:attrName>style.visibility</p:attrName>
                                        </p:attrNameLst>
                                      </p:cBhvr>
                                      <p:to>
                                        <p:strVal val="visible"/>
                                      </p:to>
                                    </p:set>
                                    <p:animEffect transition="in" filter="blinds(horizontal)">
                                      <p:cBhvr>
                                        <p:cTn id="12" dur="500"/>
                                        <p:tgtEl>
                                          <p:spTgt spid="7577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7763">
                                            <p:txEl>
                                              <p:pRg st="2" end="2"/>
                                            </p:txEl>
                                          </p:spTgt>
                                        </p:tgtEl>
                                        <p:attrNameLst>
                                          <p:attrName>style.visibility</p:attrName>
                                        </p:attrNameLst>
                                      </p:cBhvr>
                                      <p:to>
                                        <p:strVal val="visible"/>
                                      </p:to>
                                    </p:set>
                                    <p:animEffect transition="in" filter="blinds(horizontal)">
                                      <p:cBhvr>
                                        <p:cTn id="17" dur="500"/>
                                        <p:tgtEl>
                                          <p:spTgt spid="7577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57763">
                                            <p:txEl>
                                              <p:pRg st="3" end="3"/>
                                            </p:txEl>
                                          </p:spTgt>
                                        </p:tgtEl>
                                        <p:attrNameLst>
                                          <p:attrName>style.visibility</p:attrName>
                                        </p:attrNameLst>
                                      </p:cBhvr>
                                      <p:to>
                                        <p:strVal val="visible"/>
                                      </p:to>
                                    </p:set>
                                    <p:animEffect transition="in" filter="blinds(horizontal)">
                                      <p:cBhvr>
                                        <p:cTn id="22" dur="500"/>
                                        <p:tgtEl>
                                          <p:spTgt spid="7577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57763">
                                            <p:txEl>
                                              <p:pRg st="4" end="4"/>
                                            </p:txEl>
                                          </p:spTgt>
                                        </p:tgtEl>
                                        <p:attrNameLst>
                                          <p:attrName>style.visibility</p:attrName>
                                        </p:attrNameLst>
                                      </p:cBhvr>
                                      <p:to>
                                        <p:strVal val="visible"/>
                                      </p:to>
                                    </p:set>
                                    <p:animEffect transition="in" filter="blinds(horizontal)">
                                      <p:cBhvr>
                                        <p:cTn id="27" dur="500"/>
                                        <p:tgtEl>
                                          <p:spTgt spid="757763">
                                            <p:txEl>
                                              <p:pRg st="4" end="4"/>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757763">
                                            <p:txEl>
                                              <p:pRg st="5" end="5"/>
                                            </p:txEl>
                                          </p:spTgt>
                                        </p:tgtEl>
                                        <p:attrNameLst>
                                          <p:attrName>style.visibility</p:attrName>
                                        </p:attrNameLst>
                                      </p:cBhvr>
                                      <p:to>
                                        <p:strVal val="visible"/>
                                      </p:to>
                                    </p:set>
                                    <p:animEffect transition="in" filter="blinds(horizontal)">
                                      <p:cBhvr>
                                        <p:cTn id="30" dur="500"/>
                                        <p:tgtEl>
                                          <p:spTgt spid="757763">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757763">
                                            <p:txEl>
                                              <p:pRg st="6" end="6"/>
                                            </p:txEl>
                                          </p:spTgt>
                                        </p:tgtEl>
                                        <p:attrNameLst>
                                          <p:attrName>style.visibility</p:attrName>
                                        </p:attrNameLst>
                                      </p:cBhvr>
                                      <p:to>
                                        <p:strVal val="visible"/>
                                      </p:to>
                                    </p:set>
                                    <p:animEffect transition="in" filter="blinds(horizontal)">
                                      <p:cBhvr>
                                        <p:cTn id="33" dur="500"/>
                                        <p:tgtEl>
                                          <p:spTgt spid="757763">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757763">
                                            <p:txEl>
                                              <p:pRg st="7" end="7"/>
                                            </p:txEl>
                                          </p:spTgt>
                                        </p:tgtEl>
                                        <p:attrNameLst>
                                          <p:attrName>style.visibility</p:attrName>
                                        </p:attrNameLst>
                                      </p:cBhvr>
                                      <p:to>
                                        <p:strVal val="visible"/>
                                      </p:to>
                                    </p:set>
                                    <p:animEffect transition="in" filter="blinds(horizontal)">
                                      <p:cBhvr>
                                        <p:cTn id="36" dur="500"/>
                                        <p:tgtEl>
                                          <p:spTgt spid="757763">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57764"/>
                                        </p:tgtEl>
                                        <p:attrNameLst>
                                          <p:attrName>style.visibility</p:attrName>
                                        </p:attrNameLst>
                                      </p:cBhvr>
                                      <p:to>
                                        <p:strVal val="visible"/>
                                      </p:to>
                                    </p:set>
                                    <p:animEffect transition="in" filter="blinds(horizontal)">
                                      <p:cBhvr>
                                        <p:cTn id="41" dur="500"/>
                                        <p:tgtEl>
                                          <p:spTgt spid="75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4"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457200" y="139700"/>
            <a:ext cx="8229600" cy="561975"/>
          </a:xfrm>
        </p:spPr>
        <p:txBody>
          <a:bodyPr/>
          <a:lstStyle/>
          <a:p>
            <a:r>
              <a:rPr lang="zh-CN" altLang="en-US" smtClean="0"/>
              <a:t>举例：爱国者导弹定位错误</a:t>
            </a:r>
          </a:p>
        </p:txBody>
      </p:sp>
      <p:sp>
        <p:nvSpPr>
          <p:cNvPr id="758787" name="Rectangle 3"/>
          <p:cNvSpPr>
            <a:spLocks noGrp="1" noChangeArrowheads="1"/>
          </p:cNvSpPr>
          <p:nvPr>
            <p:ph type="body" idx="1"/>
          </p:nvPr>
        </p:nvSpPr>
        <p:spPr>
          <a:xfrm>
            <a:off x="0" y="863600"/>
            <a:ext cx="8686800" cy="5218113"/>
          </a:xfrm>
          <a:noFill/>
        </p:spPr>
        <p:txBody>
          <a:bodyPr/>
          <a:lstStyle/>
          <a:p>
            <a:pPr>
              <a:lnSpc>
                <a:spcPct val="125000"/>
              </a:lnSpc>
              <a:spcBef>
                <a:spcPct val="45000"/>
              </a:spcBef>
              <a:buFontTx/>
              <a:buNone/>
            </a:pPr>
            <a:r>
              <a:rPr lang="zh-CN" altLang="en-US" smtClean="0">
                <a:latin typeface="微软雅黑" panose="020B0503020204020204" pitchFamily="34" charset="-122"/>
                <a:ea typeface="微软雅黑" panose="020B0503020204020204" pitchFamily="34" charset="-122"/>
              </a:rPr>
              <a:t>    </a:t>
            </a:r>
            <a:r>
              <a:rPr lang="zh-CN" altLang="en-US" sz="2200" smtClean="0">
                <a:latin typeface="微软雅黑" panose="020B0503020204020204" pitchFamily="34" charset="-122"/>
                <a:ea typeface="微软雅黑" panose="020B0503020204020204" pitchFamily="34" charset="-122"/>
              </a:rPr>
              <a:t>已知在爱国者导弹准备拦截飞毛腿导弹之前，已经连续工作了</a:t>
            </a:r>
            <a:r>
              <a:rPr lang="en-US" altLang="zh-CN" sz="2200" smtClean="0">
                <a:latin typeface="微软雅黑" panose="020B0503020204020204" pitchFamily="34" charset="-122"/>
                <a:ea typeface="微软雅黑" panose="020B0503020204020204" pitchFamily="34" charset="-122"/>
              </a:rPr>
              <a:t>100</a:t>
            </a:r>
            <a:r>
              <a:rPr lang="zh-CN" altLang="en-US" sz="2200" smtClean="0">
                <a:latin typeface="微软雅黑" panose="020B0503020204020204" pitchFamily="34" charset="-122"/>
                <a:ea typeface="微软雅黑" panose="020B0503020204020204" pitchFamily="34" charset="-122"/>
              </a:rPr>
              <a:t>小时，飞毛腿的速度大约为</a:t>
            </a:r>
            <a:r>
              <a:rPr lang="en-US" altLang="zh-CN" sz="2200" smtClean="0">
                <a:latin typeface="微软雅黑" panose="020B0503020204020204" pitchFamily="34" charset="-122"/>
                <a:ea typeface="微软雅黑" panose="020B0503020204020204" pitchFamily="34" charset="-122"/>
              </a:rPr>
              <a:t>2000</a:t>
            </a:r>
            <a:r>
              <a:rPr lang="zh-CN" altLang="en-US" sz="2200" smtClean="0">
                <a:latin typeface="微软雅黑" panose="020B0503020204020204" pitchFamily="34" charset="-122"/>
                <a:ea typeface="微软雅黑" panose="020B0503020204020204" pitchFamily="34" charset="-122"/>
              </a:rPr>
              <a:t>米</a:t>
            </a:r>
            <a:r>
              <a:rPr lang="en-US" altLang="zh-CN" sz="2200" smtClean="0">
                <a:latin typeface="微软雅黑" panose="020B0503020204020204" pitchFamily="34" charset="-122"/>
                <a:ea typeface="微软雅黑" panose="020B0503020204020204" pitchFamily="34" charset="-122"/>
              </a:rPr>
              <a:t>/</a:t>
            </a:r>
            <a:r>
              <a:rPr lang="zh-CN" altLang="en-US" sz="2200" smtClean="0">
                <a:latin typeface="微软雅黑" panose="020B0503020204020204" pitchFamily="34" charset="-122"/>
                <a:ea typeface="微软雅黑" panose="020B0503020204020204" pitchFamily="34" charset="-122"/>
              </a:rPr>
              <a:t>秒，则由于时钟计算误差而导致的距离误差是多少？</a:t>
            </a:r>
            <a:r>
              <a:rPr lang="zh-CN" altLang="en-US" sz="2200" smtClean="0"/>
              <a:t> </a:t>
            </a:r>
            <a:endParaRPr lang="zh-CN" altLang="en-US" sz="2200" smtClean="0">
              <a:latin typeface="微软雅黑" panose="020B0503020204020204" pitchFamily="34" charset="-122"/>
              <a:ea typeface="微软雅黑" panose="020B0503020204020204" pitchFamily="34" charset="-122"/>
            </a:endParaRPr>
          </a:p>
          <a:p>
            <a:pPr>
              <a:lnSpc>
                <a:spcPct val="125000"/>
              </a:lnSpc>
              <a:spcBef>
                <a:spcPct val="45000"/>
              </a:spcBef>
              <a:buFontTx/>
              <a:buNone/>
            </a:pPr>
            <a:r>
              <a:rPr lang="zh-CN" altLang="en-US" sz="2200" smtClean="0">
                <a:latin typeface="微软雅黑" panose="020B0503020204020204" pitchFamily="34" charset="-122"/>
                <a:ea typeface="微软雅黑" panose="020B0503020204020204" pitchFamily="34" charset="-122"/>
              </a:rPr>
              <a:t>    </a:t>
            </a:r>
            <a:r>
              <a:rPr lang="en-US" altLang="zh-CN" sz="2200" smtClean="0">
                <a:latin typeface="微软雅黑" panose="020B0503020204020204" pitchFamily="34" charset="-122"/>
                <a:ea typeface="微软雅黑" panose="020B0503020204020204" pitchFamily="34" charset="-122"/>
              </a:rPr>
              <a:t>100</a:t>
            </a:r>
            <a:r>
              <a:rPr lang="zh-CN" altLang="en-US" sz="2200" smtClean="0">
                <a:latin typeface="微软雅黑" panose="020B0503020204020204" pitchFamily="34" charset="-122"/>
                <a:ea typeface="微软雅黑" panose="020B0503020204020204" pitchFamily="34" charset="-122"/>
              </a:rPr>
              <a:t>小时相当于计数了</a:t>
            </a:r>
            <a:r>
              <a:rPr lang="en-US" altLang="zh-CN" sz="2200" smtClean="0">
                <a:latin typeface="微软雅黑" panose="020B0503020204020204" pitchFamily="34" charset="-122"/>
                <a:ea typeface="微软雅黑" panose="020B0503020204020204" pitchFamily="34" charset="-122"/>
              </a:rPr>
              <a:t>100×60×60×10=36×10</a:t>
            </a:r>
            <a:r>
              <a:rPr lang="en-US" altLang="zh-CN" sz="2200" baseline="30000" smtClean="0">
                <a:latin typeface="微软雅黑" panose="020B0503020204020204" pitchFamily="34" charset="-122"/>
                <a:ea typeface="微软雅黑" panose="020B0503020204020204" pitchFamily="34" charset="-122"/>
              </a:rPr>
              <a:t>5</a:t>
            </a:r>
            <a:r>
              <a:rPr lang="zh-CN" altLang="en-US" sz="2200" smtClean="0">
                <a:latin typeface="微软雅黑" panose="020B0503020204020204" pitchFamily="34" charset="-122"/>
                <a:ea typeface="微软雅黑" panose="020B0503020204020204" pitchFamily="34" charset="-122"/>
              </a:rPr>
              <a:t>次，因而导弹的时钟已经偏差了</a:t>
            </a:r>
            <a:r>
              <a:rPr lang="en-US" altLang="zh-CN" sz="2200" smtClean="0">
                <a:latin typeface="微软雅黑" panose="020B0503020204020204" pitchFamily="34" charset="-122"/>
                <a:ea typeface="微软雅黑" panose="020B0503020204020204" pitchFamily="34" charset="-122"/>
              </a:rPr>
              <a:t>9.54×10</a:t>
            </a:r>
            <a:r>
              <a:rPr lang="en-US" altLang="zh-CN" sz="2200" baseline="30000" smtClean="0">
                <a:latin typeface="微软雅黑" panose="020B0503020204020204" pitchFamily="34" charset="-122"/>
                <a:ea typeface="微软雅黑" panose="020B0503020204020204" pitchFamily="34" charset="-122"/>
              </a:rPr>
              <a:t>-8</a:t>
            </a:r>
            <a:r>
              <a:rPr lang="en-US" altLang="zh-CN" sz="2200" smtClean="0">
                <a:latin typeface="微软雅黑" panose="020B0503020204020204" pitchFamily="34" charset="-122"/>
                <a:ea typeface="微软雅黑" panose="020B0503020204020204" pitchFamily="34" charset="-122"/>
              </a:rPr>
              <a:t>×36×10</a:t>
            </a:r>
            <a:r>
              <a:rPr lang="en-US" altLang="zh-CN" sz="2200" baseline="30000" smtClean="0">
                <a:latin typeface="微软雅黑" panose="020B0503020204020204" pitchFamily="34" charset="-122"/>
                <a:ea typeface="微软雅黑" panose="020B0503020204020204" pitchFamily="34" charset="-122"/>
              </a:rPr>
              <a:t>5 </a:t>
            </a:r>
            <a:r>
              <a:rPr lang="en-US" altLang="zh-CN" sz="2200" smtClean="0">
                <a:latin typeface="微软雅黑" panose="020B0503020204020204" pitchFamily="34" charset="-122"/>
                <a:ea typeface="微软雅黑" panose="020B0503020204020204" pitchFamily="34" charset="-122"/>
                <a:sym typeface="Symbol" panose="05050102010706020507" pitchFamily="18" charset="2"/>
              </a:rPr>
              <a:t> </a:t>
            </a:r>
            <a:r>
              <a:rPr lang="en-US" altLang="zh-CN" sz="2200" smtClean="0">
                <a:latin typeface="微软雅黑" panose="020B0503020204020204" pitchFamily="34" charset="-122"/>
                <a:ea typeface="微软雅黑" panose="020B0503020204020204" pitchFamily="34" charset="-122"/>
              </a:rPr>
              <a:t>0.343</a:t>
            </a:r>
            <a:r>
              <a:rPr lang="zh-CN" altLang="en-US" sz="2200" smtClean="0">
                <a:latin typeface="微软雅黑" panose="020B0503020204020204" pitchFamily="34" charset="-122"/>
                <a:ea typeface="微软雅黑" panose="020B0503020204020204" pitchFamily="34" charset="-122"/>
                <a:sym typeface="Symbol" panose="05050102010706020507" pitchFamily="18" charset="2"/>
              </a:rPr>
              <a:t>秒</a:t>
            </a:r>
            <a:r>
              <a:rPr lang="zh-CN" altLang="en-US" sz="2200" smtClean="0">
                <a:sym typeface="Symbol" panose="05050102010706020507" pitchFamily="18" charset="2"/>
              </a:rPr>
              <a:t> </a:t>
            </a:r>
          </a:p>
          <a:p>
            <a:pPr>
              <a:lnSpc>
                <a:spcPct val="125000"/>
              </a:lnSpc>
              <a:spcBef>
                <a:spcPct val="45000"/>
              </a:spcBef>
              <a:buFontTx/>
              <a:buNone/>
            </a:pPr>
            <a:r>
              <a:rPr lang="zh-CN" altLang="en-US" sz="2200" smtClean="0">
                <a:latin typeface="微软雅黑" panose="020B0503020204020204" pitchFamily="34" charset="-122"/>
                <a:ea typeface="微软雅黑" panose="020B0503020204020204" pitchFamily="34" charset="-122"/>
              </a:rPr>
              <a:t>    因此，距离误差是</a:t>
            </a:r>
            <a:r>
              <a:rPr lang="en-US" altLang="zh-CN" sz="2200" smtClean="0">
                <a:latin typeface="微软雅黑" panose="020B0503020204020204" pitchFamily="34" charset="-122"/>
                <a:ea typeface="微软雅黑" panose="020B0503020204020204" pitchFamily="34" charset="-122"/>
              </a:rPr>
              <a:t>2000×0.343</a:t>
            </a:r>
            <a:r>
              <a:rPr lang="zh-CN" altLang="en-US" sz="2200" smtClean="0">
                <a:latin typeface="微软雅黑" panose="020B0503020204020204" pitchFamily="34" charset="-122"/>
                <a:ea typeface="微软雅黑" panose="020B0503020204020204" pitchFamily="34" charset="-122"/>
                <a:sym typeface="Symbol" panose="05050102010706020507" pitchFamily="18" charset="2"/>
              </a:rPr>
              <a:t>秒</a:t>
            </a:r>
            <a:r>
              <a:rPr lang="zh-CN" altLang="en-US" sz="2200" smtClean="0">
                <a:sym typeface="Symbol" panose="05050102010706020507" pitchFamily="18" charset="2"/>
              </a:rPr>
              <a:t> </a:t>
            </a:r>
            <a:r>
              <a:rPr lang="en-US" altLang="zh-CN" sz="2200" smtClean="0">
                <a:latin typeface="微软雅黑" panose="020B0503020204020204" pitchFamily="34" charset="-122"/>
                <a:ea typeface="微软雅黑" panose="020B0503020204020204" pitchFamily="34" charset="-122"/>
                <a:sym typeface="Symbol" panose="05050102010706020507" pitchFamily="18" charset="2"/>
              </a:rPr>
              <a:t></a:t>
            </a:r>
            <a:r>
              <a:rPr lang="zh-CN" altLang="en-US" sz="2200" smtClean="0">
                <a:sym typeface="Symbol" panose="05050102010706020507" pitchFamily="18" charset="2"/>
              </a:rPr>
              <a:t> </a:t>
            </a:r>
            <a:r>
              <a:rPr lang="en-US" altLang="zh-CN" sz="2200" smtClean="0">
                <a:latin typeface="微软雅黑" panose="020B0503020204020204" pitchFamily="34" charset="-122"/>
                <a:ea typeface="微软雅黑" panose="020B0503020204020204" pitchFamily="34" charset="-122"/>
              </a:rPr>
              <a:t>687</a:t>
            </a:r>
            <a:r>
              <a:rPr lang="zh-CN" altLang="en-US" sz="2200" smtClean="0">
                <a:latin typeface="微软雅黑" panose="020B0503020204020204" pitchFamily="34" charset="-122"/>
                <a:ea typeface="微软雅黑" panose="020B0503020204020204" pitchFamily="34" charset="-122"/>
              </a:rPr>
              <a:t>米</a:t>
            </a:r>
          </a:p>
          <a:p>
            <a:pPr>
              <a:spcBef>
                <a:spcPct val="25000"/>
              </a:spcBef>
            </a:pPr>
            <a:endParaRPr lang="zh-CN" altLang="en-US" smtClean="0">
              <a:latin typeface="微软雅黑" panose="020B0503020204020204" pitchFamily="34" charset="-122"/>
              <a:ea typeface="微软雅黑" panose="020B0503020204020204" pitchFamily="34" charset="-122"/>
            </a:endParaRPr>
          </a:p>
        </p:txBody>
      </p:sp>
      <p:sp>
        <p:nvSpPr>
          <p:cNvPr id="758788" name="Rectangle 4"/>
          <p:cNvSpPr>
            <a:spLocks noChangeArrowheads="1"/>
          </p:cNvSpPr>
          <p:nvPr/>
        </p:nvSpPr>
        <p:spPr bwMode="auto">
          <a:xfrm>
            <a:off x="296863" y="4473575"/>
            <a:ext cx="8596312"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25000"/>
              </a:lnSpc>
              <a:spcBef>
                <a:spcPct val="0"/>
              </a:spcBef>
              <a:spcAft>
                <a:spcPct val="0"/>
              </a:spcAft>
              <a:buClrTx/>
              <a:buSzTx/>
              <a:buFontTx/>
              <a:buNone/>
              <a:tabLst/>
              <a:defRPr/>
            </a:pPr>
            <a:r>
              <a:rPr kumimoji="0" lang="zh-CN" altLang="en-US" sz="1800" b="1" i="0" u="none" strike="noStrike" kern="1200" cap="none" spc="0" normalizeH="0" baseline="0" noProof="0" smtClean="0">
                <a:ln>
                  <a:noFill/>
                </a:ln>
                <a:solidFill>
                  <a:srgbClr val="FF0000"/>
                </a:solidFill>
                <a:effectLst/>
                <a:uLnTx/>
                <a:uFillTx/>
                <a:latin typeface="微软雅黑" panose="020B0503020204020204" pitchFamily="34" charset="-122"/>
                <a:ea typeface="微软雅黑" panose="020B0503020204020204" pitchFamily="34" charset="-122"/>
                <a:cs typeface="+mn-cs"/>
              </a:rPr>
              <a:t>小故事：</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实际上，以色列方面已经发现了这个问题并于</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1991</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11</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日知会了美国陆军及爱国者计划办公室（软件制造商）。</a:t>
            </a:r>
            <a:r>
              <a:rPr kumimoji="0" lang="zh-CN" altLang="en-US" sz="1800" b="1" i="0" u="none" strike="noStrike" kern="1200" cap="none" spc="0" normalizeH="0" baseline="0" noProof="0" smtClean="0">
                <a:ln>
                  <a:noFill/>
                </a:ln>
                <a:solidFill>
                  <a:srgbClr val="0033CC"/>
                </a:solidFill>
                <a:effectLst/>
                <a:uLnTx/>
                <a:uFillTx/>
                <a:latin typeface="微软雅黑" panose="020B0503020204020204" pitchFamily="34" charset="-122"/>
                <a:ea typeface="微软雅黑" panose="020B0503020204020204" pitchFamily="34" charset="-122"/>
                <a:cs typeface="+mn-cs"/>
              </a:rPr>
              <a:t>以色列方面建议重新启动爱国者系统的电脑作为暂时解决方案，可是美国陆军方面却不知道每次需要间隔多少时间重新启动系统一次。</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1991</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16</a:t>
            </a:r>
            <a:r>
              <a:rPr kumimoji="0" lang="zh-CN" altLang="en-US" sz="18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日，制造商向美国陆军提供了更新软件，但这个软件最终却在飞毛腿导弹击中军营后的一天才运抵部队。 </a:t>
            </a:r>
          </a:p>
        </p:txBody>
      </p:sp>
      <p:sp>
        <p:nvSpPr>
          <p:cNvPr id="22835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AB3935-5905-4D5A-AD8D-D13C687E7B49}"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9504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8787">
                                            <p:txEl>
                                              <p:pRg st="0" end="0"/>
                                            </p:txEl>
                                          </p:spTgt>
                                        </p:tgtEl>
                                        <p:attrNameLst>
                                          <p:attrName>style.visibility</p:attrName>
                                        </p:attrNameLst>
                                      </p:cBhvr>
                                      <p:to>
                                        <p:strVal val="visible"/>
                                      </p:to>
                                    </p:set>
                                    <p:animEffect transition="in" filter="blinds(horizontal)">
                                      <p:cBhvr>
                                        <p:cTn id="7" dur="500"/>
                                        <p:tgtEl>
                                          <p:spTgt spid="758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8787">
                                            <p:txEl>
                                              <p:pRg st="1" end="1"/>
                                            </p:txEl>
                                          </p:spTgt>
                                        </p:tgtEl>
                                        <p:attrNameLst>
                                          <p:attrName>style.visibility</p:attrName>
                                        </p:attrNameLst>
                                      </p:cBhvr>
                                      <p:to>
                                        <p:strVal val="visible"/>
                                      </p:to>
                                    </p:set>
                                    <p:animEffect transition="in" filter="blinds(horizontal)">
                                      <p:cBhvr>
                                        <p:cTn id="12" dur="500"/>
                                        <p:tgtEl>
                                          <p:spTgt spid="758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8787">
                                            <p:txEl>
                                              <p:pRg st="2" end="2"/>
                                            </p:txEl>
                                          </p:spTgt>
                                        </p:tgtEl>
                                        <p:attrNameLst>
                                          <p:attrName>style.visibility</p:attrName>
                                        </p:attrNameLst>
                                      </p:cBhvr>
                                      <p:to>
                                        <p:strVal val="visible"/>
                                      </p:to>
                                    </p:set>
                                    <p:animEffect transition="in" filter="blinds(horizontal)">
                                      <p:cBhvr>
                                        <p:cTn id="17" dur="500"/>
                                        <p:tgtEl>
                                          <p:spTgt spid="758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8788"/>
                                        </p:tgtEl>
                                        <p:attrNameLst>
                                          <p:attrName>style.visibility</p:attrName>
                                        </p:attrNameLst>
                                      </p:cBhvr>
                                      <p:to>
                                        <p:strVal val="visible"/>
                                      </p:to>
                                    </p:set>
                                    <p:animEffect transition="in" filter="blinds(horizontal)">
                                      <p:cBhvr>
                                        <p:cTn id="22" dur="500"/>
                                        <p:tgtEl>
                                          <p:spTgt spid="75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8"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139700"/>
            <a:ext cx="8229600" cy="561975"/>
          </a:xfrm>
        </p:spPr>
        <p:txBody>
          <a:bodyPr/>
          <a:lstStyle/>
          <a:p>
            <a:r>
              <a:rPr lang="zh-CN" altLang="en-US" smtClean="0"/>
              <a:t>举例：爱国者导弹定位错误</a:t>
            </a:r>
          </a:p>
        </p:txBody>
      </p:sp>
      <p:sp>
        <p:nvSpPr>
          <p:cNvPr id="759811" name="Rectangle 3"/>
          <p:cNvSpPr>
            <a:spLocks noGrp="1" noChangeArrowheads="1"/>
          </p:cNvSpPr>
          <p:nvPr>
            <p:ph type="body" idx="1"/>
          </p:nvPr>
        </p:nvSpPr>
        <p:spPr>
          <a:xfrm>
            <a:off x="161925" y="819150"/>
            <a:ext cx="8731250" cy="5805488"/>
          </a:xfrm>
        </p:spPr>
        <p:txBody>
          <a:bodyPr/>
          <a:lstStyle/>
          <a:p>
            <a:pPr>
              <a:lnSpc>
                <a:spcPct val="125000"/>
              </a:lnSpc>
              <a:spcBef>
                <a:spcPct val="25000"/>
              </a:spcBef>
            </a:pPr>
            <a:r>
              <a:rPr lang="zh-CN" altLang="en-US" smtClean="0">
                <a:latin typeface="微软雅黑" panose="020B0503020204020204" pitchFamily="34" charset="-122"/>
                <a:ea typeface="微软雅黑" panose="020B0503020204020204" pitchFamily="34" charset="-122"/>
              </a:rPr>
              <a:t>若</a:t>
            </a:r>
            <a:r>
              <a:rPr lang="en-US" altLang="zh-CN" smtClean="0">
                <a:solidFill>
                  <a:srgbClr val="FF0000"/>
                </a:solidFill>
                <a:latin typeface="微软雅黑" panose="020B0503020204020204" pitchFamily="34" charset="-122"/>
                <a:ea typeface="微软雅黑" panose="020B0503020204020204" pitchFamily="34" charset="-122"/>
              </a:rPr>
              <a:t>x</a:t>
            </a:r>
            <a:r>
              <a:rPr lang="zh-CN" altLang="en-US" smtClean="0">
                <a:solidFill>
                  <a:srgbClr val="FF0000"/>
                </a:solidFill>
                <a:latin typeface="微软雅黑" panose="020B0503020204020204" pitchFamily="34" charset="-122"/>
                <a:ea typeface="微软雅黑" panose="020B0503020204020204" pitchFamily="34" charset="-122"/>
              </a:rPr>
              <a:t>用</a:t>
            </a:r>
            <a:r>
              <a:rPr lang="en-US" altLang="zh-CN" smtClean="0">
                <a:solidFill>
                  <a:srgbClr val="FF0000"/>
                </a:solidFill>
                <a:latin typeface="微软雅黑" panose="020B0503020204020204" pitchFamily="34" charset="-122"/>
                <a:ea typeface="微软雅黑" panose="020B0503020204020204" pitchFamily="34" charset="-122"/>
              </a:rPr>
              <a:t>float</a:t>
            </a:r>
            <a:r>
              <a:rPr lang="zh-CN" altLang="en-US" smtClean="0">
                <a:solidFill>
                  <a:srgbClr val="FF0000"/>
                </a:solidFill>
                <a:latin typeface="微软雅黑" panose="020B0503020204020204" pitchFamily="34" charset="-122"/>
                <a:ea typeface="微软雅黑" panose="020B0503020204020204" pitchFamily="34" charset="-122"/>
              </a:rPr>
              <a:t>型表示</a:t>
            </a:r>
            <a:r>
              <a:rPr lang="zh-CN" altLang="en-US" smtClean="0">
                <a:latin typeface="微软雅黑" panose="020B0503020204020204" pitchFamily="34" charset="-122"/>
                <a:ea typeface="微软雅黑" panose="020B0503020204020204" pitchFamily="34" charset="-122"/>
              </a:rPr>
              <a:t>，则</a:t>
            </a:r>
            <a:r>
              <a:rPr lang="en-US" altLang="zh-CN" smtClean="0">
                <a:latin typeface="微软雅黑" panose="020B0503020204020204" pitchFamily="34" charset="-122"/>
                <a:ea typeface="微软雅黑" panose="020B0503020204020204" pitchFamily="34" charset="-122"/>
              </a:rPr>
              <a:t>x</a:t>
            </a:r>
            <a:r>
              <a:rPr lang="zh-CN" altLang="en-US" smtClean="0">
                <a:latin typeface="微软雅黑" panose="020B0503020204020204" pitchFamily="34" charset="-122"/>
                <a:ea typeface="微软雅黑" panose="020B0503020204020204" pitchFamily="34" charset="-122"/>
              </a:rPr>
              <a:t>的机器数是什么？</a:t>
            </a:r>
            <a:r>
              <a:rPr lang="en-US" altLang="zh-CN" smtClean="0">
                <a:latin typeface="微软雅黑" panose="020B0503020204020204" pitchFamily="34" charset="-122"/>
                <a:ea typeface="微软雅黑" panose="020B0503020204020204" pitchFamily="34" charset="-122"/>
              </a:rPr>
              <a:t>0.1</a:t>
            </a:r>
            <a:r>
              <a:rPr lang="zh-CN" altLang="en-US" smtClean="0">
                <a:latin typeface="微软雅黑" panose="020B0503020204020204" pitchFamily="34" charset="-122"/>
                <a:ea typeface="微软雅黑" panose="020B0503020204020204" pitchFamily="34" charset="-122"/>
              </a:rPr>
              <a:t>与</a:t>
            </a:r>
            <a:r>
              <a:rPr lang="en-US" altLang="zh-CN" smtClean="0">
                <a:latin typeface="微软雅黑" panose="020B0503020204020204" pitchFamily="34" charset="-122"/>
                <a:ea typeface="微软雅黑" panose="020B0503020204020204" pitchFamily="34" charset="-122"/>
              </a:rPr>
              <a:t>x</a:t>
            </a:r>
            <a:r>
              <a:rPr lang="zh-CN" altLang="en-US" smtClean="0">
                <a:latin typeface="微软雅黑" panose="020B0503020204020204" pitchFamily="34" charset="-122"/>
                <a:ea typeface="微软雅黑" panose="020B0503020204020204" pitchFamily="34" charset="-122"/>
              </a:rPr>
              <a:t>的偏差是多少？系统运行</a:t>
            </a:r>
            <a:r>
              <a:rPr lang="en-US" altLang="zh-CN" smtClean="0">
                <a:latin typeface="微软雅黑" panose="020B0503020204020204" pitchFamily="34" charset="-122"/>
                <a:ea typeface="微软雅黑" panose="020B0503020204020204" pitchFamily="34" charset="-122"/>
              </a:rPr>
              <a:t>100</a:t>
            </a:r>
            <a:r>
              <a:rPr lang="zh-CN" altLang="en-US" smtClean="0">
                <a:latin typeface="微软雅黑" panose="020B0503020204020204" pitchFamily="34" charset="-122"/>
                <a:ea typeface="微软雅黑" panose="020B0503020204020204" pitchFamily="34" charset="-122"/>
              </a:rPr>
              <a:t>小时后的时钟偏差是多少？在飞毛腿速度为</a:t>
            </a:r>
            <a:r>
              <a:rPr lang="en-US" altLang="zh-CN" smtClean="0">
                <a:latin typeface="微软雅黑" panose="020B0503020204020204" pitchFamily="34" charset="-122"/>
                <a:ea typeface="微软雅黑" panose="020B0503020204020204" pitchFamily="34" charset="-122"/>
              </a:rPr>
              <a:t>2000</a:t>
            </a:r>
            <a:r>
              <a:rPr lang="zh-CN" altLang="en-US" smtClean="0">
                <a:latin typeface="微软雅黑" panose="020B0503020204020204" pitchFamily="34" charset="-122"/>
                <a:ea typeface="微软雅黑" panose="020B0503020204020204" pitchFamily="34" charset="-122"/>
              </a:rPr>
              <a:t>米</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秒的情况下，预测的距离偏差为多少？</a:t>
            </a:r>
          </a:p>
          <a:p>
            <a:pPr lvl="1">
              <a:lnSpc>
                <a:spcPct val="125000"/>
              </a:lnSpc>
              <a:spcBef>
                <a:spcPct val="25000"/>
              </a:spcBef>
            </a:pPr>
            <a:r>
              <a:rPr lang="en-US" altLang="zh-CN" smtClean="0">
                <a:latin typeface="微软雅黑" panose="020B0503020204020204" pitchFamily="34" charset="-122"/>
                <a:ea typeface="微软雅黑" panose="020B0503020204020204" pitchFamily="34" charset="-122"/>
              </a:rPr>
              <a:t>0.1= 0.0 0011[0011]B=+1.1 0011 0011 0011 0011 0011 00B×2</a:t>
            </a:r>
            <a:r>
              <a:rPr lang="en-US" altLang="zh-CN" baseline="30000" smtClean="0">
                <a:latin typeface="微软雅黑" panose="020B0503020204020204" pitchFamily="34" charset="-122"/>
                <a:ea typeface="微软雅黑" panose="020B0503020204020204" pitchFamily="34" charset="-122"/>
              </a:rPr>
              <a:t>-4</a:t>
            </a:r>
            <a:r>
              <a:rPr lang="zh-CN" altLang="en-US" smtClean="0">
                <a:latin typeface="微软雅黑" panose="020B0503020204020204" pitchFamily="34" charset="-122"/>
                <a:ea typeface="微软雅黑" panose="020B0503020204020204" pitchFamily="34" charset="-122"/>
              </a:rPr>
              <a:t>，故</a:t>
            </a:r>
            <a:r>
              <a:rPr lang="en-US" altLang="zh-CN" smtClean="0">
                <a:latin typeface="微软雅黑" panose="020B0503020204020204" pitchFamily="34" charset="-122"/>
                <a:ea typeface="微软雅黑" panose="020B0503020204020204" pitchFamily="34" charset="-122"/>
              </a:rPr>
              <a:t>x</a:t>
            </a:r>
            <a:r>
              <a:rPr lang="zh-CN" altLang="en-US" smtClean="0">
                <a:latin typeface="微软雅黑" panose="020B0503020204020204" pitchFamily="34" charset="-122"/>
                <a:ea typeface="微软雅黑" panose="020B0503020204020204" pitchFamily="34" charset="-122"/>
              </a:rPr>
              <a:t>的机器数为</a:t>
            </a:r>
            <a:r>
              <a:rPr lang="en-US" altLang="zh-CN" smtClean="0">
                <a:solidFill>
                  <a:schemeClr val="tx1"/>
                </a:solidFill>
                <a:latin typeface="微软雅黑" panose="020B0503020204020204" pitchFamily="34" charset="-122"/>
                <a:ea typeface="微软雅黑" panose="020B0503020204020204" pitchFamily="34" charset="-122"/>
              </a:rPr>
              <a:t>0</a:t>
            </a:r>
            <a:r>
              <a:rPr lang="en-US" altLang="zh-CN" smtClean="0">
                <a:latin typeface="微软雅黑" panose="020B0503020204020204" pitchFamily="34" charset="-122"/>
                <a:ea typeface="微软雅黑" panose="020B0503020204020204" pitchFamily="34" charset="-122"/>
              </a:rPr>
              <a:t> </a:t>
            </a:r>
            <a:r>
              <a:rPr lang="en-US" altLang="zh-CN" smtClean="0">
                <a:solidFill>
                  <a:srgbClr val="008000"/>
                </a:solidFill>
                <a:latin typeface="微软雅黑" panose="020B0503020204020204" pitchFamily="34" charset="-122"/>
                <a:ea typeface="微软雅黑" panose="020B0503020204020204" pitchFamily="34" charset="-122"/>
              </a:rPr>
              <a:t>011 1101 1</a:t>
            </a:r>
            <a:r>
              <a:rPr lang="en-US" altLang="zh-CN" smtClean="0">
                <a:latin typeface="微软雅黑" panose="020B0503020204020204" pitchFamily="34" charset="-122"/>
                <a:ea typeface="微软雅黑" panose="020B0503020204020204" pitchFamily="34" charset="-122"/>
              </a:rPr>
              <a:t> </a:t>
            </a:r>
            <a:r>
              <a:rPr lang="en-US" altLang="zh-CN" smtClean="0">
                <a:solidFill>
                  <a:srgbClr val="FF0000"/>
                </a:solidFill>
                <a:latin typeface="微软雅黑" panose="020B0503020204020204" pitchFamily="34" charset="-122"/>
                <a:ea typeface="微软雅黑" panose="020B0503020204020204" pitchFamily="34" charset="-122"/>
              </a:rPr>
              <a:t>100 1100 1100 1100 1100 1100</a:t>
            </a:r>
          </a:p>
          <a:p>
            <a:pPr lvl="1">
              <a:lnSpc>
                <a:spcPct val="125000"/>
              </a:lnSpc>
              <a:spcBef>
                <a:spcPct val="25000"/>
              </a:spcBef>
            </a:pPr>
            <a:r>
              <a:rPr lang="en-US" altLang="zh-CN" smtClean="0">
                <a:latin typeface="微软雅黑" panose="020B0503020204020204" pitchFamily="34" charset="-122"/>
                <a:ea typeface="微软雅黑" panose="020B0503020204020204" pitchFamily="34" charset="-122"/>
              </a:rPr>
              <a:t>Float</a:t>
            </a:r>
            <a:r>
              <a:rPr lang="zh-CN" altLang="en-US" smtClean="0">
                <a:latin typeface="微软雅黑" panose="020B0503020204020204" pitchFamily="34" charset="-122"/>
                <a:ea typeface="微软雅黑" panose="020B0503020204020204" pitchFamily="34" charset="-122"/>
              </a:rPr>
              <a:t>型仅</a:t>
            </a:r>
            <a:r>
              <a:rPr lang="en-US" altLang="zh-CN" smtClean="0">
                <a:latin typeface="微软雅黑" panose="020B0503020204020204" pitchFamily="34" charset="-122"/>
                <a:ea typeface="微软雅黑" panose="020B0503020204020204" pitchFamily="34" charset="-122"/>
              </a:rPr>
              <a:t>24</a:t>
            </a:r>
            <a:r>
              <a:rPr lang="zh-CN" altLang="en-US" smtClean="0">
                <a:latin typeface="微软雅黑" panose="020B0503020204020204" pitchFamily="34" charset="-122"/>
                <a:ea typeface="微软雅黑" panose="020B0503020204020204" pitchFamily="34" charset="-122"/>
              </a:rPr>
              <a:t>位有效位数，后面的有效位全被截断，故</a:t>
            </a:r>
            <a:r>
              <a:rPr lang="en-US" altLang="zh-CN" smtClean="0">
                <a:latin typeface="微软雅黑" panose="020B0503020204020204" pitchFamily="34" charset="-122"/>
                <a:ea typeface="微软雅黑" panose="020B0503020204020204" pitchFamily="34" charset="-122"/>
              </a:rPr>
              <a:t>x</a:t>
            </a:r>
            <a:r>
              <a:rPr lang="zh-CN" altLang="en-US" smtClean="0">
                <a:latin typeface="微软雅黑" panose="020B0503020204020204" pitchFamily="34" charset="-122"/>
                <a:ea typeface="微软雅黑" panose="020B0503020204020204" pitchFamily="34" charset="-122"/>
              </a:rPr>
              <a:t>与</a:t>
            </a:r>
            <a:r>
              <a:rPr lang="en-US" altLang="zh-CN" smtClean="0">
                <a:latin typeface="微软雅黑" panose="020B0503020204020204" pitchFamily="34" charset="-122"/>
                <a:ea typeface="微软雅黑" panose="020B0503020204020204" pitchFamily="34" charset="-122"/>
              </a:rPr>
              <a:t>0.1</a:t>
            </a:r>
            <a:r>
              <a:rPr lang="zh-CN" altLang="en-US" smtClean="0">
                <a:latin typeface="微软雅黑" panose="020B0503020204020204" pitchFamily="34" charset="-122"/>
                <a:ea typeface="微软雅黑" panose="020B0503020204020204" pitchFamily="34" charset="-122"/>
              </a:rPr>
              <a:t>之间的误差为：</a:t>
            </a:r>
            <a:r>
              <a:rPr lang="en-US" altLang="zh-CN" smtClean="0">
                <a:latin typeface="微软雅黑" panose="020B0503020204020204" pitchFamily="34" charset="-122"/>
                <a:ea typeface="微软雅黑" panose="020B0503020204020204" pitchFamily="34" charset="-122"/>
              </a:rPr>
              <a:t>|x–0.1|=0.</a:t>
            </a:r>
            <a:r>
              <a:rPr lang="en-US" altLang="zh-CN" smtClean="0">
                <a:solidFill>
                  <a:srgbClr val="CC3300"/>
                </a:solidFill>
                <a:latin typeface="微软雅黑" panose="020B0503020204020204" pitchFamily="34" charset="-122"/>
                <a:ea typeface="微软雅黑" panose="020B0503020204020204" pitchFamily="34" charset="-122"/>
              </a:rPr>
              <a:t>000 0000 0000 0000 0000 0000 0000 </a:t>
            </a:r>
            <a:r>
              <a:rPr lang="en-US" altLang="zh-CN" smtClean="0">
                <a:latin typeface="微软雅黑" panose="020B0503020204020204" pitchFamily="34" charset="-122"/>
                <a:ea typeface="微软雅黑" panose="020B0503020204020204" pitchFamily="34" charset="-122"/>
              </a:rPr>
              <a:t>1100 [1100]…B</a:t>
            </a:r>
            <a:r>
              <a:rPr lang="zh-CN" altLang="en-US" smtClean="0">
                <a:latin typeface="微软雅黑" panose="020B0503020204020204" pitchFamily="34" charset="-122"/>
                <a:ea typeface="微软雅黑" panose="020B0503020204020204" pitchFamily="34" charset="-122"/>
              </a:rPr>
              <a:t>。这个值等于</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-24</a:t>
            </a:r>
            <a:r>
              <a:rPr lang="en-US" altLang="zh-CN" smtClean="0">
                <a:latin typeface="微软雅黑" panose="020B0503020204020204" pitchFamily="34" charset="-122"/>
                <a:ea typeface="微软雅黑" panose="020B0503020204020204" pitchFamily="34" charset="-122"/>
              </a:rPr>
              <a:t>×0.1 </a:t>
            </a:r>
            <a:r>
              <a:rPr lang="en-US" altLang="zh-CN"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mtClean="0">
                <a:latin typeface="微软雅黑" panose="020B0503020204020204" pitchFamily="34" charset="-122"/>
                <a:ea typeface="微软雅黑" panose="020B0503020204020204" pitchFamily="34" charset="-122"/>
              </a:rPr>
              <a:t> 5.96×10</a:t>
            </a:r>
            <a:r>
              <a:rPr lang="en-US" altLang="zh-CN" baseline="30000" smtClean="0">
                <a:latin typeface="微软雅黑" panose="020B0503020204020204" pitchFamily="34" charset="-122"/>
                <a:ea typeface="微软雅黑" panose="020B0503020204020204" pitchFamily="34" charset="-122"/>
              </a:rPr>
              <a:t>-9</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100</a:t>
            </a:r>
            <a:r>
              <a:rPr lang="zh-CN" altLang="en-US" smtClean="0">
                <a:latin typeface="微软雅黑" panose="020B0503020204020204" pitchFamily="34" charset="-122"/>
                <a:ea typeface="微软雅黑" panose="020B0503020204020204" pitchFamily="34" charset="-122"/>
              </a:rPr>
              <a:t>小时后时钟偏差</a:t>
            </a:r>
            <a:r>
              <a:rPr lang="en-US" altLang="zh-CN" smtClean="0">
                <a:latin typeface="微软雅黑" panose="020B0503020204020204" pitchFamily="34" charset="-122"/>
                <a:ea typeface="微软雅黑" panose="020B0503020204020204" pitchFamily="34" charset="-122"/>
              </a:rPr>
              <a:t>5.96×10</a:t>
            </a:r>
            <a:r>
              <a:rPr lang="en-US" altLang="zh-CN" baseline="30000" smtClean="0">
                <a:latin typeface="微软雅黑" panose="020B0503020204020204" pitchFamily="34" charset="-122"/>
                <a:ea typeface="微软雅黑" panose="020B0503020204020204" pitchFamily="34" charset="-122"/>
              </a:rPr>
              <a:t>-9</a:t>
            </a:r>
            <a:r>
              <a:rPr lang="en-US" altLang="zh-CN" smtClean="0">
                <a:latin typeface="微软雅黑" panose="020B0503020204020204" pitchFamily="34" charset="-122"/>
                <a:ea typeface="微软雅黑" panose="020B0503020204020204" pitchFamily="34" charset="-122"/>
              </a:rPr>
              <a:t>×36×10</a:t>
            </a:r>
            <a:r>
              <a:rPr lang="en-US" altLang="zh-CN" baseline="30000" smtClean="0">
                <a:latin typeface="微软雅黑" panose="020B0503020204020204" pitchFamily="34" charset="-122"/>
                <a:ea typeface="微软雅黑" panose="020B0503020204020204" pitchFamily="34" charset="-122"/>
              </a:rPr>
              <a:t>5 </a:t>
            </a:r>
            <a:r>
              <a:rPr lang="en-US" altLang="zh-CN" smtClean="0">
                <a:latin typeface="微软雅黑" panose="020B0503020204020204" pitchFamily="34" charset="-122"/>
                <a:ea typeface="微软雅黑" panose="020B0503020204020204" pitchFamily="34" charset="-122"/>
                <a:sym typeface="Symbol" panose="05050102010706020507" pitchFamily="18" charset="2"/>
              </a:rPr>
              <a:t> </a:t>
            </a:r>
            <a:r>
              <a:rPr lang="en-US" altLang="zh-CN" smtClean="0">
                <a:latin typeface="微软雅黑" panose="020B0503020204020204" pitchFamily="34" charset="-122"/>
                <a:ea typeface="微软雅黑" panose="020B0503020204020204" pitchFamily="34" charset="-122"/>
              </a:rPr>
              <a:t>0.0215</a:t>
            </a:r>
            <a:r>
              <a:rPr lang="zh-CN" altLang="en-US" smtClean="0">
                <a:latin typeface="微软雅黑" panose="020B0503020204020204" pitchFamily="34" charset="-122"/>
                <a:ea typeface="微软雅黑" panose="020B0503020204020204" pitchFamily="34" charset="-122"/>
              </a:rPr>
              <a:t>秒。距离偏差</a:t>
            </a:r>
            <a:r>
              <a:rPr lang="en-US" altLang="zh-CN" smtClean="0">
                <a:latin typeface="微软雅黑" panose="020B0503020204020204" pitchFamily="34" charset="-122"/>
                <a:ea typeface="微软雅黑" panose="020B0503020204020204" pitchFamily="34" charset="-122"/>
              </a:rPr>
              <a:t>0.0215×2000</a:t>
            </a:r>
            <a:r>
              <a:rPr lang="en-US" altLang="zh-CN"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mtClean="0">
                <a:latin typeface="微软雅黑" panose="020B0503020204020204" pitchFamily="34" charset="-122"/>
                <a:ea typeface="微软雅黑" panose="020B0503020204020204" pitchFamily="34" charset="-122"/>
              </a:rPr>
              <a:t>43</a:t>
            </a:r>
            <a:r>
              <a:rPr lang="zh-CN" altLang="en-US" smtClean="0">
                <a:latin typeface="微软雅黑" panose="020B0503020204020204" pitchFamily="34" charset="-122"/>
                <a:ea typeface="微软雅黑" panose="020B0503020204020204" pitchFamily="34" charset="-122"/>
              </a:rPr>
              <a:t>米。比爱国者导弹系统精确约</a:t>
            </a:r>
            <a:r>
              <a:rPr lang="en-US" altLang="zh-CN" smtClean="0">
                <a:latin typeface="微软雅黑" panose="020B0503020204020204" pitchFamily="34" charset="-122"/>
                <a:ea typeface="微软雅黑" panose="020B0503020204020204" pitchFamily="34" charset="-122"/>
              </a:rPr>
              <a:t>16</a:t>
            </a:r>
            <a:r>
              <a:rPr lang="zh-CN" altLang="en-US" smtClean="0">
                <a:latin typeface="微软雅黑" panose="020B0503020204020204" pitchFamily="34" charset="-122"/>
                <a:ea typeface="微软雅黑" panose="020B0503020204020204" pitchFamily="34" charset="-122"/>
              </a:rPr>
              <a:t>倍。 </a:t>
            </a:r>
          </a:p>
        </p:txBody>
      </p:sp>
      <p:sp>
        <p:nvSpPr>
          <p:cNvPr id="22938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B82650-D4A8-4654-BD11-E58705F4649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685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9811">
                                            <p:txEl>
                                              <p:pRg st="0" end="0"/>
                                            </p:txEl>
                                          </p:spTgt>
                                        </p:tgtEl>
                                        <p:attrNameLst>
                                          <p:attrName>style.visibility</p:attrName>
                                        </p:attrNameLst>
                                      </p:cBhvr>
                                      <p:to>
                                        <p:strVal val="visible"/>
                                      </p:to>
                                    </p:set>
                                    <p:animEffect transition="in" filter="blinds(horizontal)">
                                      <p:cBhvr>
                                        <p:cTn id="7" dur="500"/>
                                        <p:tgtEl>
                                          <p:spTgt spid="75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59811">
                                            <p:txEl>
                                              <p:pRg st="1" end="1"/>
                                            </p:txEl>
                                          </p:spTgt>
                                        </p:tgtEl>
                                        <p:attrNameLst>
                                          <p:attrName>style.visibility</p:attrName>
                                        </p:attrNameLst>
                                      </p:cBhvr>
                                      <p:to>
                                        <p:strVal val="visible"/>
                                      </p:to>
                                    </p:set>
                                    <p:animEffect transition="in" filter="blinds(horizontal)">
                                      <p:cBhvr>
                                        <p:cTn id="12" dur="500"/>
                                        <p:tgtEl>
                                          <p:spTgt spid="7598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9811">
                                            <p:txEl>
                                              <p:pRg st="2" end="2"/>
                                            </p:txEl>
                                          </p:spTgt>
                                        </p:tgtEl>
                                        <p:attrNameLst>
                                          <p:attrName>style.visibility</p:attrName>
                                        </p:attrNameLst>
                                      </p:cBhvr>
                                      <p:to>
                                        <p:strVal val="visible"/>
                                      </p:to>
                                    </p:set>
                                    <p:animEffect transition="in" filter="blinds(horizontal)">
                                      <p:cBhvr>
                                        <p:cTn id="17" dur="500"/>
                                        <p:tgtEl>
                                          <p:spTgt spid="759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1999 New IEC Standard </a:t>
            </a:r>
            <a:r>
              <a:rPr lang="en-US" altLang="zh-CN" dirty="0" smtClean="0">
                <a:solidFill>
                  <a:srgbClr val="FF0000"/>
                </a:solidFill>
              </a:rPr>
              <a:t>Prefixes</a:t>
            </a:r>
            <a:endParaRPr lang="zh-CN" altLang="en-US" sz="1600" dirty="0">
              <a:solidFill>
                <a:srgbClr val="FF0000"/>
              </a:solidFill>
            </a:endParaRPr>
          </a:p>
        </p:txBody>
      </p:sp>
      <p:sp>
        <p:nvSpPr>
          <p:cNvPr id="3" name="内容占位符 2"/>
          <p:cNvSpPr>
            <a:spLocks noGrp="1"/>
          </p:cNvSpPr>
          <p:nvPr>
            <p:ph idx="1"/>
          </p:nvPr>
        </p:nvSpPr>
        <p:spPr/>
        <p:txBody>
          <a:bodyPr/>
          <a:lstStyle/>
          <a:p>
            <a:r>
              <a:rPr lang="en-US" altLang="zh-CN" dirty="0"/>
              <a:t>SI (International System of Units )</a:t>
            </a:r>
            <a:r>
              <a:rPr lang="zh-CN" altLang="en-US" dirty="0"/>
              <a:t>仅指</a:t>
            </a:r>
            <a:r>
              <a:rPr lang="en-US" altLang="zh-CN" dirty="0"/>
              <a:t>10</a:t>
            </a:r>
            <a:r>
              <a:rPr lang="zh-CN" altLang="en-US" dirty="0"/>
              <a:t>进制</a:t>
            </a:r>
          </a:p>
          <a:p>
            <a:r>
              <a:rPr lang="en-US" altLang="zh-CN" dirty="0"/>
              <a:t>2</a:t>
            </a:r>
            <a:r>
              <a:rPr lang="en-US" altLang="zh-CN" baseline="30000" dirty="0"/>
              <a:t>34</a:t>
            </a:r>
            <a:r>
              <a:rPr lang="zh-CN" altLang="en-US" dirty="0"/>
              <a:t>可以访问多少存储单元</a:t>
            </a:r>
            <a:r>
              <a:rPr lang="en-US" altLang="zh-CN" dirty="0"/>
              <a:t>?</a:t>
            </a:r>
          </a:p>
          <a:p>
            <a:r>
              <a:rPr lang="en-US" altLang="zh-CN" dirty="0"/>
              <a:t>2.5 </a:t>
            </a:r>
            <a:r>
              <a:rPr lang="en-US" altLang="zh-CN" dirty="0" err="1"/>
              <a:t>TiB</a:t>
            </a:r>
            <a:r>
              <a:rPr lang="zh-CN" altLang="en-US" dirty="0"/>
              <a:t>存储空间需要多少地址线进行译码？</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19</a:t>
            </a:fld>
            <a:r>
              <a:rPr lang="en-US" altLang="zh-CN" sz="1400" smtClean="0">
                <a:solidFill>
                  <a:srgbClr val="0D7157"/>
                </a:solidFill>
              </a:rPr>
              <a:t>- </a:t>
            </a:r>
            <a:endParaRPr lang="en-US" altLang="zh-CN" sz="1400" dirty="0">
              <a:solidFill>
                <a:srgbClr val="0D7157"/>
              </a:solidFill>
            </a:endParaRP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40968"/>
            <a:ext cx="4724400" cy="2560638"/>
          </a:xfrm>
          <a:prstGeom prst="rect">
            <a:avLst/>
          </a:prstGeom>
          <a:noFill/>
          <a:ln w="9525">
            <a:noFill/>
            <a:miter lim="800000"/>
            <a:headEnd/>
            <a:tailEnd/>
          </a:ln>
        </p:spPr>
      </p:pic>
      <p:grpSp>
        <p:nvGrpSpPr>
          <p:cNvPr id="6" name="Group 70"/>
          <p:cNvGrpSpPr>
            <a:grpSpLocks/>
          </p:cNvGrpSpPr>
          <p:nvPr/>
        </p:nvGrpSpPr>
        <p:grpSpPr bwMode="auto">
          <a:xfrm>
            <a:off x="6254552" y="2912368"/>
            <a:ext cx="2133600" cy="2971800"/>
            <a:chOff x="0" y="0"/>
            <a:chExt cx="1344" cy="1872"/>
          </a:xfrm>
        </p:grpSpPr>
        <p:sp>
          <p:nvSpPr>
            <p:cNvPr id="7" name="Freeform 69"/>
            <p:cNvSpPr>
              <a:spLocks/>
            </p:cNvSpPr>
            <p:nvPr/>
          </p:nvSpPr>
          <p:spPr bwMode="auto">
            <a:xfrm>
              <a:off x="192" y="0"/>
              <a:ext cx="480" cy="624"/>
            </a:xfrm>
            <a:custGeom>
              <a:avLst/>
              <a:gdLst>
                <a:gd name="T0" fmla="*/ 2 w 1882"/>
                <a:gd name="T1" fmla="*/ 3 h 1992"/>
                <a:gd name="T2" fmla="*/ 3 w 1882"/>
                <a:gd name="T3" fmla="*/ 3 h 1992"/>
                <a:gd name="T4" fmla="*/ 4 w 1882"/>
                <a:gd name="T5" fmla="*/ 3 h 1992"/>
                <a:gd name="T6" fmla="*/ 4 w 1882"/>
                <a:gd name="T7" fmla="*/ 3 h 1992"/>
                <a:gd name="T8" fmla="*/ 5 w 1882"/>
                <a:gd name="T9" fmla="*/ 3 h 1992"/>
                <a:gd name="T10" fmla="*/ 5 w 1882"/>
                <a:gd name="T11" fmla="*/ 3 h 1992"/>
                <a:gd name="T12" fmla="*/ 5 w 1882"/>
                <a:gd name="T13" fmla="*/ 3 h 1992"/>
                <a:gd name="T14" fmla="*/ 5 w 1882"/>
                <a:gd name="T15" fmla="*/ 3 h 1992"/>
                <a:gd name="T16" fmla="*/ 6 w 1882"/>
                <a:gd name="T17" fmla="*/ 4 h 1992"/>
                <a:gd name="T18" fmla="*/ 6 w 1882"/>
                <a:gd name="T19" fmla="*/ 4 h 1992"/>
                <a:gd name="T20" fmla="*/ 6 w 1882"/>
                <a:gd name="T21" fmla="*/ 4 h 1992"/>
                <a:gd name="T22" fmla="*/ 7 w 1882"/>
                <a:gd name="T23" fmla="*/ 5 h 1992"/>
                <a:gd name="T24" fmla="*/ 7 w 1882"/>
                <a:gd name="T25" fmla="*/ 6 h 1992"/>
                <a:gd name="T26" fmla="*/ 7 w 1882"/>
                <a:gd name="T27" fmla="*/ 6 h 1992"/>
                <a:gd name="T28" fmla="*/ 7 w 1882"/>
                <a:gd name="T29" fmla="*/ 7 h 1992"/>
                <a:gd name="T30" fmla="*/ 7 w 1882"/>
                <a:gd name="T31" fmla="*/ 7 h 1992"/>
                <a:gd name="T32" fmla="*/ 8 w 1882"/>
                <a:gd name="T33" fmla="*/ 8 h 1992"/>
                <a:gd name="T34" fmla="*/ 8 w 1882"/>
                <a:gd name="T35" fmla="*/ 8 h 1992"/>
                <a:gd name="T36" fmla="*/ 8 w 1882"/>
                <a:gd name="T37" fmla="*/ 9 h 1992"/>
                <a:gd name="T38" fmla="*/ 8 w 1882"/>
                <a:gd name="T39" fmla="*/ 9 h 1992"/>
                <a:gd name="T40" fmla="*/ 8 w 1882"/>
                <a:gd name="T41" fmla="*/ 10 h 1992"/>
                <a:gd name="T42" fmla="*/ 8 w 1882"/>
                <a:gd name="T43" fmla="*/ 11 h 1992"/>
                <a:gd name="T44" fmla="*/ 8 w 1882"/>
                <a:gd name="T45" fmla="*/ 19 h 1992"/>
                <a:gd name="T46" fmla="*/ 6 w 1882"/>
                <a:gd name="T47" fmla="*/ 19 h 1992"/>
                <a:gd name="T48" fmla="*/ 6 w 1882"/>
                <a:gd name="T49" fmla="*/ 11 h 1992"/>
                <a:gd name="T50" fmla="*/ 6 w 1882"/>
                <a:gd name="T51" fmla="*/ 11 h 1992"/>
                <a:gd name="T52" fmla="*/ 5 w 1882"/>
                <a:gd name="T53" fmla="*/ 10 h 1992"/>
                <a:gd name="T54" fmla="*/ 5 w 1882"/>
                <a:gd name="T55" fmla="*/ 9 h 1992"/>
                <a:gd name="T56" fmla="*/ 5 w 1882"/>
                <a:gd name="T57" fmla="*/ 9 h 1992"/>
                <a:gd name="T58" fmla="*/ 5 w 1882"/>
                <a:gd name="T59" fmla="*/ 9 h 1992"/>
                <a:gd name="T60" fmla="*/ 4 w 1882"/>
                <a:gd name="T61" fmla="*/ 8 h 1992"/>
                <a:gd name="T62" fmla="*/ 4 w 1882"/>
                <a:gd name="T63" fmla="*/ 8 h 1992"/>
                <a:gd name="T64" fmla="*/ 4 w 1882"/>
                <a:gd name="T65" fmla="*/ 8 h 1992"/>
                <a:gd name="T66" fmla="*/ 3 w 1882"/>
                <a:gd name="T67" fmla="*/ 8 h 1992"/>
                <a:gd name="T68" fmla="*/ 2 w 1882"/>
                <a:gd name="T69" fmla="*/ 8 h 1992"/>
                <a:gd name="T70" fmla="*/ 2 w 1882"/>
                <a:gd name="T71" fmla="*/ 11 h 1992"/>
                <a:gd name="T72" fmla="*/ 0 w 1882"/>
                <a:gd name="T73" fmla="*/ 5 h 1992"/>
                <a:gd name="T74" fmla="*/ 2 w 1882"/>
                <a:gd name="T75" fmla="*/ 0 h 1992"/>
                <a:gd name="T76" fmla="*/ 2 w 1882"/>
                <a:gd name="T77" fmla="*/ 3 h 19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82"/>
                <a:gd name="T118" fmla="*/ 0 h 1992"/>
                <a:gd name="T119" fmla="*/ 1882 w 1882"/>
                <a:gd name="T120" fmla="*/ 1992 h 199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82" h="1992">
                  <a:moveTo>
                    <a:pt x="562" y="268"/>
                  </a:moveTo>
                  <a:lnTo>
                    <a:pt x="797" y="268"/>
                  </a:lnTo>
                  <a:lnTo>
                    <a:pt x="886" y="271"/>
                  </a:lnTo>
                  <a:lnTo>
                    <a:pt x="973" y="279"/>
                  </a:lnTo>
                  <a:lnTo>
                    <a:pt x="1058" y="293"/>
                  </a:lnTo>
                  <a:lnTo>
                    <a:pt x="1140" y="312"/>
                  </a:lnTo>
                  <a:lnTo>
                    <a:pt x="1220" y="336"/>
                  </a:lnTo>
                  <a:lnTo>
                    <a:pt x="1296" y="364"/>
                  </a:lnTo>
                  <a:lnTo>
                    <a:pt x="1369" y="397"/>
                  </a:lnTo>
                  <a:lnTo>
                    <a:pt x="1438" y="433"/>
                  </a:lnTo>
                  <a:lnTo>
                    <a:pt x="1503" y="474"/>
                  </a:lnTo>
                  <a:lnTo>
                    <a:pt x="1564" y="519"/>
                  </a:lnTo>
                  <a:lnTo>
                    <a:pt x="1621" y="567"/>
                  </a:lnTo>
                  <a:lnTo>
                    <a:pt x="1673" y="619"/>
                  </a:lnTo>
                  <a:lnTo>
                    <a:pt x="1720" y="673"/>
                  </a:lnTo>
                  <a:lnTo>
                    <a:pt x="1761" y="731"/>
                  </a:lnTo>
                  <a:lnTo>
                    <a:pt x="1797" y="791"/>
                  </a:lnTo>
                  <a:lnTo>
                    <a:pt x="1827" y="853"/>
                  </a:lnTo>
                  <a:lnTo>
                    <a:pt x="1850" y="918"/>
                  </a:lnTo>
                  <a:lnTo>
                    <a:pt x="1868" y="984"/>
                  </a:lnTo>
                  <a:lnTo>
                    <a:pt x="1878" y="1053"/>
                  </a:lnTo>
                  <a:lnTo>
                    <a:pt x="1882" y="1123"/>
                  </a:lnTo>
                  <a:lnTo>
                    <a:pt x="1882" y="1991"/>
                  </a:lnTo>
                  <a:lnTo>
                    <a:pt x="1315" y="1991"/>
                  </a:lnTo>
                  <a:lnTo>
                    <a:pt x="1315" y="1123"/>
                  </a:lnTo>
                  <a:lnTo>
                    <a:pt x="1314" y="1101"/>
                  </a:lnTo>
                  <a:lnTo>
                    <a:pt x="1289" y="1038"/>
                  </a:lnTo>
                  <a:lnTo>
                    <a:pt x="1238" y="981"/>
                  </a:lnTo>
                  <a:lnTo>
                    <a:pt x="1164" y="932"/>
                  </a:lnTo>
                  <a:lnTo>
                    <a:pt x="1104" y="906"/>
                  </a:lnTo>
                  <a:lnTo>
                    <a:pt x="1036" y="884"/>
                  </a:lnTo>
                  <a:lnTo>
                    <a:pt x="962" y="867"/>
                  </a:lnTo>
                  <a:lnTo>
                    <a:pt x="882" y="857"/>
                  </a:lnTo>
                  <a:lnTo>
                    <a:pt x="797" y="854"/>
                  </a:lnTo>
                  <a:lnTo>
                    <a:pt x="562" y="854"/>
                  </a:lnTo>
                  <a:lnTo>
                    <a:pt x="562" y="1123"/>
                  </a:lnTo>
                  <a:lnTo>
                    <a:pt x="0" y="561"/>
                  </a:lnTo>
                  <a:lnTo>
                    <a:pt x="562" y="0"/>
                  </a:lnTo>
                  <a:lnTo>
                    <a:pt x="562" y="268"/>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68"/>
            <p:cNvGrpSpPr>
              <a:grpSpLocks/>
            </p:cNvGrpSpPr>
            <p:nvPr/>
          </p:nvGrpSpPr>
          <p:grpSpPr bwMode="auto">
            <a:xfrm>
              <a:off x="0" y="594"/>
              <a:ext cx="1344" cy="1278"/>
              <a:chOff x="0" y="0"/>
              <a:chExt cx="1488" cy="1564"/>
            </a:xfrm>
          </p:grpSpPr>
          <p:grpSp>
            <p:nvGrpSpPr>
              <p:cNvPr id="9" name="Group 66"/>
              <p:cNvGrpSpPr>
                <a:grpSpLocks/>
              </p:cNvGrpSpPr>
              <p:nvPr/>
            </p:nvGrpSpPr>
            <p:grpSpPr bwMode="auto">
              <a:xfrm>
                <a:off x="0" y="0"/>
                <a:ext cx="1374" cy="1248"/>
                <a:chOff x="0" y="0"/>
                <a:chExt cx="1566" cy="1460"/>
              </a:xfrm>
            </p:grpSpPr>
            <p:sp>
              <p:nvSpPr>
                <p:cNvPr id="11" name="Freeform 11"/>
                <p:cNvSpPr>
                  <a:spLocks/>
                </p:cNvSpPr>
                <p:nvPr/>
              </p:nvSpPr>
              <p:spPr bwMode="auto">
                <a:xfrm>
                  <a:off x="0" y="0"/>
                  <a:ext cx="1566" cy="1460"/>
                </a:xfrm>
                <a:custGeom>
                  <a:avLst/>
                  <a:gdLst>
                    <a:gd name="T0" fmla="*/ 61 w 3915"/>
                    <a:gd name="T1" fmla="*/ 3 h 3648"/>
                    <a:gd name="T2" fmla="*/ 67 w 3915"/>
                    <a:gd name="T3" fmla="*/ 4 h 3648"/>
                    <a:gd name="T4" fmla="*/ 74 w 3915"/>
                    <a:gd name="T5" fmla="*/ 10 h 3648"/>
                    <a:gd name="T6" fmla="*/ 76 w 3915"/>
                    <a:gd name="T7" fmla="*/ 15 h 3648"/>
                    <a:gd name="T8" fmla="*/ 80 w 3915"/>
                    <a:gd name="T9" fmla="*/ 28 h 3648"/>
                    <a:gd name="T10" fmla="*/ 79 w 3915"/>
                    <a:gd name="T11" fmla="*/ 36 h 3648"/>
                    <a:gd name="T12" fmla="*/ 79 w 3915"/>
                    <a:gd name="T13" fmla="*/ 39 h 3648"/>
                    <a:gd name="T14" fmla="*/ 80 w 3915"/>
                    <a:gd name="T15" fmla="*/ 40 h 3648"/>
                    <a:gd name="T16" fmla="*/ 80 w 3915"/>
                    <a:gd name="T17" fmla="*/ 47 h 3648"/>
                    <a:gd name="T18" fmla="*/ 79 w 3915"/>
                    <a:gd name="T19" fmla="*/ 52 h 3648"/>
                    <a:gd name="T20" fmla="*/ 75 w 3915"/>
                    <a:gd name="T21" fmla="*/ 56 h 3648"/>
                    <a:gd name="T22" fmla="*/ 70 w 3915"/>
                    <a:gd name="T23" fmla="*/ 62 h 3648"/>
                    <a:gd name="T24" fmla="*/ 69 w 3915"/>
                    <a:gd name="T25" fmla="*/ 62 h 3648"/>
                    <a:gd name="T26" fmla="*/ 70 w 3915"/>
                    <a:gd name="T27" fmla="*/ 66 h 3648"/>
                    <a:gd name="T28" fmla="*/ 70 w 3915"/>
                    <a:gd name="T29" fmla="*/ 68 h 3648"/>
                    <a:gd name="T30" fmla="*/ 74 w 3915"/>
                    <a:gd name="T31" fmla="*/ 74 h 3648"/>
                    <a:gd name="T32" fmla="*/ 76 w 3915"/>
                    <a:gd name="T33" fmla="*/ 80 h 3648"/>
                    <a:gd name="T34" fmla="*/ 79 w 3915"/>
                    <a:gd name="T35" fmla="*/ 82 h 3648"/>
                    <a:gd name="T36" fmla="*/ 89 w 3915"/>
                    <a:gd name="T37" fmla="*/ 86 h 3648"/>
                    <a:gd name="T38" fmla="*/ 97 w 3915"/>
                    <a:gd name="T39" fmla="*/ 89 h 3648"/>
                    <a:gd name="T40" fmla="*/ 100 w 3915"/>
                    <a:gd name="T41" fmla="*/ 92 h 3648"/>
                    <a:gd name="T42" fmla="*/ 100 w 3915"/>
                    <a:gd name="T43" fmla="*/ 94 h 3648"/>
                    <a:gd name="T44" fmla="*/ 0 w 3915"/>
                    <a:gd name="T45" fmla="*/ 94 h 3648"/>
                    <a:gd name="T46" fmla="*/ 0 w 3915"/>
                    <a:gd name="T47" fmla="*/ 91 h 3648"/>
                    <a:gd name="T48" fmla="*/ 11 w 3915"/>
                    <a:gd name="T49" fmla="*/ 84 h 3648"/>
                    <a:gd name="T50" fmla="*/ 20 w 3915"/>
                    <a:gd name="T51" fmla="*/ 80 h 3648"/>
                    <a:gd name="T52" fmla="*/ 26 w 3915"/>
                    <a:gd name="T53" fmla="*/ 73 h 3648"/>
                    <a:gd name="T54" fmla="*/ 28 w 3915"/>
                    <a:gd name="T55" fmla="*/ 70 h 3648"/>
                    <a:gd name="T56" fmla="*/ 29 w 3915"/>
                    <a:gd name="T57" fmla="*/ 65 h 3648"/>
                    <a:gd name="T58" fmla="*/ 31 w 3915"/>
                    <a:gd name="T59" fmla="*/ 64 h 3648"/>
                    <a:gd name="T60" fmla="*/ 31 w 3915"/>
                    <a:gd name="T61" fmla="*/ 62 h 3648"/>
                    <a:gd name="T62" fmla="*/ 28 w 3915"/>
                    <a:gd name="T63" fmla="*/ 60 h 3648"/>
                    <a:gd name="T64" fmla="*/ 24 w 3915"/>
                    <a:gd name="T65" fmla="*/ 54 h 3648"/>
                    <a:gd name="T66" fmla="*/ 21 w 3915"/>
                    <a:gd name="T67" fmla="*/ 52 h 3648"/>
                    <a:gd name="T68" fmla="*/ 20 w 3915"/>
                    <a:gd name="T69" fmla="*/ 46 h 3648"/>
                    <a:gd name="T70" fmla="*/ 21 w 3915"/>
                    <a:gd name="T71" fmla="*/ 41 h 3648"/>
                    <a:gd name="T72" fmla="*/ 22 w 3915"/>
                    <a:gd name="T73" fmla="*/ 39 h 3648"/>
                    <a:gd name="T74" fmla="*/ 20 w 3915"/>
                    <a:gd name="T75" fmla="*/ 30 h 3648"/>
                    <a:gd name="T76" fmla="*/ 20 w 3915"/>
                    <a:gd name="T77" fmla="*/ 23 h 3648"/>
                    <a:gd name="T78" fmla="*/ 22 w 3915"/>
                    <a:gd name="T79" fmla="*/ 18 h 3648"/>
                    <a:gd name="T80" fmla="*/ 23 w 3915"/>
                    <a:gd name="T81" fmla="*/ 16 h 3648"/>
                    <a:gd name="T82" fmla="*/ 23 w 3915"/>
                    <a:gd name="T83" fmla="*/ 15 h 3648"/>
                    <a:gd name="T84" fmla="*/ 25 w 3915"/>
                    <a:gd name="T85" fmla="*/ 9 h 3648"/>
                    <a:gd name="T86" fmla="*/ 29 w 3915"/>
                    <a:gd name="T87" fmla="*/ 6 h 3648"/>
                    <a:gd name="T88" fmla="*/ 35 w 3915"/>
                    <a:gd name="T89" fmla="*/ 4 h 3648"/>
                    <a:gd name="T90" fmla="*/ 39 w 3915"/>
                    <a:gd name="T91" fmla="*/ 0 h 3648"/>
                    <a:gd name="T92" fmla="*/ 48 w 3915"/>
                    <a:gd name="T93" fmla="*/ 0 h 3648"/>
                    <a:gd name="T94" fmla="*/ 55 w 3915"/>
                    <a:gd name="T95" fmla="*/ 1 h 3648"/>
                    <a:gd name="T96" fmla="*/ 56 w 3915"/>
                    <a:gd name="T97" fmla="*/ 0 h 3648"/>
                    <a:gd name="T98" fmla="*/ 61 w 3915"/>
                    <a:gd name="T99" fmla="*/ 3 h 36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915"/>
                    <a:gd name="T151" fmla="*/ 0 h 3648"/>
                    <a:gd name="T152" fmla="*/ 3915 w 3915"/>
                    <a:gd name="T153" fmla="*/ 3648 h 36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915" h="3648">
                      <a:moveTo>
                        <a:pt x="2376" y="116"/>
                      </a:moveTo>
                      <a:lnTo>
                        <a:pt x="2608" y="178"/>
                      </a:lnTo>
                      <a:lnTo>
                        <a:pt x="2914" y="375"/>
                      </a:lnTo>
                      <a:lnTo>
                        <a:pt x="2985" y="599"/>
                      </a:lnTo>
                      <a:lnTo>
                        <a:pt x="3128" y="1082"/>
                      </a:lnTo>
                      <a:lnTo>
                        <a:pt x="3074" y="1403"/>
                      </a:lnTo>
                      <a:lnTo>
                        <a:pt x="3074" y="1529"/>
                      </a:lnTo>
                      <a:lnTo>
                        <a:pt x="3118" y="1565"/>
                      </a:lnTo>
                      <a:lnTo>
                        <a:pt x="3146" y="1832"/>
                      </a:lnTo>
                      <a:lnTo>
                        <a:pt x="3084" y="2019"/>
                      </a:lnTo>
                      <a:lnTo>
                        <a:pt x="2923" y="2172"/>
                      </a:lnTo>
                      <a:lnTo>
                        <a:pt x="2753" y="2404"/>
                      </a:lnTo>
                      <a:lnTo>
                        <a:pt x="2699" y="2404"/>
                      </a:lnTo>
                      <a:lnTo>
                        <a:pt x="2726" y="2564"/>
                      </a:lnTo>
                      <a:lnTo>
                        <a:pt x="2726" y="2645"/>
                      </a:lnTo>
                      <a:lnTo>
                        <a:pt x="2869" y="2877"/>
                      </a:lnTo>
                      <a:lnTo>
                        <a:pt x="2975" y="3101"/>
                      </a:lnTo>
                      <a:lnTo>
                        <a:pt x="3074" y="3217"/>
                      </a:lnTo>
                      <a:lnTo>
                        <a:pt x="3468" y="3343"/>
                      </a:lnTo>
                      <a:lnTo>
                        <a:pt x="3772" y="3469"/>
                      </a:lnTo>
                      <a:lnTo>
                        <a:pt x="3915" y="3602"/>
                      </a:lnTo>
                      <a:lnTo>
                        <a:pt x="3915" y="3648"/>
                      </a:lnTo>
                      <a:lnTo>
                        <a:pt x="0" y="3648"/>
                      </a:lnTo>
                      <a:lnTo>
                        <a:pt x="0" y="3530"/>
                      </a:lnTo>
                      <a:lnTo>
                        <a:pt x="446" y="3289"/>
                      </a:lnTo>
                      <a:lnTo>
                        <a:pt x="796" y="3111"/>
                      </a:lnTo>
                      <a:lnTo>
                        <a:pt x="1028" y="2833"/>
                      </a:lnTo>
                      <a:lnTo>
                        <a:pt x="1090" y="2727"/>
                      </a:lnTo>
                      <a:lnTo>
                        <a:pt x="1126" y="2547"/>
                      </a:lnTo>
                      <a:lnTo>
                        <a:pt x="1198" y="2512"/>
                      </a:lnTo>
                      <a:lnTo>
                        <a:pt x="1198" y="2404"/>
                      </a:lnTo>
                      <a:lnTo>
                        <a:pt x="1082" y="2323"/>
                      </a:lnTo>
                      <a:lnTo>
                        <a:pt x="956" y="2101"/>
                      </a:lnTo>
                      <a:lnTo>
                        <a:pt x="813" y="2019"/>
                      </a:lnTo>
                      <a:lnTo>
                        <a:pt x="769" y="1788"/>
                      </a:lnTo>
                      <a:lnTo>
                        <a:pt x="804" y="1583"/>
                      </a:lnTo>
                      <a:lnTo>
                        <a:pt x="858" y="1521"/>
                      </a:lnTo>
                      <a:lnTo>
                        <a:pt x="796" y="1189"/>
                      </a:lnTo>
                      <a:lnTo>
                        <a:pt x="786" y="903"/>
                      </a:lnTo>
                      <a:lnTo>
                        <a:pt x="867" y="679"/>
                      </a:lnTo>
                      <a:lnTo>
                        <a:pt x="912" y="607"/>
                      </a:lnTo>
                      <a:lnTo>
                        <a:pt x="885" y="582"/>
                      </a:lnTo>
                      <a:lnTo>
                        <a:pt x="991" y="358"/>
                      </a:lnTo>
                      <a:lnTo>
                        <a:pt x="1136" y="232"/>
                      </a:lnTo>
                      <a:lnTo>
                        <a:pt x="1368" y="134"/>
                      </a:lnTo>
                      <a:lnTo>
                        <a:pt x="1528" y="8"/>
                      </a:lnTo>
                      <a:lnTo>
                        <a:pt x="1886" y="18"/>
                      </a:lnTo>
                      <a:lnTo>
                        <a:pt x="2145" y="35"/>
                      </a:lnTo>
                      <a:lnTo>
                        <a:pt x="2179" y="0"/>
                      </a:lnTo>
                      <a:lnTo>
                        <a:pt x="2376" y="116"/>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2"/>
                <p:cNvSpPr>
                  <a:spLocks/>
                </p:cNvSpPr>
                <p:nvPr/>
              </p:nvSpPr>
              <p:spPr bwMode="auto">
                <a:xfrm>
                  <a:off x="337" y="242"/>
                  <a:ext cx="304" cy="735"/>
                </a:xfrm>
                <a:custGeom>
                  <a:avLst/>
                  <a:gdLst>
                    <a:gd name="T0" fmla="*/ 4 w 758"/>
                    <a:gd name="T1" fmla="*/ 2 h 1838"/>
                    <a:gd name="T2" fmla="*/ 3 w 758"/>
                    <a:gd name="T3" fmla="*/ 5 h 1838"/>
                    <a:gd name="T4" fmla="*/ 3 w 758"/>
                    <a:gd name="T5" fmla="*/ 8 h 1838"/>
                    <a:gd name="T6" fmla="*/ 2 w 758"/>
                    <a:gd name="T7" fmla="*/ 10 h 1838"/>
                    <a:gd name="T8" fmla="*/ 2 w 758"/>
                    <a:gd name="T9" fmla="*/ 12 h 1838"/>
                    <a:gd name="T10" fmla="*/ 2 w 758"/>
                    <a:gd name="T11" fmla="*/ 15 h 1838"/>
                    <a:gd name="T12" fmla="*/ 2 w 758"/>
                    <a:gd name="T13" fmla="*/ 17 h 1838"/>
                    <a:gd name="T14" fmla="*/ 2 w 758"/>
                    <a:gd name="T15" fmla="*/ 19 h 1838"/>
                    <a:gd name="T16" fmla="*/ 2 w 758"/>
                    <a:gd name="T17" fmla="*/ 20 h 1838"/>
                    <a:gd name="T18" fmla="*/ 3 w 758"/>
                    <a:gd name="T19" fmla="*/ 22 h 1838"/>
                    <a:gd name="T20" fmla="*/ 4 w 758"/>
                    <a:gd name="T21" fmla="*/ 23 h 1838"/>
                    <a:gd name="T22" fmla="*/ 4 w 758"/>
                    <a:gd name="T23" fmla="*/ 26 h 1838"/>
                    <a:gd name="T24" fmla="*/ 5 w 758"/>
                    <a:gd name="T25" fmla="*/ 28 h 1838"/>
                    <a:gd name="T26" fmla="*/ 6 w 758"/>
                    <a:gd name="T27" fmla="*/ 30 h 1838"/>
                    <a:gd name="T28" fmla="*/ 6 w 758"/>
                    <a:gd name="T29" fmla="*/ 31 h 1838"/>
                    <a:gd name="T30" fmla="*/ 6 w 758"/>
                    <a:gd name="T31" fmla="*/ 31 h 1838"/>
                    <a:gd name="T32" fmla="*/ 8 w 758"/>
                    <a:gd name="T33" fmla="*/ 38 h 1838"/>
                    <a:gd name="T34" fmla="*/ 13 w 758"/>
                    <a:gd name="T35" fmla="*/ 44 h 1838"/>
                    <a:gd name="T36" fmla="*/ 15 w 758"/>
                    <a:gd name="T37" fmla="*/ 44 h 1838"/>
                    <a:gd name="T38" fmla="*/ 18 w 758"/>
                    <a:gd name="T39" fmla="*/ 44 h 1838"/>
                    <a:gd name="T40" fmla="*/ 20 w 758"/>
                    <a:gd name="T41" fmla="*/ 47 h 1838"/>
                    <a:gd name="T42" fmla="*/ 16 w 758"/>
                    <a:gd name="T43" fmla="*/ 46 h 1838"/>
                    <a:gd name="T44" fmla="*/ 16 w 758"/>
                    <a:gd name="T45" fmla="*/ 47 h 1838"/>
                    <a:gd name="T46" fmla="*/ 13 w 758"/>
                    <a:gd name="T47" fmla="*/ 45 h 1838"/>
                    <a:gd name="T48" fmla="*/ 10 w 758"/>
                    <a:gd name="T49" fmla="*/ 43 h 1838"/>
                    <a:gd name="T50" fmla="*/ 5 w 758"/>
                    <a:gd name="T51" fmla="*/ 34 h 1838"/>
                    <a:gd name="T52" fmla="*/ 3 w 758"/>
                    <a:gd name="T53" fmla="*/ 28 h 1838"/>
                    <a:gd name="T54" fmla="*/ 1 w 758"/>
                    <a:gd name="T55" fmla="*/ 19 h 1838"/>
                    <a:gd name="T56" fmla="*/ 0 w 758"/>
                    <a:gd name="T57" fmla="*/ 12 h 1838"/>
                    <a:gd name="T58" fmla="*/ 1 w 758"/>
                    <a:gd name="T59" fmla="*/ 5 h 1838"/>
                    <a:gd name="T60" fmla="*/ 4 w 758"/>
                    <a:gd name="T61" fmla="*/ 0 h 1838"/>
                    <a:gd name="T62" fmla="*/ 4 w 758"/>
                    <a:gd name="T63" fmla="*/ 2 h 183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58"/>
                    <a:gd name="T97" fmla="*/ 0 h 1838"/>
                    <a:gd name="T98" fmla="*/ 758 w 758"/>
                    <a:gd name="T99" fmla="*/ 1838 h 183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58" h="1838">
                      <a:moveTo>
                        <a:pt x="135" y="58"/>
                      </a:moveTo>
                      <a:lnTo>
                        <a:pt x="120" y="188"/>
                      </a:lnTo>
                      <a:lnTo>
                        <a:pt x="104" y="329"/>
                      </a:lnTo>
                      <a:lnTo>
                        <a:pt x="95" y="416"/>
                      </a:lnTo>
                      <a:lnTo>
                        <a:pt x="87" y="481"/>
                      </a:lnTo>
                      <a:lnTo>
                        <a:pt x="81" y="576"/>
                      </a:lnTo>
                      <a:lnTo>
                        <a:pt x="79" y="673"/>
                      </a:lnTo>
                      <a:lnTo>
                        <a:pt x="87" y="738"/>
                      </a:lnTo>
                      <a:lnTo>
                        <a:pt x="99" y="775"/>
                      </a:lnTo>
                      <a:lnTo>
                        <a:pt x="118" y="837"/>
                      </a:lnTo>
                      <a:lnTo>
                        <a:pt x="141" y="916"/>
                      </a:lnTo>
                      <a:lnTo>
                        <a:pt x="166" y="1003"/>
                      </a:lnTo>
                      <a:lnTo>
                        <a:pt x="189" y="1086"/>
                      </a:lnTo>
                      <a:lnTo>
                        <a:pt x="209" y="1158"/>
                      </a:lnTo>
                      <a:lnTo>
                        <a:pt x="222" y="1208"/>
                      </a:lnTo>
                      <a:lnTo>
                        <a:pt x="228" y="1227"/>
                      </a:lnTo>
                      <a:lnTo>
                        <a:pt x="323" y="1469"/>
                      </a:lnTo>
                      <a:lnTo>
                        <a:pt x="510" y="1716"/>
                      </a:lnTo>
                      <a:lnTo>
                        <a:pt x="584" y="1722"/>
                      </a:lnTo>
                      <a:lnTo>
                        <a:pt x="705" y="1716"/>
                      </a:lnTo>
                      <a:lnTo>
                        <a:pt x="758" y="1838"/>
                      </a:lnTo>
                      <a:lnTo>
                        <a:pt x="638" y="1776"/>
                      </a:lnTo>
                      <a:lnTo>
                        <a:pt x="630" y="1830"/>
                      </a:lnTo>
                      <a:lnTo>
                        <a:pt x="504" y="1762"/>
                      </a:lnTo>
                      <a:lnTo>
                        <a:pt x="389" y="1670"/>
                      </a:lnTo>
                      <a:lnTo>
                        <a:pt x="182" y="1320"/>
                      </a:lnTo>
                      <a:lnTo>
                        <a:pt x="108" y="1074"/>
                      </a:lnTo>
                      <a:lnTo>
                        <a:pt x="46" y="758"/>
                      </a:lnTo>
                      <a:lnTo>
                        <a:pt x="0" y="483"/>
                      </a:lnTo>
                      <a:lnTo>
                        <a:pt x="46" y="188"/>
                      </a:lnTo>
                      <a:lnTo>
                        <a:pt x="141" y="0"/>
                      </a:lnTo>
                      <a:lnTo>
                        <a:pt x="13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3"/>
                <p:cNvSpPr>
                  <a:spLocks/>
                </p:cNvSpPr>
                <p:nvPr/>
              </p:nvSpPr>
              <p:spPr bwMode="auto">
                <a:xfrm>
                  <a:off x="643" y="941"/>
                  <a:ext cx="306" cy="65"/>
                </a:xfrm>
                <a:custGeom>
                  <a:avLst/>
                  <a:gdLst>
                    <a:gd name="T0" fmla="*/ 17 w 764"/>
                    <a:gd name="T1" fmla="*/ 3 h 162"/>
                    <a:gd name="T2" fmla="*/ 13 w 764"/>
                    <a:gd name="T3" fmla="*/ 3 h 162"/>
                    <a:gd name="T4" fmla="*/ 10 w 764"/>
                    <a:gd name="T5" fmla="*/ 3 h 162"/>
                    <a:gd name="T6" fmla="*/ 8 w 764"/>
                    <a:gd name="T7" fmla="*/ 4 h 162"/>
                    <a:gd name="T8" fmla="*/ 6 w 764"/>
                    <a:gd name="T9" fmla="*/ 4 h 162"/>
                    <a:gd name="T10" fmla="*/ 4 w 764"/>
                    <a:gd name="T11" fmla="*/ 4 h 162"/>
                    <a:gd name="T12" fmla="*/ 2 w 764"/>
                    <a:gd name="T13" fmla="*/ 2 h 162"/>
                    <a:gd name="T14" fmla="*/ 0 w 764"/>
                    <a:gd name="T15" fmla="*/ 0 h 162"/>
                    <a:gd name="T16" fmla="*/ 3 w 764"/>
                    <a:gd name="T17" fmla="*/ 2 h 162"/>
                    <a:gd name="T18" fmla="*/ 2 w 764"/>
                    <a:gd name="T19" fmla="*/ 0 h 162"/>
                    <a:gd name="T20" fmla="*/ 6 w 764"/>
                    <a:gd name="T21" fmla="*/ 2 h 162"/>
                    <a:gd name="T22" fmla="*/ 9 w 764"/>
                    <a:gd name="T23" fmla="*/ 2 h 162"/>
                    <a:gd name="T24" fmla="*/ 9 w 764"/>
                    <a:gd name="T25" fmla="*/ 2 h 162"/>
                    <a:gd name="T26" fmla="*/ 10 w 764"/>
                    <a:gd name="T27" fmla="*/ 2 h 162"/>
                    <a:gd name="T28" fmla="*/ 10 w 764"/>
                    <a:gd name="T29" fmla="*/ 2 h 162"/>
                    <a:gd name="T30" fmla="*/ 11 w 764"/>
                    <a:gd name="T31" fmla="*/ 2 h 162"/>
                    <a:gd name="T32" fmla="*/ 12 w 764"/>
                    <a:gd name="T33" fmla="*/ 2 h 162"/>
                    <a:gd name="T34" fmla="*/ 13 w 764"/>
                    <a:gd name="T35" fmla="*/ 2 h 162"/>
                    <a:gd name="T36" fmla="*/ 14 w 764"/>
                    <a:gd name="T37" fmla="*/ 2 h 162"/>
                    <a:gd name="T38" fmla="*/ 14 w 764"/>
                    <a:gd name="T39" fmla="*/ 2 h 162"/>
                    <a:gd name="T40" fmla="*/ 14 w 764"/>
                    <a:gd name="T41" fmla="*/ 2 h 162"/>
                    <a:gd name="T42" fmla="*/ 15 w 764"/>
                    <a:gd name="T43" fmla="*/ 2 h 162"/>
                    <a:gd name="T44" fmla="*/ 15 w 764"/>
                    <a:gd name="T45" fmla="*/ 2 h 162"/>
                    <a:gd name="T46" fmla="*/ 16 w 764"/>
                    <a:gd name="T47" fmla="*/ 2 h 162"/>
                    <a:gd name="T48" fmla="*/ 16 w 764"/>
                    <a:gd name="T49" fmla="*/ 2 h 162"/>
                    <a:gd name="T50" fmla="*/ 17 w 764"/>
                    <a:gd name="T51" fmla="*/ 2 h 162"/>
                    <a:gd name="T52" fmla="*/ 17 w 764"/>
                    <a:gd name="T53" fmla="*/ 2 h 162"/>
                    <a:gd name="T54" fmla="*/ 20 w 764"/>
                    <a:gd name="T55" fmla="*/ 0 h 162"/>
                    <a:gd name="T56" fmla="*/ 17 w 764"/>
                    <a:gd name="T57" fmla="*/ 3 h 1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4"/>
                    <a:gd name="T88" fmla="*/ 0 h 162"/>
                    <a:gd name="T89" fmla="*/ 764 w 764"/>
                    <a:gd name="T90" fmla="*/ 162 h 1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4" h="162">
                      <a:moveTo>
                        <a:pt x="669" y="108"/>
                      </a:moveTo>
                      <a:lnTo>
                        <a:pt x="514" y="127"/>
                      </a:lnTo>
                      <a:lnTo>
                        <a:pt x="408" y="127"/>
                      </a:lnTo>
                      <a:lnTo>
                        <a:pt x="323" y="162"/>
                      </a:lnTo>
                      <a:lnTo>
                        <a:pt x="234" y="149"/>
                      </a:lnTo>
                      <a:lnTo>
                        <a:pt x="168" y="154"/>
                      </a:lnTo>
                      <a:lnTo>
                        <a:pt x="60" y="94"/>
                      </a:lnTo>
                      <a:lnTo>
                        <a:pt x="0" y="8"/>
                      </a:lnTo>
                      <a:lnTo>
                        <a:pt x="114" y="75"/>
                      </a:lnTo>
                      <a:lnTo>
                        <a:pt x="87" y="21"/>
                      </a:lnTo>
                      <a:lnTo>
                        <a:pt x="255" y="100"/>
                      </a:lnTo>
                      <a:lnTo>
                        <a:pt x="342" y="81"/>
                      </a:lnTo>
                      <a:lnTo>
                        <a:pt x="350" y="81"/>
                      </a:lnTo>
                      <a:lnTo>
                        <a:pt x="369" y="83"/>
                      </a:lnTo>
                      <a:lnTo>
                        <a:pt x="398" y="83"/>
                      </a:lnTo>
                      <a:lnTo>
                        <a:pt x="431" y="85"/>
                      </a:lnTo>
                      <a:lnTo>
                        <a:pt x="466" y="87"/>
                      </a:lnTo>
                      <a:lnTo>
                        <a:pt x="497" y="87"/>
                      </a:lnTo>
                      <a:lnTo>
                        <a:pt x="522" y="89"/>
                      </a:lnTo>
                      <a:lnTo>
                        <a:pt x="545" y="89"/>
                      </a:lnTo>
                      <a:lnTo>
                        <a:pt x="561" y="87"/>
                      </a:lnTo>
                      <a:lnTo>
                        <a:pt x="580" y="87"/>
                      </a:lnTo>
                      <a:lnTo>
                        <a:pt x="599" y="85"/>
                      </a:lnTo>
                      <a:lnTo>
                        <a:pt x="619" y="83"/>
                      </a:lnTo>
                      <a:lnTo>
                        <a:pt x="634" y="83"/>
                      </a:lnTo>
                      <a:lnTo>
                        <a:pt x="646" y="81"/>
                      </a:lnTo>
                      <a:lnTo>
                        <a:pt x="650" y="81"/>
                      </a:lnTo>
                      <a:lnTo>
                        <a:pt x="764" y="0"/>
                      </a:lnTo>
                      <a:lnTo>
                        <a:pt x="669"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4"/>
                <p:cNvSpPr>
                  <a:spLocks/>
                </p:cNvSpPr>
                <p:nvPr/>
              </p:nvSpPr>
              <p:spPr bwMode="auto">
                <a:xfrm>
                  <a:off x="946" y="172"/>
                  <a:ext cx="258" cy="785"/>
                </a:xfrm>
                <a:custGeom>
                  <a:avLst/>
                  <a:gdLst>
                    <a:gd name="T0" fmla="*/ 12 w 645"/>
                    <a:gd name="T1" fmla="*/ 2 h 1963"/>
                    <a:gd name="T2" fmla="*/ 16 w 645"/>
                    <a:gd name="T3" fmla="*/ 8 h 1963"/>
                    <a:gd name="T4" fmla="*/ 16 w 645"/>
                    <a:gd name="T5" fmla="*/ 15 h 1963"/>
                    <a:gd name="T6" fmla="*/ 16 w 645"/>
                    <a:gd name="T7" fmla="*/ 17 h 1963"/>
                    <a:gd name="T8" fmla="*/ 16 w 645"/>
                    <a:gd name="T9" fmla="*/ 20 h 1963"/>
                    <a:gd name="T10" fmla="*/ 16 w 645"/>
                    <a:gd name="T11" fmla="*/ 24 h 1963"/>
                    <a:gd name="T12" fmla="*/ 16 w 645"/>
                    <a:gd name="T13" fmla="*/ 26 h 1963"/>
                    <a:gd name="T14" fmla="*/ 16 w 645"/>
                    <a:gd name="T15" fmla="*/ 27 h 1963"/>
                    <a:gd name="T16" fmla="*/ 16 w 645"/>
                    <a:gd name="T17" fmla="*/ 28 h 1963"/>
                    <a:gd name="T18" fmla="*/ 16 w 645"/>
                    <a:gd name="T19" fmla="*/ 29 h 1963"/>
                    <a:gd name="T20" fmla="*/ 15 w 645"/>
                    <a:gd name="T21" fmla="*/ 30 h 1963"/>
                    <a:gd name="T22" fmla="*/ 15 w 645"/>
                    <a:gd name="T23" fmla="*/ 32 h 1963"/>
                    <a:gd name="T24" fmla="*/ 15 w 645"/>
                    <a:gd name="T25" fmla="*/ 33 h 1963"/>
                    <a:gd name="T26" fmla="*/ 15 w 645"/>
                    <a:gd name="T27" fmla="*/ 33 h 1963"/>
                    <a:gd name="T28" fmla="*/ 14 w 645"/>
                    <a:gd name="T29" fmla="*/ 34 h 1963"/>
                    <a:gd name="T30" fmla="*/ 14 w 645"/>
                    <a:gd name="T31" fmla="*/ 33 h 1963"/>
                    <a:gd name="T32" fmla="*/ 13 w 645"/>
                    <a:gd name="T33" fmla="*/ 39 h 1963"/>
                    <a:gd name="T34" fmla="*/ 9 w 645"/>
                    <a:gd name="T35" fmla="*/ 45 h 1963"/>
                    <a:gd name="T36" fmla="*/ 6 w 645"/>
                    <a:gd name="T37" fmla="*/ 46 h 1963"/>
                    <a:gd name="T38" fmla="*/ 2 w 645"/>
                    <a:gd name="T39" fmla="*/ 50 h 1963"/>
                    <a:gd name="T40" fmla="*/ 0 w 645"/>
                    <a:gd name="T41" fmla="*/ 50 h 1963"/>
                    <a:gd name="T42" fmla="*/ 3 w 645"/>
                    <a:gd name="T43" fmla="*/ 47 h 1963"/>
                    <a:gd name="T44" fmla="*/ 3 w 645"/>
                    <a:gd name="T45" fmla="*/ 48 h 1963"/>
                    <a:gd name="T46" fmla="*/ 6 w 645"/>
                    <a:gd name="T47" fmla="*/ 44 h 1963"/>
                    <a:gd name="T48" fmla="*/ 9 w 645"/>
                    <a:gd name="T49" fmla="*/ 44 h 1963"/>
                    <a:gd name="T50" fmla="*/ 11 w 645"/>
                    <a:gd name="T51" fmla="*/ 39 h 1963"/>
                    <a:gd name="T52" fmla="*/ 12 w 645"/>
                    <a:gd name="T53" fmla="*/ 35 h 1963"/>
                    <a:gd name="T54" fmla="*/ 14 w 645"/>
                    <a:gd name="T55" fmla="*/ 30 h 1963"/>
                    <a:gd name="T56" fmla="*/ 14 w 645"/>
                    <a:gd name="T57" fmla="*/ 30 h 1963"/>
                    <a:gd name="T58" fmla="*/ 14 w 645"/>
                    <a:gd name="T59" fmla="*/ 26 h 1963"/>
                    <a:gd name="T60" fmla="*/ 14 w 645"/>
                    <a:gd name="T61" fmla="*/ 16 h 1963"/>
                    <a:gd name="T62" fmla="*/ 14 w 645"/>
                    <a:gd name="T63" fmla="*/ 9 h 1963"/>
                    <a:gd name="T64" fmla="*/ 12 w 645"/>
                    <a:gd name="T65" fmla="*/ 5 h 1963"/>
                    <a:gd name="T66" fmla="*/ 9 w 645"/>
                    <a:gd name="T67" fmla="*/ 0 h 1963"/>
                    <a:gd name="T68" fmla="*/ 12 w 645"/>
                    <a:gd name="T69" fmla="*/ 2 h 19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45"/>
                    <a:gd name="T106" fmla="*/ 0 h 1963"/>
                    <a:gd name="T107" fmla="*/ 645 w 645"/>
                    <a:gd name="T108" fmla="*/ 1963 h 19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45" h="1963">
                      <a:moveTo>
                        <a:pt x="464" y="79"/>
                      </a:moveTo>
                      <a:lnTo>
                        <a:pt x="610" y="329"/>
                      </a:lnTo>
                      <a:lnTo>
                        <a:pt x="645" y="590"/>
                      </a:lnTo>
                      <a:lnTo>
                        <a:pt x="643" y="651"/>
                      </a:lnTo>
                      <a:lnTo>
                        <a:pt x="641" y="792"/>
                      </a:lnTo>
                      <a:lnTo>
                        <a:pt x="636" y="941"/>
                      </a:lnTo>
                      <a:lnTo>
                        <a:pt x="632" y="1026"/>
                      </a:lnTo>
                      <a:lnTo>
                        <a:pt x="626" y="1049"/>
                      </a:lnTo>
                      <a:lnTo>
                        <a:pt x="618" y="1088"/>
                      </a:lnTo>
                      <a:lnTo>
                        <a:pt x="609" y="1134"/>
                      </a:lnTo>
                      <a:lnTo>
                        <a:pt x="599" y="1185"/>
                      </a:lnTo>
                      <a:lnTo>
                        <a:pt x="587" y="1233"/>
                      </a:lnTo>
                      <a:lnTo>
                        <a:pt x="578" y="1274"/>
                      </a:lnTo>
                      <a:lnTo>
                        <a:pt x="572" y="1303"/>
                      </a:lnTo>
                      <a:lnTo>
                        <a:pt x="570" y="1312"/>
                      </a:lnTo>
                      <a:lnTo>
                        <a:pt x="558" y="1293"/>
                      </a:lnTo>
                      <a:lnTo>
                        <a:pt x="518" y="1515"/>
                      </a:lnTo>
                      <a:lnTo>
                        <a:pt x="350" y="1743"/>
                      </a:lnTo>
                      <a:lnTo>
                        <a:pt x="249" y="1795"/>
                      </a:lnTo>
                      <a:lnTo>
                        <a:pt x="100" y="1950"/>
                      </a:lnTo>
                      <a:lnTo>
                        <a:pt x="0" y="1963"/>
                      </a:lnTo>
                      <a:lnTo>
                        <a:pt x="108" y="1822"/>
                      </a:lnTo>
                      <a:lnTo>
                        <a:pt x="122" y="1857"/>
                      </a:lnTo>
                      <a:lnTo>
                        <a:pt x="241" y="1708"/>
                      </a:lnTo>
                      <a:lnTo>
                        <a:pt x="342" y="1730"/>
                      </a:lnTo>
                      <a:lnTo>
                        <a:pt x="442" y="1534"/>
                      </a:lnTo>
                      <a:lnTo>
                        <a:pt x="483" y="1380"/>
                      </a:lnTo>
                      <a:lnTo>
                        <a:pt x="524" y="1154"/>
                      </a:lnTo>
                      <a:lnTo>
                        <a:pt x="545" y="1173"/>
                      </a:lnTo>
                      <a:lnTo>
                        <a:pt x="564" y="999"/>
                      </a:lnTo>
                      <a:lnTo>
                        <a:pt x="570" y="624"/>
                      </a:lnTo>
                      <a:lnTo>
                        <a:pt x="551" y="356"/>
                      </a:lnTo>
                      <a:lnTo>
                        <a:pt x="477" y="182"/>
                      </a:lnTo>
                      <a:lnTo>
                        <a:pt x="350" y="0"/>
                      </a:lnTo>
                      <a:lnTo>
                        <a:pt x="464"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5"/>
                <p:cNvSpPr>
                  <a:spLocks/>
                </p:cNvSpPr>
                <p:nvPr/>
              </p:nvSpPr>
              <p:spPr bwMode="auto">
                <a:xfrm>
                  <a:off x="1024" y="863"/>
                  <a:ext cx="38" cy="161"/>
                </a:xfrm>
                <a:custGeom>
                  <a:avLst/>
                  <a:gdLst>
                    <a:gd name="T0" fmla="*/ 1 w 95"/>
                    <a:gd name="T1" fmla="*/ 4 h 403"/>
                    <a:gd name="T2" fmla="*/ 1 w 95"/>
                    <a:gd name="T3" fmla="*/ 10 h 403"/>
                    <a:gd name="T4" fmla="*/ 0 w 95"/>
                    <a:gd name="T5" fmla="*/ 10 h 403"/>
                    <a:gd name="T6" fmla="*/ 0 w 95"/>
                    <a:gd name="T7" fmla="*/ 3 h 403"/>
                    <a:gd name="T8" fmla="*/ 2 w 95"/>
                    <a:gd name="T9" fmla="*/ 0 h 403"/>
                    <a:gd name="T10" fmla="*/ 1 w 95"/>
                    <a:gd name="T11" fmla="*/ 4 h 403"/>
                    <a:gd name="T12" fmla="*/ 0 60000 65536"/>
                    <a:gd name="T13" fmla="*/ 0 60000 65536"/>
                    <a:gd name="T14" fmla="*/ 0 60000 65536"/>
                    <a:gd name="T15" fmla="*/ 0 60000 65536"/>
                    <a:gd name="T16" fmla="*/ 0 60000 65536"/>
                    <a:gd name="T17" fmla="*/ 0 60000 65536"/>
                    <a:gd name="T18" fmla="*/ 0 w 95"/>
                    <a:gd name="T19" fmla="*/ 0 h 403"/>
                    <a:gd name="T20" fmla="*/ 95 w 95"/>
                    <a:gd name="T21" fmla="*/ 403 h 403"/>
                  </a:gdLst>
                  <a:ahLst/>
                  <a:cxnLst>
                    <a:cxn ang="T12">
                      <a:pos x="T0" y="T1"/>
                    </a:cxn>
                    <a:cxn ang="T13">
                      <a:pos x="T2" y="T3"/>
                    </a:cxn>
                    <a:cxn ang="T14">
                      <a:pos x="T4" y="T5"/>
                    </a:cxn>
                    <a:cxn ang="T15">
                      <a:pos x="T6" y="T7"/>
                    </a:cxn>
                    <a:cxn ang="T16">
                      <a:pos x="T8" y="T9"/>
                    </a:cxn>
                    <a:cxn ang="T17">
                      <a:pos x="T10" y="T11"/>
                    </a:cxn>
                  </a:cxnLst>
                  <a:rect l="T18" t="T19" r="T20" b="T21"/>
                  <a:pathLst>
                    <a:path w="95" h="403">
                      <a:moveTo>
                        <a:pt x="46" y="146"/>
                      </a:moveTo>
                      <a:lnTo>
                        <a:pt x="27" y="403"/>
                      </a:lnTo>
                      <a:lnTo>
                        <a:pt x="0" y="376"/>
                      </a:lnTo>
                      <a:lnTo>
                        <a:pt x="6" y="123"/>
                      </a:lnTo>
                      <a:lnTo>
                        <a:pt x="95" y="0"/>
                      </a:lnTo>
                      <a:lnTo>
                        <a:pt x="46"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6"/>
                <p:cNvSpPr>
                  <a:spLocks/>
                </p:cNvSpPr>
                <p:nvPr/>
              </p:nvSpPr>
              <p:spPr bwMode="auto">
                <a:xfrm>
                  <a:off x="477" y="860"/>
                  <a:ext cx="51" cy="172"/>
                </a:xfrm>
                <a:custGeom>
                  <a:avLst/>
                  <a:gdLst>
                    <a:gd name="T0" fmla="*/ 2 w 127"/>
                    <a:gd name="T1" fmla="*/ 2 h 431"/>
                    <a:gd name="T2" fmla="*/ 3 w 127"/>
                    <a:gd name="T3" fmla="*/ 5 h 431"/>
                    <a:gd name="T4" fmla="*/ 2 w 127"/>
                    <a:gd name="T5" fmla="*/ 11 h 431"/>
                    <a:gd name="T6" fmla="*/ 2 w 127"/>
                    <a:gd name="T7" fmla="*/ 5 h 431"/>
                    <a:gd name="T8" fmla="*/ 0 w 127"/>
                    <a:gd name="T9" fmla="*/ 0 h 431"/>
                    <a:gd name="T10" fmla="*/ 2 w 127"/>
                    <a:gd name="T11" fmla="*/ 2 h 431"/>
                    <a:gd name="T12" fmla="*/ 0 60000 65536"/>
                    <a:gd name="T13" fmla="*/ 0 60000 65536"/>
                    <a:gd name="T14" fmla="*/ 0 60000 65536"/>
                    <a:gd name="T15" fmla="*/ 0 60000 65536"/>
                    <a:gd name="T16" fmla="*/ 0 60000 65536"/>
                    <a:gd name="T17" fmla="*/ 0 60000 65536"/>
                    <a:gd name="T18" fmla="*/ 0 w 127"/>
                    <a:gd name="T19" fmla="*/ 0 h 431"/>
                    <a:gd name="T20" fmla="*/ 127 w 127"/>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127" h="431">
                      <a:moveTo>
                        <a:pt x="66" y="58"/>
                      </a:moveTo>
                      <a:lnTo>
                        <a:pt x="127" y="201"/>
                      </a:lnTo>
                      <a:lnTo>
                        <a:pt x="87" y="431"/>
                      </a:lnTo>
                      <a:lnTo>
                        <a:pt x="79" y="187"/>
                      </a:lnTo>
                      <a:lnTo>
                        <a:pt x="0" y="0"/>
                      </a:lnTo>
                      <a:lnTo>
                        <a:pt x="66"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7"/>
                <p:cNvSpPr>
                  <a:spLocks/>
                </p:cNvSpPr>
                <p:nvPr/>
              </p:nvSpPr>
              <p:spPr bwMode="auto">
                <a:xfrm>
                  <a:off x="343" y="647"/>
                  <a:ext cx="153" cy="281"/>
                </a:xfrm>
                <a:custGeom>
                  <a:avLst/>
                  <a:gdLst>
                    <a:gd name="T0" fmla="*/ 3 w 382"/>
                    <a:gd name="T1" fmla="*/ 0 h 703"/>
                    <a:gd name="T2" fmla="*/ 3 w 382"/>
                    <a:gd name="T3" fmla="*/ 2 h 703"/>
                    <a:gd name="T4" fmla="*/ 2 w 382"/>
                    <a:gd name="T5" fmla="*/ 2 h 703"/>
                    <a:gd name="T6" fmla="*/ 1 w 382"/>
                    <a:gd name="T7" fmla="*/ 4 h 703"/>
                    <a:gd name="T8" fmla="*/ 3 w 382"/>
                    <a:gd name="T9" fmla="*/ 8 h 703"/>
                    <a:gd name="T10" fmla="*/ 6 w 382"/>
                    <a:gd name="T11" fmla="*/ 11 h 703"/>
                    <a:gd name="T12" fmla="*/ 7 w 382"/>
                    <a:gd name="T13" fmla="*/ 14 h 703"/>
                    <a:gd name="T14" fmla="*/ 8 w 382"/>
                    <a:gd name="T15" fmla="*/ 16 h 703"/>
                    <a:gd name="T16" fmla="*/ 10 w 382"/>
                    <a:gd name="T17" fmla="*/ 16 h 703"/>
                    <a:gd name="T18" fmla="*/ 9 w 382"/>
                    <a:gd name="T19" fmla="*/ 18 h 703"/>
                    <a:gd name="T20" fmla="*/ 7 w 382"/>
                    <a:gd name="T21" fmla="*/ 17 h 703"/>
                    <a:gd name="T22" fmla="*/ 7 w 382"/>
                    <a:gd name="T23" fmla="*/ 17 h 703"/>
                    <a:gd name="T24" fmla="*/ 7 w 382"/>
                    <a:gd name="T25" fmla="*/ 17 h 703"/>
                    <a:gd name="T26" fmla="*/ 7 w 382"/>
                    <a:gd name="T27" fmla="*/ 16 h 703"/>
                    <a:gd name="T28" fmla="*/ 6 w 382"/>
                    <a:gd name="T29" fmla="*/ 16 h 703"/>
                    <a:gd name="T30" fmla="*/ 6 w 382"/>
                    <a:gd name="T31" fmla="*/ 15 h 703"/>
                    <a:gd name="T32" fmla="*/ 6 w 382"/>
                    <a:gd name="T33" fmla="*/ 15 h 703"/>
                    <a:gd name="T34" fmla="*/ 6 w 382"/>
                    <a:gd name="T35" fmla="*/ 14 h 703"/>
                    <a:gd name="T36" fmla="*/ 6 w 382"/>
                    <a:gd name="T37" fmla="*/ 14 h 703"/>
                    <a:gd name="T38" fmla="*/ 6 w 382"/>
                    <a:gd name="T39" fmla="*/ 13 h 703"/>
                    <a:gd name="T40" fmla="*/ 5 w 382"/>
                    <a:gd name="T41" fmla="*/ 12 h 703"/>
                    <a:gd name="T42" fmla="*/ 5 w 382"/>
                    <a:gd name="T43" fmla="*/ 12 h 703"/>
                    <a:gd name="T44" fmla="*/ 4 w 382"/>
                    <a:gd name="T45" fmla="*/ 12 h 703"/>
                    <a:gd name="T46" fmla="*/ 4 w 382"/>
                    <a:gd name="T47" fmla="*/ 11 h 703"/>
                    <a:gd name="T48" fmla="*/ 3 w 382"/>
                    <a:gd name="T49" fmla="*/ 11 h 703"/>
                    <a:gd name="T50" fmla="*/ 3 w 382"/>
                    <a:gd name="T51" fmla="*/ 10 h 703"/>
                    <a:gd name="T52" fmla="*/ 2 w 382"/>
                    <a:gd name="T53" fmla="*/ 10 h 703"/>
                    <a:gd name="T54" fmla="*/ 2 w 382"/>
                    <a:gd name="T55" fmla="*/ 10 h 703"/>
                    <a:gd name="T56" fmla="*/ 2 w 382"/>
                    <a:gd name="T57" fmla="*/ 9 h 703"/>
                    <a:gd name="T58" fmla="*/ 2 w 382"/>
                    <a:gd name="T59" fmla="*/ 9 h 703"/>
                    <a:gd name="T60" fmla="*/ 1 w 382"/>
                    <a:gd name="T61" fmla="*/ 8 h 703"/>
                    <a:gd name="T62" fmla="*/ 1 w 382"/>
                    <a:gd name="T63" fmla="*/ 7 h 703"/>
                    <a:gd name="T64" fmla="*/ 0 w 382"/>
                    <a:gd name="T65" fmla="*/ 7 h 703"/>
                    <a:gd name="T66" fmla="*/ 0 w 382"/>
                    <a:gd name="T67" fmla="*/ 6 h 703"/>
                    <a:gd name="T68" fmla="*/ 0 w 382"/>
                    <a:gd name="T69" fmla="*/ 6 h 703"/>
                    <a:gd name="T70" fmla="*/ 0 w 382"/>
                    <a:gd name="T71" fmla="*/ 0 h 703"/>
                    <a:gd name="T72" fmla="*/ 3 w 382"/>
                    <a:gd name="T73" fmla="*/ 0 h 703"/>
                    <a:gd name="T74" fmla="*/ 3 w 382"/>
                    <a:gd name="T75" fmla="*/ 0 h 7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2"/>
                    <a:gd name="T115" fmla="*/ 0 h 703"/>
                    <a:gd name="T116" fmla="*/ 382 w 382"/>
                    <a:gd name="T117" fmla="*/ 703 h 7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2" h="703">
                      <a:moveTo>
                        <a:pt x="121" y="21"/>
                      </a:moveTo>
                      <a:lnTo>
                        <a:pt x="133" y="54"/>
                      </a:lnTo>
                      <a:lnTo>
                        <a:pt x="67" y="81"/>
                      </a:lnTo>
                      <a:lnTo>
                        <a:pt x="46" y="160"/>
                      </a:lnTo>
                      <a:lnTo>
                        <a:pt x="114" y="293"/>
                      </a:lnTo>
                      <a:lnTo>
                        <a:pt x="249" y="442"/>
                      </a:lnTo>
                      <a:lnTo>
                        <a:pt x="288" y="562"/>
                      </a:lnTo>
                      <a:lnTo>
                        <a:pt x="328" y="643"/>
                      </a:lnTo>
                      <a:lnTo>
                        <a:pt x="382" y="630"/>
                      </a:lnTo>
                      <a:lnTo>
                        <a:pt x="355" y="703"/>
                      </a:lnTo>
                      <a:lnTo>
                        <a:pt x="282" y="662"/>
                      </a:lnTo>
                      <a:lnTo>
                        <a:pt x="280" y="659"/>
                      </a:lnTo>
                      <a:lnTo>
                        <a:pt x="274" y="651"/>
                      </a:lnTo>
                      <a:lnTo>
                        <a:pt x="266" y="635"/>
                      </a:lnTo>
                      <a:lnTo>
                        <a:pt x="257" y="618"/>
                      </a:lnTo>
                      <a:lnTo>
                        <a:pt x="247" y="597"/>
                      </a:lnTo>
                      <a:lnTo>
                        <a:pt x="237" y="575"/>
                      </a:lnTo>
                      <a:lnTo>
                        <a:pt x="228" y="552"/>
                      </a:lnTo>
                      <a:lnTo>
                        <a:pt x="222" y="529"/>
                      </a:lnTo>
                      <a:lnTo>
                        <a:pt x="214" y="508"/>
                      </a:lnTo>
                      <a:lnTo>
                        <a:pt x="201" y="487"/>
                      </a:lnTo>
                      <a:lnTo>
                        <a:pt x="183" y="469"/>
                      </a:lnTo>
                      <a:lnTo>
                        <a:pt x="164" y="452"/>
                      </a:lnTo>
                      <a:lnTo>
                        <a:pt x="145" y="436"/>
                      </a:lnTo>
                      <a:lnTo>
                        <a:pt x="127" y="421"/>
                      </a:lnTo>
                      <a:lnTo>
                        <a:pt x="112" y="407"/>
                      </a:lnTo>
                      <a:lnTo>
                        <a:pt x="100" y="394"/>
                      </a:lnTo>
                      <a:lnTo>
                        <a:pt x="90" y="378"/>
                      </a:lnTo>
                      <a:lnTo>
                        <a:pt x="77" y="357"/>
                      </a:lnTo>
                      <a:lnTo>
                        <a:pt x="60" y="334"/>
                      </a:lnTo>
                      <a:lnTo>
                        <a:pt x="42" y="311"/>
                      </a:lnTo>
                      <a:lnTo>
                        <a:pt x="27" y="289"/>
                      </a:lnTo>
                      <a:lnTo>
                        <a:pt x="13" y="270"/>
                      </a:lnTo>
                      <a:lnTo>
                        <a:pt x="4" y="257"/>
                      </a:lnTo>
                      <a:lnTo>
                        <a:pt x="0" y="253"/>
                      </a:lnTo>
                      <a:lnTo>
                        <a:pt x="19" y="0"/>
                      </a:lnTo>
                      <a:lnTo>
                        <a:pt x="114" y="0"/>
                      </a:lnTo>
                      <a:lnTo>
                        <a:pt x="121"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8"/>
                <p:cNvSpPr>
                  <a:spLocks/>
                </p:cNvSpPr>
                <p:nvPr/>
              </p:nvSpPr>
              <p:spPr bwMode="auto">
                <a:xfrm>
                  <a:off x="1053" y="647"/>
                  <a:ext cx="166" cy="270"/>
                </a:xfrm>
                <a:custGeom>
                  <a:avLst/>
                  <a:gdLst>
                    <a:gd name="T0" fmla="*/ 10 w 416"/>
                    <a:gd name="T1" fmla="*/ 6 h 676"/>
                    <a:gd name="T2" fmla="*/ 10 w 416"/>
                    <a:gd name="T3" fmla="*/ 6 h 676"/>
                    <a:gd name="T4" fmla="*/ 10 w 416"/>
                    <a:gd name="T5" fmla="*/ 7 h 676"/>
                    <a:gd name="T6" fmla="*/ 10 w 416"/>
                    <a:gd name="T7" fmla="*/ 7 h 676"/>
                    <a:gd name="T8" fmla="*/ 10 w 416"/>
                    <a:gd name="T9" fmla="*/ 8 h 676"/>
                    <a:gd name="T10" fmla="*/ 9 w 416"/>
                    <a:gd name="T11" fmla="*/ 8 h 676"/>
                    <a:gd name="T12" fmla="*/ 9 w 416"/>
                    <a:gd name="T13" fmla="*/ 9 h 676"/>
                    <a:gd name="T14" fmla="*/ 8 w 416"/>
                    <a:gd name="T15" fmla="*/ 10 h 676"/>
                    <a:gd name="T16" fmla="*/ 8 w 416"/>
                    <a:gd name="T17" fmla="*/ 10 h 676"/>
                    <a:gd name="T18" fmla="*/ 8 w 416"/>
                    <a:gd name="T19" fmla="*/ 10 h 676"/>
                    <a:gd name="T20" fmla="*/ 7 w 416"/>
                    <a:gd name="T21" fmla="*/ 11 h 676"/>
                    <a:gd name="T22" fmla="*/ 7 w 416"/>
                    <a:gd name="T23" fmla="*/ 11 h 676"/>
                    <a:gd name="T24" fmla="*/ 6 w 416"/>
                    <a:gd name="T25" fmla="*/ 12 h 676"/>
                    <a:gd name="T26" fmla="*/ 5 w 416"/>
                    <a:gd name="T27" fmla="*/ 14 h 676"/>
                    <a:gd name="T28" fmla="*/ 5 w 416"/>
                    <a:gd name="T29" fmla="*/ 15 h 676"/>
                    <a:gd name="T30" fmla="*/ 4 w 416"/>
                    <a:gd name="T31" fmla="*/ 15 h 676"/>
                    <a:gd name="T32" fmla="*/ 4 w 416"/>
                    <a:gd name="T33" fmla="*/ 16 h 676"/>
                    <a:gd name="T34" fmla="*/ 4 w 416"/>
                    <a:gd name="T35" fmla="*/ 16 h 676"/>
                    <a:gd name="T36" fmla="*/ 4 w 416"/>
                    <a:gd name="T37" fmla="*/ 17 h 676"/>
                    <a:gd name="T38" fmla="*/ 4 w 416"/>
                    <a:gd name="T39" fmla="*/ 17 h 676"/>
                    <a:gd name="T40" fmla="*/ 4 w 416"/>
                    <a:gd name="T41" fmla="*/ 17 h 676"/>
                    <a:gd name="T42" fmla="*/ 1 w 416"/>
                    <a:gd name="T43" fmla="*/ 17 h 676"/>
                    <a:gd name="T44" fmla="*/ 0 w 416"/>
                    <a:gd name="T45" fmla="*/ 16 h 676"/>
                    <a:gd name="T46" fmla="*/ 2 w 416"/>
                    <a:gd name="T47" fmla="*/ 16 h 676"/>
                    <a:gd name="T48" fmla="*/ 3 w 416"/>
                    <a:gd name="T49" fmla="*/ 14 h 676"/>
                    <a:gd name="T50" fmla="*/ 4 w 416"/>
                    <a:gd name="T51" fmla="*/ 11 h 676"/>
                    <a:gd name="T52" fmla="*/ 8 w 416"/>
                    <a:gd name="T53" fmla="*/ 8 h 676"/>
                    <a:gd name="T54" fmla="*/ 10 w 416"/>
                    <a:gd name="T55" fmla="*/ 4 h 676"/>
                    <a:gd name="T56" fmla="*/ 9 w 416"/>
                    <a:gd name="T57" fmla="*/ 2 h 676"/>
                    <a:gd name="T58" fmla="*/ 7 w 416"/>
                    <a:gd name="T59" fmla="*/ 2 h 676"/>
                    <a:gd name="T60" fmla="*/ 8 w 416"/>
                    <a:gd name="T61" fmla="*/ 0 h 676"/>
                    <a:gd name="T62" fmla="*/ 8 w 416"/>
                    <a:gd name="T63" fmla="*/ 0 h 676"/>
                    <a:gd name="T64" fmla="*/ 10 w 416"/>
                    <a:gd name="T65" fmla="*/ 0 h 676"/>
                    <a:gd name="T66" fmla="*/ 10 w 416"/>
                    <a:gd name="T67" fmla="*/ 6 h 6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6"/>
                    <a:gd name="T103" fmla="*/ 0 h 676"/>
                    <a:gd name="T104" fmla="*/ 416 w 416"/>
                    <a:gd name="T105" fmla="*/ 676 h 6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6" h="676">
                      <a:moveTo>
                        <a:pt x="416" y="253"/>
                      </a:moveTo>
                      <a:lnTo>
                        <a:pt x="412" y="257"/>
                      </a:lnTo>
                      <a:lnTo>
                        <a:pt x="402" y="270"/>
                      </a:lnTo>
                      <a:lnTo>
                        <a:pt x="389" y="289"/>
                      </a:lnTo>
                      <a:lnTo>
                        <a:pt x="373" y="311"/>
                      </a:lnTo>
                      <a:lnTo>
                        <a:pt x="356" y="334"/>
                      </a:lnTo>
                      <a:lnTo>
                        <a:pt x="341" y="357"/>
                      </a:lnTo>
                      <a:lnTo>
                        <a:pt x="325" y="378"/>
                      </a:lnTo>
                      <a:lnTo>
                        <a:pt x="315" y="394"/>
                      </a:lnTo>
                      <a:lnTo>
                        <a:pt x="306" y="407"/>
                      </a:lnTo>
                      <a:lnTo>
                        <a:pt x="290" y="421"/>
                      </a:lnTo>
                      <a:lnTo>
                        <a:pt x="273" y="436"/>
                      </a:lnTo>
                      <a:lnTo>
                        <a:pt x="217" y="487"/>
                      </a:lnTo>
                      <a:lnTo>
                        <a:pt x="190" y="552"/>
                      </a:lnTo>
                      <a:lnTo>
                        <a:pt x="180" y="575"/>
                      </a:lnTo>
                      <a:lnTo>
                        <a:pt x="170" y="597"/>
                      </a:lnTo>
                      <a:lnTo>
                        <a:pt x="161" y="618"/>
                      </a:lnTo>
                      <a:lnTo>
                        <a:pt x="151" y="635"/>
                      </a:lnTo>
                      <a:lnTo>
                        <a:pt x="143" y="651"/>
                      </a:lnTo>
                      <a:lnTo>
                        <a:pt x="138" y="659"/>
                      </a:lnTo>
                      <a:lnTo>
                        <a:pt x="136" y="662"/>
                      </a:lnTo>
                      <a:lnTo>
                        <a:pt x="27" y="676"/>
                      </a:lnTo>
                      <a:lnTo>
                        <a:pt x="0" y="608"/>
                      </a:lnTo>
                      <a:lnTo>
                        <a:pt x="87" y="643"/>
                      </a:lnTo>
                      <a:lnTo>
                        <a:pt x="128" y="562"/>
                      </a:lnTo>
                      <a:lnTo>
                        <a:pt x="169" y="442"/>
                      </a:lnTo>
                      <a:lnTo>
                        <a:pt x="302" y="293"/>
                      </a:lnTo>
                      <a:lnTo>
                        <a:pt x="370" y="160"/>
                      </a:lnTo>
                      <a:lnTo>
                        <a:pt x="350" y="81"/>
                      </a:lnTo>
                      <a:lnTo>
                        <a:pt x="283" y="54"/>
                      </a:lnTo>
                      <a:lnTo>
                        <a:pt x="296" y="21"/>
                      </a:lnTo>
                      <a:lnTo>
                        <a:pt x="302" y="0"/>
                      </a:lnTo>
                      <a:lnTo>
                        <a:pt x="397" y="0"/>
                      </a:lnTo>
                      <a:lnTo>
                        <a:pt x="416" y="2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9"/>
                <p:cNvSpPr>
                  <a:spLocks/>
                </p:cNvSpPr>
                <p:nvPr/>
              </p:nvSpPr>
              <p:spPr bwMode="auto">
                <a:xfrm>
                  <a:off x="445" y="702"/>
                  <a:ext cx="59" cy="137"/>
                </a:xfrm>
                <a:custGeom>
                  <a:avLst/>
                  <a:gdLst>
                    <a:gd name="T0" fmla="*/ 0 w 147"/>
                    <a:gd name="T1" fmla="*/ 0 h 342"/>
                    <a:gd name="T2" fmla="*/ 0 w 147"/>
                    <a:gd name="T3" fmla="*/ 1 h 342"/>
                    <a:gd name="T4" fmla="*/ 0 w 147"/>
                    <a:gd name="T5" fmla="*/ 1 h 342"/>
                    <a:gd name="T6" fmla="*/ 1 w 147"/>
                    <a:gd name="T7" fmla="*/ 2 h 342"/>
                    <a:gd name="T8" fmla="*/ 1 w 147"/>
                    <a:gd name="T9" fmla="*/ 3 h 342"/>
                    <a:gd name="T10" fmla="*/ 1 w 147"/>
                    <a:gd name="T11" fmla="*/ 5 h 342"/>
                    <a:gd name="T12" fmla="*/ 2 w 147"/>
                    <a:gd name="T13" fmla="*/ 6 h 342"/>
                    <a:gd name="T14" fmla="*/ 2 w 147"/>
                    <a:gd name="T15" fmla="*/ 7 h 342"/>
                    <a:gd name="T16" fmla="*/ 3 w 147"/>
                    <a:gd name="T17" fmla="*/ 7 h 342"/>
                    <a:gd name="T18" fmla="*/ 3 w 147"/>
                    <a:gd name="T19" fmla="*/ 8 h 342"/>
                    <a:gd name="T20" fmla="*/ 4 w 147"/>
                    <a:gd name="T21" fmla="*/ 8 h 342"/>
                    <a:gd name="T22" fmla="*/ 4 w 147"/>
                    <a:gd name="T23" fmla="*/ 9 h 342"/>
                    <a:gd name="T24" fmla="*/ 4 w 147"/>
                    <a:gd name="T25" fmla="*/ 9 h 342"/>
                    <a:gd name="T26" fmla="*/ 2 w 147"/>
                    <a:gd name="T27" fmla="*/ 7 h 342"/>
                    <a:gd name="T28" fmla="*/ 0 w 147"/>
                    <a:gd name="T29" fmla="*/ 4 h 342"/>
                    <a:gd name="T30" fmla="*/ 0 w 147"/>
                    <a:gd name="T31" fmla="*/ 0 h 342"/>
                    <a:gd name="T32" fmla="*/ 0 w 147"/>
                    <a:gd name="T33" fmla="*/ 0 h 3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7"/>
                    <a:gd name="T52" fmla="*/ 0 h 342"/>
                    <a:gd name="T53" fmla="*/ 147 w 147"/>
                    <a:gd name="T54" fmla="*/ 342 h 3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7" h="342">
                      <a:moveTo>
                        <a:pt x="2" y="6"/>
                      </a:moveTo>
                      <a:lnTo>
                        <a:pt x="6" y="25"/>
                      </a:lnTo>
                      <a:lnTo>
                        <a:pt x="13" y="52"/>
                      </a:lnTo>
                      <a:lnTo>
                        <a:pt x="23" y="83"/>
                      </a:lnTo>
                      <a:lnTo>
                        <a:pt x="33" y="118"/>
                      </a:lnTo>
                      <a:lnTo>
                        <a:pt x="52" y="179"/>
                      </a:lnTo>
                      <a:lnTo>
                        <a:pt x="83" y="243"/>
                      </a:lnTo>
                      <a:lnTo>
                        <a:pt x="96" y="266"/>
                      </a:lnTo>
                      <a:lnTo>
                        <a:pt x="112" y="290"/>
                      </a:lnTo>
                      <a:lnTo>
                        <a:pt x="125" y="311"/>
                      </a:lnTo>
                      <a:lnTo>
                        <a:pt x="137" y="326"/>
                      </a:lnTo>
                      <a:lnTo>
                        <a:pt x="145" y="338"/>
                      </a:lnTo>
                      <a:lnTo>
                        <a:pt x="147" y="342"/>
                      </a:lnTo>
                      <a:lnTo>
                        <a:pt x="73" y="276"/>
                      </a:lnTo>
                      <a:lnTo>
                        <a:pt x="13" y="168"/>
                      </a:lnTo>
                      <a:lnTo>
                        <a:pt x="0" y="0"/>
                      </a:lnTo>
                      <a:lnTo>
                        <a:pt x="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0"/>
                <p:cNvSpPr>
                  <a:spLocks/>
                </p:cNvSpPr>
                <p:nvPr/>
              </p:nvSpPr>
              <p:spPr bwMode="auto">
                <a:xfrm>
                  <a:off x="501" y="804"/>
                  <a:ext cx="46" cy="89"/>
                </a:xfrm>
                <a:custGeom>
                  <a:avLst/>
                  <a:gdLst>
                    <a:gd name="T0" fmla="*/ 2 w 114"/>
                    <a:gd name="T1" fmla="*/ 4 h 222"/>
                    <a:gd name="T2" fmla="*/ 3 w 114"/>
                    <a:gd name="T3" fmla="*/ 6 h 222"/>
                    <a:gd name="T4" fmla="*/ 3 w 114"/>
                    <a:gd name="T5" fmla="*/ 6 h 222"/>
                    <a:gd name="T6" fmla="*/ 3 w 114"/>
                    <a:gd name="T7" fmla="*/ 6 h 222"/>
                    <a:gd name="T8" fmla="*/ 2 w 114"/>
                    <a:gd name="T9" fmla="*/ 5 h 222"/>
                    <a:gd name="T10" fmla="*/ 2 w 114"/>
                    <a:gd name="T11" fmla="*/ 5 h 222"/>
                    <a:gd name="T12" fmla="*/ 2 w 114"/>
                    <a:gd name="T13" fmla="*/ 5 h 222"/>
                    <a:gd name="T14" fmla="*/ 2 w 114"/>
                    <a:gd name="T15" fmla="*/ 5 h 222"/>
                    <a:gd name="T16" fmla="*/ 2 w 114"/>
                    <a:gd name="T17" fmla="*/ 4 h 222"/>
                    <a:gd name="T18" fmla="*/ 1 w 114"/>
                    <a:gd name="T19" fmla="*/ 4 h 222"/>
                    <a:gd name="T20" fmla="*/ 1 w 114"/>
                    <a:gd name="T21" fmla="*/ 3 h 222"/>
                    <a:gd name="T22" fmla="*/ 0 w 114"/>
                    <a:gd name="T23" fmla="*/ 2 h 222"/>
                    <a:gd name="T24" fmla="*/ 0 w 114"/>
                    <a:gd name="T25" fmla="*/ 1 h 222"/>
                    <a:gd name="T26" fmla="*/ 0 w 114"/>
                    <a:gd name="T27" fmla="*/ 0 h 222"/>
                    <a:gd name="T28" fmla="*/ 2 w 114"/>
                    <a:gd name="T29" fmla="*/ 4 h 2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4"/>
                    <a:gd name="T46" fmla="*/ 0 h 222"/>
                    <a:gd name="T47" fmla="*/ 114 w 114"/>
                    <a:gd name="T48" fmla="*/ 222 h 2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4" h="222">
                      <a:moveTo>
                        <a:pt x="81" y="141"/>
                      </a:moveTo>
                      <a:lnTo>
                        <a:pt x="114" y="222"/>
                      </a:lnTo>
                      <a:lnTo>
                        <a:pt x="112" y="220"/>
                      </a:lnTo>
                      <a:lnTo>
                        <a:pt x="106" y="216"/>
                      </a:lnTo>
                      <a:lnTo>
                        <a:pt x="96" y="208"/>
                      </a:lnTo>
                      <a:lnTo>
                        <a:pt x="85" y="199"/>
                      </a:lnTo>
                      <a:lnTo>
                        <a:pt x="73" y="189"/>
                      </a:lnTo>
                      <a:lnTo>
                        <a:pt x="62" y="179"/>
                      </a:lnTo>
                      <a:lnTo>
                        <a:pt x="54" y="170"/>
                      </a:lnTo>
                      <a:lnTo>
                        <a:pt x="46" y="162"/>
                      </a:lnTo>
                      <a:lnTo>
                        <a:pt x="33" y="127"/>
                      </a:lnTo>
                      <a:lnTo>
                        <a:pt x="17" y="73"/>
                      </a:lnTo>
                      <a:lnTo>
                        <a:pt x="6" y="23"/>
                      </a:lnTo>
                      <a:lnTo>
                        <a:pt x="0" y="0"/>
                      </a:lnTo>
                      <a:lnTo>
                        <a:pt x="8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7"/>
                <p:cNvSpPr>
                  <a:spLocks/>
                </p:cNvSpPr>
                <p:nvPr/>
              </p:nvSpPr>
              <p:spPr bwMode="auto">
                <a:xfrm>
                  <a:off x="895" y="41"/>
                  <a:ext cx="34" cy="51"/>
                </a:xfrm>
                <a:custGeom>
                  <a:avLst/>
                  <a:gdLst>
                    <a:gd name="T0" fmla="*/ 2 w 87"/>
                    <a:gd name="T1" fmla="*/ 3 h 127"/>
                    <a:gd name="T2" fmla="*/ 0 w 87"/>
                    <a:gd name="T3" fmla="*/ 2 h 127"/>
                    <a:gd name="T4" fmla="*/ 0 w 87"/>
                    <a:gd name="T5" fmla="*/ 0 h 127"/>
                    <a:gd name="T6" fmla="*/ 2 w 87"/>
                    <a:gd name="T7" fmla="*/ 3 h 127"/>
                    <a:gd name="T8" fmla="*/ 0 60000 65536"/>
                    <a:gd name="T9" fmla="*/ 0 60000 65536"/>
                    <a:gd name="T10" fmla="*/ 0 60000 65536"/>
                    <a:gd name="T11" fmla="*/ 0 60000 65536"/>
                    <a:gd name="T12" fmla="*/ 0 w 87"/>
                    <a:gd name="T13" fmla="*/ 0 h 127"/>
                    <a:gd name="T14" fmla="*/ 87 w 87"/>
                    <a:gd name="T15" fmla="*/ 127 h 127"/>
                  </a:gdLst>
                  <a:ahLst/>
                  <a:cxnLst>
                    <a:cxn ang="T8">
                      <a:pos x="T0" y="T1"/>
                    </a:cxn>
                    <a:cxn ang="T9">
                      <a:pos x="T2" y="T3"/>
                    </a:cxn>
                    <a:cxn ang="T10">
                      <a:pos x="T4" y="T5"/>
                    </a:cxn>
                    <a:cxn ang="T11">
                      <a:pos x="T6" y="T7"/>
                    </a:cxn>
                  </a:cxnLst>
                  <a:rect l="T12" t="T13" r="T14" b="T15"/>
                  <a:pathLst>
                    <a:path w="87" h="127">
                      <a:moveTo>
                        <a:pt x="87" y="127"/>
                      </a:moveTo>
                      <a:lnTo>
                        <a:pt x="8" y="87"/>
                      </a:lnTo>
                      <a:lnTo>
                        <a:pt x="0" y="0"/>
                      </a:lnTo>
                      <a:lnTo>
                        <a:pt x="87"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8"/>
                <p:cNvSpPr>
                  <a:spLocks/>
                </p:cNvSpPr>
                <p:nvPr/>
              </p:nvSpPr>
              <p:spPr bwMode="auto">
                <a:xfrm>
                  <a:off x="481" y="998"/>
                  <a:ext cx="580" cy="118"/>
                </a:xfrm>
                <a:custGeom>
                  <a:avLst/>
                  <a:gdLst>
                    <a:gd name="T0" fmla="*/ 22 w 1449"/>
                    <a:gd name="T1" fmla="*/ 0 h 295"/>
                    <a:gd name="T2" fmla="*/ 24 w 1449"/>
                    <a:gd name="T3" fmla="*/ 0 h 295"/>
                    <a:gd name="T4" fmla="*/ 26 w 1449"/>
                    <a:gd name="T5" fmla="*/ 1 h 295"/>
                    <a:gd name="T6" fmla="*/ 28 w 1449"/>
                    <a:gd name="T7" fmla="*/ 1 h 295"/>
                    <a:gd name="T8" fmla="*/ 30 w 1449"/>
                    <a:gd name="T9" fmla="*/ 1 h 295"/>
                    <a:gd name="T10" fmla="*/ 31 w 1449"/>
                    <a:gd name="T11" fmla="*/ 1 h 295"/>
                    <a:gd name="T12" fmla="*/ 32 w 1449"/>
                    <a:gd name="T13" fmla="*/ 2 h 295"/>
                    <a:gd name="T14" fmla="*/ 32 w 1449"/>
                    <a:gd name="T15" fmla="*/ 2 h 295"/>
                    <a:gd name="T16" fmla="*/ 32 w 1449"/>
                    <a:gd name="T17" fmla="*/ 2 h 295"/>
                    <a:gd name="T18" fmla="*/ 37 w 1449"/>
                    <a:gd name="T19" fmla="*/ 7 h 295"/>
                    <a:gd name="T20" fmla="*/ 35 w 1449"/>
                    <a:gd name="T21" fmla="*/ 3 h 295"/>
                    <a:gd name="T22" fmla="*/ 34 w 1449"/>
                    <a:gd name="T23" fmla="*/ 3 h 295"/>
                    <a:gd name="T24" fmla="*/ 31 w 1449"/>
                    <a:gd name="T25" fmla="*/ 2 h 295"/>
                    <a:gd name="T26" fmla="*/ 27 w 1449"/>
                    <a:gd name="T27" fmla="*/ 2 h 295"/>
                    <a:gd name="T28" fmla="*/ 26 w 1449"/>
                    <a:gd name="T29" fmla="*/ 2 h 295"/>
                    <a:gd name="T30" fmla="*/ 23 w 1449"/>
                    <a:gd name="T31" fmla="*/ 2 h 295"/>
                    <a:gd name="T32" fmla="*/ 21 w 1449"/>
                    <a:gd name="T33" fmla="*/ 2 h 295"/>
                    <a:gd name="T34" fmla="*/ 18 w 1449"/>
                    <a:gd name="T35" fmla="*/ 1 h 295"/>
                    <a:gd name="T36" fmla="*/ 15 w 1449"/>
                    <a:gd name="T37" fmla="*/ 1 h 295"/>
                    <a:gd name="T38" fmla="*/ 6 w 1449"/>
                    <a:gd name="T39" fmla="*/ 2 h 295"/>
                    <a:gd name="T40" fmla="*/ 0 w 1449"/>
                    <a:gd name="T41" fmla="*/ 4 h 295"/>
                    <a:gd name="T42" fmla="*/ 0 w 1449"/>
                    <a:gd name="T43" fmla="*/ 8 h 295"/>
                    <a:gd name="T44" fmla="*/ 0 w 1449"/>
                    <a:gd name="T45" fmla="*/ 5 h 295"/>
                    <a:gd name="T46" fmla="*/ 0 w 1449"/>
                    <a:gd name="T47" fmla="*/ 3 h 295"/>
                    <a:gd name="T48" fmla="*/ 1 w 1449"/>
                    <a:gd name="T49" fmla="*/ 2 h 295"/>
                    <a:gd name="T50" fmla="*/ 2 w 1449"/>
                    <a:gd name="T51" fmla="*/ 2 h 295"/>
                    <a:gd name="T52" fmla="*/ 2 w 1449"/>
                    <a:gd name="T53" fmla="*/ 2 h 295"/>
                    <a:gd name="T54" fmla="*/ 2 w 1449"/>
                    <a:gd name="T55" fmla="*/ 2 h 295"/>
                    <a:gd name="T56" fmla="*/ 2 w 1449"/>
                    <a:gd name="T57" fmla="*/ 2 h 295"/>
                    <a:gd name="T58" fmla="*/ 4 w 1449"/>
                    <a:gd name="T59" fmla="*/ 2 h 295"/>
                    <a:gd name="T60" fmla="*/ 6 w 1449"/>
                    <a:gd name="T61" fmla="*/ 1 h 295"/>
                    <a:gd name="T62" fmla="*/ 10 w 1449"/>
                    <a:gd name="T63" fmla="*/ 1 h 295"/>
                    <a:gd name="T64" fmla="*/ 13 w 1449"/>
                    <a:gd name="T65" fmla="*/ 0 h 295"/>
                    <a:gd name="T66" fmla="*/ 16 w 1449"/>
                    <a:gd name="T67" fmla="*/ 0 h 295"/>
                    <a:gd name="T68" fmla="*/ 19 w 1449"/>
                    <a:gd name="T69" fmla="*/ 0 h 29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9"/>
                    <a:gd name="T106" fmla="*/ 0 h 295"/>
                    <a:gd name="T107" fmla="*/ 1449 w 1449"/>
                    <a:gd name="T108" fmla="*/ 295 h 29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9" h="295">
                      <a:moveTo>
                        <a:pt x="813" y="2"/>
                      </a:moveTo>
                      <a:lnTo>
                        <a:pt x="865" y="4"/>
                      </a:lnTo>
                      <a:lnTo>
                        <a:pt x="914" y="8"/>
                      </a:lnTo>
                      <a:lnTo>
                        <a:pt x="958" y="13"/>
                      </a:lnTo>
                      <a:lnTo>
                        <a:pt x="999" y="17"/>
                      </a:lnTo>
                      <a:lnTo>
                        <a:pt x="1037" y="23"/>
                      </a:lnTo>
                      <a:lnTo>
                        <a:pt x="1074" y="27"/>
                      </a:lnTo>
                      <a:lnTo>
                        <a:pt x="1105" y="33"/>
                      </a:lnTo>
                      <a:lnTo>
                        <a:pt x="1134" y="38"/>
                      </a:lnTo>
                      <a:lnTo>
                        <a:pt x="1161" y="42"/>
                      </a:lnTo>
                      <a:lnTo>
                        <a:pt x="1184" y="48"/>
                      </a:lnTo>
                      <a:lnTo>
                        <a:pt x="1203" y="52"/>
                      </a:lnTo>
                      <a:lnTo>
                        <a:pt x="1221" y="56"/>
                      </a:lnTo>
                      <a:lnTo>
                        <a:pt x="1234" y="60"/>
                      </a:lnTo>
                      <a:lnTo>
                        <a:pt x="1246" y="62"/>
                      </a:lnTo>
                      <a:lnTo>
                        <a:pt x="1254" y="64"/>
                      </a:lnTo>
                      <a:lnTo>
                        <a:pt x="1257" y="65"/>
                      </a:lnTo>
                      <a:lnTo>
                        <a:pt x="1259" y="65"/>
                      </a:lnTo>
                      <a:lnTo>
                        <a:pt x="1435" y="87"/>
                      </a:lnTo>
                      <a:lnTo>
                        <a:pt x="1449" y="290"/>
                      </a:lnTo>
                      <a:lnTo>
                        <a:pt x="1383" y="135"/>
                      </a:lnTo>
                      <a:lnTo>
                        <a:pt x="1375" y="133"/>
                      </a:lnTo>
                      <a:lnTo>
                        <a:pt x="1358" y="127"/>
                      </a:lnTo>
                      <a:lnTo>
                        <a:pt x="1327" y="120"/>
                      </a:lnTo>
                      <a:lnTo>
                        <a:pt x="1290" y="110"/>
                      </a:lnTo>
                      <a:lnTo>
                        <a:pt x="1196" y="89"/>
                      </a:lnTo>
                      <a:lnTo>
                        <a:pt x="1091" y="73"/>
                      </a:lnTo>
                      <a:lnTo>
                        <a:pt x="1062" y="71"/>
                      </a:lnTo>
                      <a:lnTo>
                        <a:pt x="1029" y="67"/>
                      </a:lnTo>
                      <a:lnTo>
                        <a:pt x="993" y="65"/>
                      </a:lnTo>
                      <a:lnTo>
                        <a:pt x="952" y="62"/>
                      </a:lnTo>
                      <a:lnTo>
                        <a:pt x="912" y="60"/>
                      </a:lnTo>
                      <a:lnTo>
                        <a:pt x="867" y="56"/>
                      </a:lnTo>
                      <a:lnTo>
                        <a:pt x="825" y="54"/>
                      </a:lnTo>
                      <a:lnTo>
                        <a:pt x="782" y="50"/>
                      </a:lnTo>
                      <a:lnTo>
                        <a:pt x="703" y="46"/>
                      </a:lnTo>
                      <a:lnTo>
                        <a:pt x="637" y="42"/>
                      </a:lnTo>
                      <a:lnTo>
                        <a:pt x="593" y="38"/>
                      </a:lnTo>
                      <a:lnTo>
                        <a:pt x="575" y="38"/>
                      </a:lnTo>
                      <a:lnTo>
                        <a:pt x="239" y="87"/>
                      </a:lnTo>
                      <a:lnTo>
                        <a:pt x="71" y="122"/>
                      </a:lnTo>
                      <a:lnTo>
                        <a:pt x="21" y="170"/>
                      </a:lnTo>
                      <a:lnTo>
                        <a:pt x="71" y="295"/>
                      </a:lnTo>
                      <a:lnTo>
                        <a:pt x="0" y="295"/>
                      </a:lnTo>
                      <a:lnTo>
                        <a:pt x="0" y="266"/>
                      </a:lnTo>
                      <a:lnTo>
                        <a:pt x="1" y="205"/>
                      </a:lnTo>
                      <a:lnTo>
                        <a:pt x="9" y="141"/>
                      </a:lnTo>
                      <a:lnTo>
                        <a:pt x="21" y="108"/>
                      </a:lnTo>
                      <a:lnTo>
                        <a:pt x="29" y="104"/>
                      </a:lnTo>
                      <a:lnTo>
                        <a:pt x="38" y="98"/>
                      </a:lnTo>
                      <a:lnTo>
                        <a:pt x="48" y="94"/>
                      </a:lnTo>
                      <a:lnTo>
                        <a:pt x="58" y="87"/>
                      </a:lnTo>
                      <a:lnTo>
                        <a:pt x="65" y="83"/>
                      </a:lnTo>
                      <a:lnTo>
                        <a:pt x="73" y="77"/>
                      </a:lnTo>
                      <a:lnTo>
                        <a:pt x="77" y="75"/>
                      </a:lnTo>
                      <a:lnTo>
                        <a:pt x="79" y="73"/>
                      </a:lnTo>
                      <a:lnTo>
                        <a:pt x="85" y="71"/>
                      </a:lnTo>
                      <a:lnTo>
                        <a:pt x="102" y="69"/>
                      </a:lnTo>
                      <a:lnTo>
                        <a:pt x="129" y="65"/>
                      </a:lnTo>
                      <a:lnTo>
                        <a:pt x="166" y="60"/>
                      </a:lnTo>
                      <a:lnTo>
                        <a:pt x="208" y="52"/>
                      </a:lnTo>
                      <a:lnTo>
                        <a:pt x="258" y="46"/>
                      </a:lnTo>
                      <a:lnTo>
                        <a:pt x="314" y="38"/>
                      </a:lnTo>
                      <a:lnTo>
                        <a:pt x="374" y="31"/>
                      </a:lnTo>
                      <a:lnTo>
                        <a:pt x="436" y="23"/>
                      </a:lnTo>
                      <a:lnTo>
                        <a:pt x="502" y="17"/>
                      </a:lnTo>
                      <a:lnTo>
                        <a:pt x="568" y="9"/>
                      </a:lnTo>
                      <a:lnTo>
                        <a:pt x="631" y="6"/>
                      </a:lnTo>
                      <a:lnTo>
                        <a:pt x="695" y="2"/>
                      </a:lnTo>
                      <a:lnTo>
                        <a:pt x="757" y="0"/>
                      </a:lnTo>
                      <a:lnTo>
                        <a:pt x="81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9"/>
                <p:cNvSpPr>
                  <a:spLocks/>
                </p:cNvSpPr>
                <p:nvPr/>
              </p:nvSpPr>
              <p:spPr bwMode="auto">
                <a:xfrm>
                  <a:off x="443" y="136"/>
                  <a:ext cx="660" cy="724"/>
                </a:xfrm>
                <a:custGeom>
                  <a:avLst/>
                  <a:gdLst>
                    <a:gd name="T0" fmla="*/ 25 w 1650"/>
                    <a:gd name="T1" fmla="*/ 0 h 1811"/>
                    <a:gd name="T2" fmla="*/ 29 w 1650"/>
                    <a:gd name="T3" fmla="*/ 2 h 1811"/>
                    <a:gd name="T4" fmla="*/ 33 w 1650"/>
                    <a:gd name="T5" fmla="*/ 4 h 1811"/>
                    <a:gd name="T6" fmla="*/ 36 w 1650"/>
                    <a:gd name="T7" fmla="*/ 7 h 1811"/>
                    <a:gd name="T8" fmla="*/ 39 w 1650"/>
                    <a:gd name="T9" fmla="*/ 10 h 1811"/>
                    <a:gd name="T10" fmla="*/ 41 w 1650"/>
                    <a:gd name="T11" fmla="*/ 14 h 1811"/>
                    <a:gd name="T12" fmla="*/ 42 w 1650"/>
                    <a:gd name="T13" fmla="*/ 18 h 1811"/>
                    <a:gd name="T14" fmla="*/ 42 w 1650"/>
                    <a:gd name="T15" fmla="*/ 23 h 1811"/>
                    <a:gd name="T16" fmla="*/ 42 w 1650"/>
                    <a:gd name="T17" fmla="*/ 28 h 1811"/>
                    <a:gd name="T18" fmla="*/ 41 w 1650"/>
                    <a:gd name="T19" fmla="*/ 32 h 1811"/>
                    <a:gd name="T20" fmla="*/ 39 w 1650"/>
                    <a:gd name="T21" fmla="*/ 36 h 1811"/>
                    <a:gd name="T22" fmla="*/ 36 w 1650"/>
                    <a:gd name="T23" fmla="*/ 40 h 1811"/>
                    <a:gd name="T24" fmla="*/ 33 w 1650"/>
                    <a:gd name="T25" fmla="*/ 42 h 1811"/>
                    <a:gd name="T26" fmla="*/ 29 w 1650"/>
                    <a:gd name="T27" fmla="*/ 44 h 1811"/>
                    <a:gd name="T28" fmla="*/ 25 w 1650"/>
                    <a:gd name="T29" fmla="*/ 46 h 1811"/>
                    <a:gd name="T30" fmla="*/ 21 w 1650"/>
                    <a:gd name="T31" fmla="*/ 46 h 1811"/>
                    <a:gd name="T32" fmla="*/ 17 w 1650"/>
                    <a:gd name="T33" fmla="*/ 46 h 1811"/>
                    <a:gd name="T34" fmla="*/ 13 w 1650"/>
                    <a:gd name="T35" fmla="*/ 44 h 1811"/>
                    <a:gd name="T36" fmla="*/ 9 w 1650"/>
                    <a:gd name="T37" fmla="*/ 42 h 1811"/>
                    <a:gd name="T38" fmla="*/ 6 w 1650"/>
                    <a:gd name="T39" fmla="*/ 40 h 1811"/>
                    <a:gd name="T40" fmla="*/ 4 w 1650"/>
                    <a:gd name="T41" fmla="*/ 36 h 1811"/>
                    <a:gd name="T42" fmla="*/ 2 w 1650"/>
                    <a:gd name="T43" fmla="*/ 32 h 1811"/>
                    <a:gd name="T44" fmla="*/ 0 w 1650"/>
                    <a:gd name="T45" fmla="*/ 28 h 1811"/>
                    <a:gd name="T46" fmla="*/ 0 w 1650"/>
                    <a:gd name="T47" fmla="*/ 23 h 1811"/>
                    <a:gd name="T48" fmla="*/ 0 w 1650"/>
                    <a:gd name="T49" fmla="*/ 18 h 1811"/>
                    <a:gd name="T50" fmla="*/ 2 w 1650"/>
                    <a:gd name="T51" fmla="*/ 14 h 1811"/>
                    <a:gd name="T52" fmla="*/ 4 w 1650"/>
                    <a:gd name="T53" fmla="*/ 10 h 1811"/>
                    <a:gd name="T54" fmla="*/ 6 w 1650"/>
                    <a:gd name="T55" fmla="*/ 7 h 1811"/>
                    <a:gd name="T56" fmla="*/ 9 w 1650"/>
                    <a:gd name="T57" fmla="*/ 4 h 1811"/>
                    <a:gd name="T58" fmla="*/ 13 w 1650"/>
                    <a:gd name="T59" fmla="*/ 2 h 1811"/>
                    <a:gd name="T60" fmla="*/ 17 w 1650"/>
                    <a:gd name="T61" fmla="*/ 0 h 1811"/>
                    <a:gd name="T62" fmla="*/ 21 w 1650"/>
                    <a:gd name="T63" fmla="*/ 0 h 181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50"/>
                    <a:gd name="T97" fmla="*/ 0 h 1811"/>
                    <a:gd name="T98" fmla="*/ 1650 w 1650"/>
                    <a:gd name="T99" fmla="*/ 1811 h 181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50" h="1811">
                      <a:moveTo>
                        <a:pt x="910" y="4"/>
                      </a:moveTo>
                      <a:lnTo>
                        <a:pt x="991" y="20"/>
                      </a:lnTo>
                      <a:lnTo>
                        <a:pt x="1070" y="41"/>
                      </a:lnTo>
                      <a:lnTo>
                        <a:pt x="1146" y="72"/>
                      </a:lnTo>
                      <a:lnTo>
                        <a:pt x="1217" y="111"/>
                      </a:lnTo>
                      <a:lnTo>
                        <a:pt x="1285" y="155"/>
                      </a:lnTo>
                      <a:lnTo>
                        <a:pt x="1349" y="207"/>
                      </a:lnTo>
                      <a:lnTo>
                        <a:pt x="1409" y="265"/>
                      </a:lnTo>
                      <a:lnTo>
                        <a:pt x="1461" y="331"/>
                      </a:lnTo>
                      <a:lnTo>
                        <a:pt x="1509" y="400"/>
                      </a:lnTo>
                      <a:lnTo>
                        <a:pt x="1550" y="474"/>
                      </a:lnTo>
                      <a:lnTo>
                        <a:pt x="1584" y="553"/>
                      </a:lnTo>
                      <a:lnTo>
                        <a:pt x="1613" y="638"/>
                      </a:lnTo>
                      <a:lnTo>
                        <a:pt x="1633" y="723"/>
                      </a:lnTo>
                      <a:lnTo>
                        <a:pt x="1646" y="814"/>
                      </a:lnTo>
                      <a:lnTo>
                        <a:pt x="1650" y="907"/>
                      </a:lnTo>
                      <a:lnTo>
                        <a:pt x="1646" y="999"/>
                      </a:lnTo>
                      <a:lnTo>
                        <a:pt x="1633" y="1088"/>
                      </a:lnTo>
                      <a:lnTo>
                        <a:pt x="1613" y="1175"/>
                      </a:lnTo>
                      <a:lnTo>
                        <a:pt x="1584" y="1258"/>
                      </a:lnTo>
                      <a:lnTo>
                        <a:pt x="1550" y="1338"/>
                      </a:lnTo>
                      <a:lnTo>
                        <a:pt x="1509" y="1411"/>
                      </a:lnTo>
                      <a:lnTo>
                        <a:pt x="1461" y="1481"/>
                      </a:lnTo>
                      <a:lnTo>
                        <a:pt x="1409" y="1546"/>
                      </a:lnTo>
                      <a:lnTo>
                        <a:pt x="1349" y="1604"/>
                      </a:lnTo>
                      <a:lnTo>
                        <a:pt x="1285" y="1656"/>
                      </a:lnTo>
                      <a:lnTo>
                        <a:pt x="1217" y="1701"/>
                      </a:lnTo>
                      <a:lnTo>
                        <a:pt x="1146" y="1739"/>
                      </a:lnTo>
                      <a:lnTo>
                        <a:pt x="1070" y="1770"/>
                      </a:lnTo>
                      <a:lnTo>
                        <a:pt x="991" y="1792"/>
                      </a:lnTo>
                      <a:lnTo>
                        <a:pt x="910" y="1807"/>
                      </a:lnTo>
                      <a:lnTo>
                        <a:pt x="825" y="1811"/>
                      </a:lnTo>
                      <a:lnTo>
                        <a:pt x="740" y="1807"/>
                      </a:lnTo>
                      <a:lnTo>
                        <a:pt x="659" y="1792"/>
                      </a:lnTo>
                      <a:lnTo>
                        <a:pt x="580" y="1770"/>
                      </a:lnTo>
                      <a:lnTo>
                        <a:pt x="504" y="1739"/>
                      </a:lnTo>
                      <a:lnTo>
                        <a:pt x="431" y="1701"/>
                      </a:lnTo>
                      <a:lnTo>
                        <a:pt x="363" y="1656"/>
                      </a:lnTo>
                      <a:lnTo>
                        <a:pt x="299" y="1604"/>
                      </a:lnTo>
                      <a:lnTo>
                        <a:pt x="241" y="1546"/>
                      </a:lnTo>
                      <a:lnTo>
                        <a:pt x="187" y="1481"/>
                      </a:lnTo>
                      <a:lnTo>
                        <a:pt x="141" y="1411"/>
                      </a:lnTo>
                      <a:lnTo>
                        <a:pt x="100" y="1338"/>
                      </a:lnTo>
                      <a:lnTo>
                        <a:pt x="66" y="1258"/>
                      </a:lnTo>
                      <a:lnTo>
                        <a:pt x="37" y="1175"/>
                      </a:lnTo>
                      <a:lnTo>
                        <a:pt x="17" y="1088"/>
                      </a:lnTo>
                      <a:lnTo>
                        <a:pt x="4" y="999"/>
                      </a:lnTo>
                      <a:lnTo>
                        <a:pt x="0" y="907"/>
                      </a:lnTo>
                      <a:lnTo>
                        <a:pt x="4" y="814"/>
                      </a:lnTo>
                      <a:lnTo>
                        <a:pt x="17" y="723"/>
                      </a:lnTo>
                      <a:lnTo>
                        <a:pt x="37" y="638"/>
                      </a:lnTo>
                      <a:lnTo>
                        <a:pt x="66" y="553"/>
                      </a:lnTo>
                      <a:lnTo>
                        <a:pt x="100" y="474"/>
                      </a:lnTo>
                      <a:lnTo>
                        <a:pt x="141" y="400"/>
                      </a:lnTo>
                      <a:lnTo>
                        <a:pt x="187" y="331"/>
                      </a:lnTo>
                      <a:lnTo>
                        <a:pt x="241" y="265"/>
                      </a:lnTo>
                      <a:lnTo>
                        <a:pt x="299" y="207"/>
                      </a:lnTo>
                      <a:lnTo>
                        <a:pt x="363" y="155"/>
                      </a:lnTo>
                      <a:lnTo>
                        <a:pt x="431" y="111"/>
                      </a:lnTo>
                      <a:lnTo>
                        <a:pt x="504" y="72"/>
                      </a:lnTo>
                      <a:lnTo>
                        <a:pt x="580" y="41"/>
                      </a:lnTo>
                      <a:lnTo>
                        <a:pt x="659" y="20"/>
                      </a:lnTo>
                      <a:lnTo>
                        <a:pt x="740" y="4"/>
                      </a:lnTo>
                      <a:lnTo>
                        <a:pt x="825" y="0"/>
                      </a:lnTo>
                      <a:lnTo>
                        <a:pt x="910" y="4"/>
                      </a:lnTo>
                      <a:close/>
                    </a:path>
                  </a:pathLst>
                </a:custGeom>
                <a:solidFill>
                  <a:srgbClr val="66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59"/>
                <p:cNvSpPr>
                  <a:spLocks/>
                </p:cNvSpPr>
                <p:nvPr/>
              </p:nvSpPr>
              <p:spPr bwMode="auto">
                <a:xfrm>
                  <a:off x="642" y="435"/>
                  <a:ext cx="13" cy="11"/>
                </a:xfrm>
                <a:custGeom>
                  <a:avLst/>
                  <a:gdLst>
                    <a:gd name="T0" fmla="*/ 0 w 33"/>
                    <a:gd name="T1" fmla="*/ 1 h 29"/>
                    <a:gd name="T2" fmla="*/ 0 w 33"/>
                    <a:gd name="T3" fmla="*/ 1 h 29"/>
                    <a:gd name="T4" fmla="*/ 0 w 33"/>
                    <a:gd name="T5" fmla="*/ 0 h 29"/>
                    <a:gd name="T6" fmla="*/ 0 w 33"/>
                    <a:gd name="T7" fmla="*/ 0 h 29"/>
                    <a:gd name="T8" fmla="*/ 1 w 33"/>
                    <a:gd name="T9" fmla="*/ 0 h 29"/>
                    <a:gd name="T10" fmla="*/ 0 w 33"/>
                    <a:gd name="T11" fmla="*/ 1 h 29"/>
                    <a:gd name="T12" fmla="*/ 0 60000 65536"/>
                    <a:gd name="T13" fmla="*/ 0 60000 65536"/>
                    <a:gd name="T14" fmla="*/ 0 60000 65536"/>
                    <a:gd name="T15" fmla="*/ 0 60000 65536"/>
                    <a:gd name="T16" fmla="*/ 0 60000 65536"/>
                    <a:gd name="T17" fmla="*/ 0 60000 65536"/>
                    <a:gd name="T18" fmla="*/ 0 w 33"/>
                    <a:gd name="T19" fmla="*/ 0 h 29"/>
                    <a:gd name="T20" fmla="*/ 33 w 33"/>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33" h="29">
                      <a:moveTo>
                        <a:pt x="2" y="29"/>
                      </a:moveTo>
                      <a:lnTo>
                        <a:pt x="0" y="27"/>
                      </a:lnTo>
                      <a:lnTo>
                        <a:pt x="6" y="20"/>
                      </a:lnTo>
                      <a:lnTo>
                        <a:pt x="8" y="2"/>
                      </a:lnTo>
                      <a:lnTo>
                        <a:pt x="33" y="0"/>
                      </a:lnTo>
                      <a:lnTo>
                        <a:pt x="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60"/>
                <p:cNvSpPr>
                  <a:spLocks/>
                </p:cNvSpPr>
                <p:nvPr/>
              </p:nvSpPr>
              <p:spPr bwMode="auto">
                <a:xfrm>
                  <a:off x="623" y="452"/>
                  <a:ext cx="13" cy="12"/>
                </a:xfrm>
                <a:custGeom>
                  <a:avLst/>
                  <a:gdLst>
                    <a:gd name="T0" fmla="*/ 0 w 31"/>
                    <a:gd name="T1" fmla="*/ 1 h 29"/>
                    <a:gd name="T2" fmla="*/ 0 w 31"/>
                    <a:gd name="T3" fmla="*/ 0 h 29"/>
                    <a:gd name="T4" fmla="*/ 0 w 31"/>
                    <a:gd name="T5" fmla="*/ 0 h 29"/>
                    <a:gd name="T6" fmla="*/ 1 w 31"/>
                    <a:gd name="T7" fmla="*/ 0 h 29"/>
                    <a:gd name="T8" fmla="*/ 0 w 31"/>
                    <a:gd name="T9" fmla="*/ 1 h 29"/>
                    <a:gd name="T10" fmla="*/ 0 60000 65536"/>
                    <a:gd name="T11" fmla="*/ 0 60000 65536"/>
                    <a:gd name="T12" fmla="*/ 0 60000 65536"/>
                    <a:gd name="T13" fmla="*/ 0 60000 65536"/>
                    <a:gd name="T14" fmla="*/ 0 60000 65536"/>
                    <a:gd name="T15" fmla="*/ 0 w 31"/>
                    <a:gd name="T16" fmla="*/ 0 h 29"/>
                    <a:gd name="T17" fmla="*/ 31 w 31"/>
                    <a:gd name="T18" fmla="*/ 29 h 29"/>
                  </a:gdLst>
                  <a:ahLst/>
                  <a:cxnLst>
                    <a:cxn ang="T10">
                      <a:pos x="T0" y="T1"/>
                    </a:cxn>
                    <a:cxn ang="T11">
                      <a:pos x="T2" y="T3"/>
                    </a:cxn>
                    <a:cxn ang="T12">
                      <a:pos x="T4" y="T5"/>
                    </a:cxn>
                    <a:cxn ang="T13">
                      <a:pos x="T6" y="T7"/>
                    </a:cxn>
                    <a:cxn ang="T14">
                      <a:pos x="T8" y="T9"/>
                    </a:cxn>
                  </a:cxnLst>
                  <a:rect l="T15" t="T16" r="T17" b="T18"/>
                  <a:pathLst>
                    <a:path w="31" h="29">
                      <a:moveTo>
                        <a:pt x="0" y="29"/>
                      </a:moveTo>
                      <a:lnTo>
                        <a:pt x="4" y="19"/>
                      </a:lnTo>
                      <a:lnTo>
                        <a:pt x="8" y="4"/>
                      </a:lnTo>
                      <a:lnTo>
                        <a:pt x="31" y="0"/>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61"/>
                <p:cNvSpPr>
                  <a:spLocks/>
                </p:cNvSpPr>
                <p:nvPr/>
              </p:nvSpPr>
              <p:spPr bwMode="auto">
                <a:xfrm>
                  <a:off x="605" y="470"/>
                  <a:ext cx="12" cy="10"/>
                </a:xfrm>
                <a:custGeom>
                  <a:avLst/>
                  <a:gdLst>
                    <a:gd name="T0" fmla="*/ 0 w 29"/>
                    <a:gd name="T1" fmla="*/ 0 h 27"/>
                    <a:gd name="T2" fmla="*/ 0 w 29"/>
                    <a:gd name="T3" fmla="*/ 0 h 27"/>
                    <a:gd name="T4" fmla="*/ 0 w 29"/>
                    <a:gd name="T5" fmla="*/ 0 h 27"/>
                    <a:gd name="T6" fmla="*/ 1 w 29"/>
                    <a:gd name="T7" fmla="*/ 0 h 27"/>
                    <a:gd name="T8" fmla="*/ 0 w 29"/>
                    <a:gd name="T9" fmla="*/ 0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0" y="27"/>
                      </a:moveTo>
                      <a:lnTo>
                        <a:pt x="4" y="18"/>
                      </a:lnTo>
                      <a:lnTo>
                        <a:pt x="5" y="2"/>
                      </a:lnTo>
                      <a:lnTo>
                        <a:pt x="29"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62"/>
                <p:cNvSpPr>
                  <a:spLocks/>
                </p:cNvSpPr>
                <p:nvPr/>
              </p:nvSpPr>
              <p:spPr bwMode="auto">
                <a:xfrm>
                  <a:off x="586" y="487"/>
                  <a:ext cx="11" cy="10"/>
                </a:xfrm>
                <a:custGeom>
                  <a:avLst/>
                  <a:gdLst>
                    <a:gd name="T0" fmla="*/ 0 w 27"/>
                    <a:gd name="T1" fmla="*/ 1 h 25"/>
                    <a:gd name="T2" fmla="*/ 0 w 27"/>
                    <a:gd name="T3" fmla="*/ 0 h 25"/>
                    <a:gd name="T4" fmla="*/ 0 w 27"/>
                    <a:gd name="T5" fmla="*/ 0 h 25"/>
                    <a:gd name="T6" fmla="*/ 1 w 27"/>
                    <a:gd name="T7" fmla="*/ 0 h 25"/>
                    <a:gd name="T8" fmla="*/ 0 w 27"/>
                    <a:gd name="T9" fmla="*/ 1 h 25"/>
                    <a:gd name="T10" fmla="*/ 0 60000 65536"/>
                    <a:gd name="T11" fmla="*/ 0 60000 65536"/>
                    <a:gd name="T12" fmla="*/ 0 60000 65536"/>
                    <a:gd name="T13" fmla="*/ 0 60000 65536"/>
                    <a:gd name="T14" fmla="*/ 0 60000 65536"/>
                    <a:gd name="T15" fmla="*/ 0 w 27"/>
                    <a:gd name="T16" fmla="*/ 0 h 25"/>
                    <a:gd name="T17" fmla="*/ 27 w 27"/>
                    <a:gd name="T18" fmla="*/ 25 h 25"/>
                  </a:gdLst>
                  <a:ahLst/>
                  <a:cxnLst>
                    <a:cxn ang="T10">
                      <a:pos x="T0" y="T1"/>
                    </a:cxn>
                    <a:cxn ang="T11">
                      <a:pos x="T2" y="T3"/>
                    </a:cxn>
                    <a:cxn ang="T12">
                      <a:pos x="T4" y="T5"/>
                    </a:cxn>
                    <a:cxn ang="T13">
                      <a:pos x="T6" y="T7"/>
                    </a:cxn>
                    <a:cxn ang="T14">
                      <a:pos x="T8" y="T9"/>
                    </a:cxn>
                  </a:cxnLst>
                  <a:rect l="T15" t="T16" r="T17" b="T18"/>
                  <a:pathLst>
                    <a:path w="27" h="25">
                      <a:moveTo>
                        <a:pt x="0" y="25"/>
                      </a:moveTo>
                      <a:lnTo>
                        <a:pt x="4" y="19"/>
                      </a:lnTo>
                      <a:lnTo>
                        <a:pt x="6" y="2"/>
                      </a:lnTo>
                      <a:lnTo>
                        <a:pt x="27" y="0"/>
                      </a:lnTo>
                      <a:lnTo>
                        <a:pt x="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63"/>
                <p:cNvSpPr>
                  <a:spLocks/>
                </p:cNvSpPr>
                <p:nvPr/>
              </p:nvSpPr>
              <p:spPr bwMode="auto">
                <a:xfrm>
                  <a:off x="568" y="504"/>
                  <a:ext cx="10" cy="9"/>
                </a:xfrm>
                <a:custGeom>
                  <a:avLst/>
                  <a:gdLst>
                    <a:gd name="T0" fmla="*/ 0 w 25"/>
                    <a:gd name="T1" fmla="*/ 1 h 23"/>
                    <a:gd name="T2" fmla="*/ 0 w 25"/>
                    <a:gd name="T3" fmla="*/ 0 h 23"/>
                    <a:gd name="T4" fmla="*/ 0 w 25"/>
                    <a:gd name="T5" fmla="*/ 0 h 23"/>
                    <a:gd name="T6" fmla="*/ 1 w 25"/>
                    <a:gd name="T7" fmla="*/ 0 h 23"/>
                    <a:gd name="T8" fmla="*/ 0 w 25"/>
                    <a:gd name="T9" fmla="*/ 1 h 23"/>
                    <a:gd name="T10" fmla="*/ 0 60000 65536"/>
                    <a:gd name="T11" fmla="*/ 0 60000 65536"/>
                    <a:gd name="T12" fmla="*/ 0 60000 65536"/>
                    <a:gd name="T13" fmla="*/ 0 60000 65536"/>
                    <a:gd name="T14" fmla="*/ 0 60000 65536"/>
                    <a:gd name="T15" fmla="*/ 0 w 25"/>
                    <a:gd name="T16" fmla="*/ 0 h 23"/>
                    <a:gd name="T17" fmla="*/ 25 w 25"/>
                    <a:gd name="T18" fmla="*/ 23 h 23"/>
                  </a:gdLst>
                  <a:ahLst/>
                  <a:cxnLst>
                    <a:cxn ang="T10">
                      <a:pos x="T0" y="T1"/>
                    </a:cxn>
                    <a:cxn ang="T11">
                      <a:pos x="T2" y="T3"/>
                    </a:cxn>
                    <a:cxn ang="T12">
                      <a:pos x="T4" y="T5"/>
                    </a:cxn>
                    <a:cxn ang="T13">
                      <a:pos x="T6" y="T7"/>
                    </a:cxn>
                    <a:cxn ang="T14">
                      <a:pos x="T8" y="T9"/>
                    </a:cxn>
                  </a:cxnLst>
                  <a:rect l="T15" t="T16" r="T17" b="T18"/>
                  <a:pathLst>
                    <a:path w="25" h="23">
                      <a:moveTo>
                        <a:pt x="0" y="23"/>
                      </a:moveTo>
                      <a:lnTo>
                        <a:pt x="2" y="19"/>
                      </a:lnTo>
                      <a:lnTo>
                        <a:pt x="6" y="2"/>
                      </a:lnTo>
                      <a:lnTo>
                        <a:pt x="25" y="0"/>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64"/>
                <p:cNvSpPr>
                  <a:spLocks/>
                </p:cNvSpPr>
                <p:nvPr/>
              </p:nvSpPr>
              <p:spPr bwMode="auto">
                <a:xfrm>
                  <a:off x="539" y="554"/>
                  <a:ext cx="108" cy="38"/>
                </a:xfrm>
                <a:custGeom>
                  <a:avLst/>
                  <a:gdLst>
                    <a:gd name="T0" fmla="*/ 7 w 270"/>
                    <a:gd name="T1" fmla="*/ 2 h 96"/>
                    <a:gd name="T2" fmla="*/ 7 w 270"/>
                    <a:gd name="T3" fmla="*/ 2 h 96"/>
                    <a:gd name="T4" fmla="*/ 0 w 270"/>
                    <a:gd name="T5" fmla="*/ 1 h 96"/>
                    <a:gd name="T6" fmla="*/ 0 w 270"/>
                    <a:gd name="T7" fmla="*/ 0 h 96"/>
                    <a:gd name="T8" fmla="*/ 7 w 270"/>
                    <a:gd name="T9" fmla="*/ 2 h 96"/>
                    <a:gd name="T10" fmla="*/ 0 60000 65536"/>
                    <a:gd name="T11" fmla="*/ 0 60000 65536"/>
                    <a:gd name="T12" fmla="*/ 0 60000 65536"/>
                    <a:gd name="T13" fmla="*/ 0 60000 65536"/>
                    <a:gd name="T14" fmla="*/ 0 60000 65536"/>
                    <a:gd name="T15" fmla="*/ 0 w 270"/>
                    <a:gd name="T16" fmla="*/ 0 h 96"/>
                    <a:gd name="T17" fmla="*/ 270 w 270"/>
                    <a:gd name="T18" fmla="*/ 96 h 96"/>
                  </a:gdLst>
                  <a:ahLst/>
                  <a:cxnLst>
                    <a:cxn ang="T10">
                      <a:pos x="T0" y="T1"/>
                    </a:cxn>
                    <a:cxn ang="T11">
                      <a:pos x="T2" y="T3"/>
                    </a:cxn>
                    <a:cxn ang="T12">
                      <a:pos x="T4" y="T5"/>
                    </a:cxn>
                    <a:cxn ang="T13">
                      <a:pos x="T6" y="T7"/>
                    </a:cxn>
                    <a:cxn ang="T14">
                      <a:pos x="T8" y="T9"/>
                    </a:cxn>
                  </a:cxnLst>
                  <a:rect l="T15" t="T16" r="T17" b="T18"/>
                  <a:pathLst>
                    <a:path w="270" h="96">
                      <a:moveTo>
                        <a:pt x="266" y="62"/>
                      </a:moveTo>
                      <a:lnTo>
                        <a:pt x="270" y="96"/>
                      </a:lnTo>
                      <a:lnTo>
                        <a:pt x="0" y="29"/>
                      </a:lnTo>
                      <a:lnTo>
                        <a:pt x="1" y="0"/>
                      </a:lnTo>
                      <a:lnTo>
                        <a:pt x="266" y="62"/>
                      </a:lnTo>
                      <a:close/>
                    </a:path>
                  </a:pathLst>
                </a:custGeom>
                <a:solidFill>
                  <a:srgbClr val="70D1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 name="Rectangle 67"/>
              <p:cNvSpPr>
                <a:spLocks noChangeArrowheads="1"/>
              </p:cNvSpPr>
              <p:nvPr/>
            </p:nvSpPr>
            <p:spPr bwMode="auto">
              <a:xfrm>
                <a:off x="0" y="1164"/>
                <a:ext cx="1488"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buFont typeface="Arial" panose="020B0604020202020204" pitchFamily="34" charset="0"/>
                  <a:buNone/>
                </a:pPr>
                <a:r>
                  <a:rPr lang="en-US" altLang="zh-CN" sz="2800" b="1">
                    <a:solidFill>
                      <a:srgbClr val="669900"/>
                    </a:solidFill>
                    <a:latin typeface="Arial" panose="020B0604020202020204" pitchFamily="34" charset="0"/>
                    <a:ea typeface="宋体" panose="02010600030101010101" pitchFamily="2" charset="-122"/>
                  </a:rPr>
                  <a:t>MEMORIZE!</a:t>
                </a:r>
              </a:p>
            </p:txBody>
          </p:sp>
        </p:grpSp>
      </p:grpSp>
    </p:spTree>
    <p:extLst>
      <p:ext uri="{BB962C8B-B14F-4D97-AF65-F5344CB8AC3E}">
        <p14:creationId xmlns:p14="http://schemas.microsoft.com/office/powerpoint/2010/main" val="31917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139700"/>
            <a:ext cx="8229600" cy="561975"/>
          </a:xfrm>
        </p:spPr>
        <p:txBody>
          <a:bodyPr/>
          <a:lstStyle/>
          <a:p>
            <a:r>
              <a:rPr lang="zh-CN" altLang="en-US" smtClean="0"/>
              <a:t>举例：爱国者导弹定位错误</a:t>
            </a:r>
          </a:p>
        </p:txBody>
      </p:sp>
      <p:sp>
        <p:nvSpPr>
          <p:cNvPr id="761859" name="Rectangle 3"/>
          <p:cNvSpPr>
            <a:spLocks noGrp="1" noChangeArrowheads="1"/>
          </p:cNvSpPr>
          <p:nvPr>
            <p:ph type="body" idx="1"/>
          </p:nvPr>
        </p:nvSpPr>
        <p:spPr>
          <a:xfrm>
            <a:off x="161925" y="819150"/>
            <a:ext cx="8731250" cy="5805488"/>
          </a:xfrm>
        </p:spPr>
        <p:txBody>
          <a:bodyPr/>
          <a:lstStyle/>
          <a:p>
            <a:pPr>
              <a:spcBef>
                <a:spcPct val="25000"/>
              </a:spcBef>
            </a:pPr>
            <a:endParaRPr lang="zh-CN" altLang="en-US" smtClean="0">
              <a:latin typeface="微软雅黑" panose="020B0503020204020204" pitchFamily="34" charset="-122"/>
              <a:ea typeface="微软雅黑" panose="020B0503020204020204" pitchFamily="34" charset="-122"/>
            </a:endParaRPr>
          </a:p>
          <a:p>
            <a:pPr>
              <a:lnSpc>
                <a:spcPct val="125000"/>
              </a:lnSpc>
              <a:spcBef>
                <a:spcPct val="25000"/>
              </a:spcBef>
            </a:pPr>
            <a:r>
              <a:rPr lang="zh-CN" altLang="en-US" smtClean="0">
                <a:latin typeface="微软雅黑" panose="020B0503020204020204" pitchFamily="34" charset="-122"/>
                <a:ea typeface="微软雅黑" panose="020B0503020204020204" pitchFamily="34" charset="-122"/>
              </a:rPr>
              <a:t>若</a:t>
            </a:r>
            <a:r>
              <a:rPr lang="zh-CN" altLang="en-US" smtClean="0">
                <a:solidFill>
                  <a:srgbClr val="FF0000"/>
                </a:solidFill>
                <a:latin typeface="微软雅黑" panose="020B0503020204020204" pitchFamily="34" charset="-122"/>
                <a:ea typeface="微软雅黑" panose="020B0503020204020204" pitchFamily="34" charset="-122"/>
              </a:rPr>
              <a:t>用</a:t>
            </a:r>
            <a:r>
              <a:rPr lang="en-US" altLang="zh-CN" smtClean="0">
                <a:solidFill>
                  <a:srgbClr val="FF0000"/>
                </a:solidFill>
                <a:latin typeface="微软雅黑" panose="020B0503020204020204" pitchFamily="34" charset="-122"/>
                <a:ea typeface="微软雅黑" panose="020B0503020204020204" pitchFamily="34" charset="-122"/>
              </a:rPr>
              <a:t>32</a:t>
            </a:r>
            <a:r>
              <a:rPr lang="zh-CN" altLang="en-US" smtClean="0">
                <a:solidFill>
                  <a:srgbClr val="FF0000"/>
                </a:solidFill>
                <a:latin typeface="微软雅黑" panose="020B0503020204020204" pitchFamily="34" charset="-122"/>
                <a:ea typeface="微软雅黑" panose="020B0503020204020204" pitchFamily="34" charset="-122"/>
              </a:rPr>
              <a:t>位二进制定点小数</a:t>
            </a:r>
            <a:r>
              <a:rPr lang="en-US" altLang="zh-CN" smtClean="0">
                <a:latin typeface="微软雅黑" panose="020B0503020204020204" pitchFamily="34" charset="-122"/>
                <a:ea typeface="微软雅黑" panose="020B0503020204020204" pitchFamily="34" charset="-122"/>
              </a:rPr>
              <a:t>x=0.000 1100 1100 1100 1100 1100 1100 1101 B</a:t>
            </a:r>
            <a:r>
              <a:rPr lang="zh-CN" altLang="en-US" smtClean="0">
                <a:latin typeface="微软雅黑" panose="020B0503020204020204" pitchFamily="34" charset="-122"/>
                <a:ea typeface="微软雅黑" panose="020B0503020204020204" pitchFamily="34" charset="-122"/>
              </a:rPr>
              <a:t>表示</a:t>
            </a:r>
            <a:r>
              <a:rPr lang="en-US" altLang="zh-CN" smtClean="0">
                <a:latin typeface="微软雅黑" panose="020B0503020204020204" pitchFamily="34" charset="-122"/>
                <a:ea typeface="微软雅黑" panose="020B0503020204020204" pitchFamily="34" charset="-122"/>
              </a:rPr>
              <a:t>0.1</a:t>
            </a:r>
            <a:r>
              <a:rPr lang="zh-CN" altLang="en-US" smtClean="0">
                <a:latin typeface="微软雅黑" panose="020B0503020204020204" pitchFamily="34" charset="-122"/>
                <a:ea typeface="微软雅黑" panose="020B0503020204020204" pitchFamily="34" charset="-122"/>
              </a:rPr>
              <a:t>，则误差比用</a:t>
            </a:r>
            <a:r>
              <a:rPr lang="en-US" altLang="zh-CN" smtClean="0">
                <a:latin typeface="微软雅黑" panose="020B0503020204020204" pitchFamily="34" charset="-122"/>
                <a:ea typeface="微软雅黑" panose="020B0503020204020204" pitchFamily="34" charset="-122"/>
              </a:rPr>
              <a:t>float</a:t>
            </a:r>
            <a:r>
              <a:rPr lang="zh-CN" altLang="en-US" smtClean="0">
                <a:latin typeface="微软雅黑" panose="020B0503020204020204" pitchFamily="34" charset="-122"/>
                <a:ea typeface="微软雅黑" panose="020B0503020204020204" pitchFamily="34" charset="-122"/>
              </a:rPr>
              <a:t>表示误差更大还是更小？</a:t>
            </a:r>
          </a:p>
          <a:p>
            <a:pPr lvl="1">
              <a:lnSpc>
                <a:spcPct val="125000"/>
              </a:lnSpc>
              <a:spcBef>
                <a:spcPct val="25000"/>
              </a:spcBef>
            </a:pPr>
            <a:r>
              <a:rPr lang="zh-CN" altLang="en-US" smtClean="0">
                <a:latin typeface="微软雅黑" panose="020B0503020204020204" pitchFamily="34" charset="-122"/>
                <a:ea typeface="微软雅黑" panose="020B0503020204020204" pitchFamily="34" charset="-122"/>
              </a:rPr>
              <a:t>当</a:t>
            </a:r>
            <a:r>
              <a:rPr lang="en-US" altLang="zh-CN" smtClean="0">
                <a:latin typeface="微软雅黑" panose="020B0503020204020204" pitchFamily="34" charset="-122"/>
                <a:ea typeface="微软雅黑" panose="020B0503020204020204" pitchFamily="34" charset="-122"/>
              </a:rPr>
              <a:t>x=0.000 1100 1100 1100 1100 1100 1100 1101 B</a:t>
            </a:r>
            <a:r>
              <a:rPr lang="zh-CN" altLang="en-US" smtClean="0">
                <a:latin typeface="微软雅黑" panose="020B0503020204020204" pitchFamily="34" charset="-122"/>
                <a:ea typeface="微软雅黑" panose="020B0503020204020204" pitchFamily="34" charset="-122"/>
              </a:rPr>
              <a:t>时，与</a:t>
            </a:r>
            <a:r>
              <a:rPr lang="en-US" altLang="zh-CN" smtClean="0">
                <a:latin typeface="微软雅黑" panose="020B0503020204020204" pitchFamily="34" charset="-122"/>
                <a:ea typeface="微软雅黑" panose="020B0503020204020204" pitchFamily="34" charset="-122"/>
              </a:rPr>
              <a:t>0.1</a:t>
            </a:r>
            <a:r>
              <a:rPr lang="zh-CN" altLang="en-US" smtClean="0">
                <a:latin typeface="微软雅黑" panose="020B0503020204020204" pitchFamily="34" charset="-122"/>
                <a:ea typeface="微软雅黑" panose="020B0503020204020204" pitchFamily="34" charset="-122"/>
              </a:rPr>
              <a:t>之间的误差约为：</a:t>
            </a:r>
            <a:r>
              <a:rPr lang="en-US" altLang="zh-CN" smtClean="0">
                <a:latin typeface="微软雅黑" panose="020B0503020204020204" pitchFamily="34" charset="-122"/>
                <a:ea typeface="微软雅黑" panose="020B0503020204020204" pitchFamily="34" charset="-122"/>
              </a:rPr>
              <a:t>|x–0.1|=0.</a:t>
            </a:r>
            <a:r>
              <a:rPr lang="en-US" altLang="zh-CN" smtClean="0">
                <a:solidFill>
                  <a:srgbClr val="CC3300"/>
                </a:solidFill>
                <a:latin typeface="微软雅黑" panose="020B0503020204020204" pitchFamily="34" charset="-122"/>
                <a:ea typeface="微软雅黑" panose="020B0503020204020204" pitchFamily="34" charset="-122"/>
              </a:rPr>
              <a:t>000 0000 0000 0000 0000 0000 0000 000</a:t>
            </a:r>
            <a:r>
              <a:rPr lang="en-US" altLang="zh-CN" smtClean="0">
                <a:latin typeface="微软雅黑" panose="020B0503020204020204" pitchFamily="34" charset="-122"/>
                <a:ea typeface="微软雅黑" panose="020B0503020204020204" pitchFamily="34" charset="-122"/>
              </a:rPr>
              <a:t>0 00 1100 [1100]…B</a:t>
            </a:r>
            <a:r>
              <a:rPr lang="zh-CN" altLang="en-US" smtClean="0">
                <a:latin typeface="微软雅黑" panose="020B0503020204020204" pitchFamily="34" charset="-122"/>
                <a:ea typeface="微软雅黑" panose="020B0503020204020204" pitchFamily="34" charset="-122"/>
              </a:rPr>
              <a:t>。这个值等于</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-30</a:t>
            </a:r>
            <a:r>
              <a:rPr lang="en-US" altLang="zh-CN" smtClean="0">
                <a:latin typeface="微软雅黑" panose="020B0503020204020204" pitchFamily="34" charset="-122"/>
                <a:ea typeface="微软雅黑" panose="020B0503020204020204" pitchFamily="34" charset="-122"/>
              </a:rPr>
              <a:t>×0.1 </a:t>
            </a:r>
            <a:r>
              <a:rPr lang="en-US" altLang="zh-CN"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mtClean="0">
                <a:latin typeface="微软雅黑" panose="020B0503020204020204" pitchFamily="34" charset="-122"/>
                <a:ea typeface="微软雅黑" panose="020B0503020204020204" pitchFamily="34" charset="-122"/>
              </a:rPr>
              <a:t> 9.31×10</a:t>
            </a:r>
            <a:r>
              <a:rPr lang="en-US" altLang="zh-CN" baseline="30000" smtClean="0">
                <a:latin typeface="微软雅黑" panose="020B0503020204020204" pitchFamily="34" charset="-122"/>
                <a:ea typeface="微软雅黑" panose="020B0503020204020204" pitchFamily="34" charset="-122"/>
              </a:rPr>
              <a:t>-11</a:t>
            </a:r>
            <a:r>
              <a:rPr lang="zh-CN" altLang="en-US" smtClean="0">
                <a:latin typeface="微软雅黑" panose="020B0503020204020204" pitchFamily="34" charset="-122"/>
                <a:ea typeface="微软雅黑" panose="020B0503020204020204" pitchFamily="34" charset="-122"/>
              </a:rPr>
              <a:t>。</a:t>
            </a:r>
            <a:r>
              <a:rPr lang="en-US" altLang="zh-CN" smtClean="0">
                <a:latin typeface="微软雅黑" panose="020B0503020204020204" pitchFamily="34" charset="-122"/>
                <a:ea typeface="微软雅黑" panose="020B0503020204020204" pitchFamily="34" charset="-122"/>
              </a:rPr>
              <a:t>100</a:t>
            </a:r>
            <a:r>
              <a:rPr lang="zh-CN" altLang="en-US" smtClean="0">
                <a:latin typeface="微软雅黑" panose="020B0503020204020204" pitchFamily="34" charset="-122"/>
                <a:ea typeface="微软雅黑" panose="020B0503020204020204" pitchFamily="34" charset="-122"/>
              </a:rPr>
              <a:t>小时后时钟偏差</a:t>
            </a:r>
            <a:r>
              <a:rPr lang="en-US" altLang="zh-CN" smtClean="0">
                <a:latin typeface="微软雅黑" panose="020B0503020204020204" pitchFamily="34" charset="-122"/>
                <a:ea typeface="微软雅黑" panose="020B0503020204020204" pitchFamily="34" charset="-122"/>
              </a:rPr>
              <a:t>9.31×10</a:t>
            </a:r>
            <a:r>
              <a:rPr lang="en-US" altLang="zh-CN" baseline="30000" smtClean="0">
                <a:latin typeface="微软雅黑" panose="020B0503020204020204" pitchFamily="34" charset="-122"/>
                <a:ea typeface="微软雅黑" panose="020B0503020204020204" pitchFamily="34" charset="-122"/>
              </a:rPr>
              <a:t>-11</a:t>
            </a:r>
            <a:r>
              <a:rPr lang="en-US" altLang="zh-CN" smtClean="0">
                <a:latin typeface="微软雅黑" panose="020B0503020204020204" pitchFamily="34" charset="-122"/>
                <a:ea typeface="微软雅黑" panose="020B0503020204020204" pitchFamily="34" charset="-122"/>
              </a:rPr>
              <a:t>×36×10</a:t>
            </a:r>
            <a:r>
              <a:rPr lang="en-US" altLang="zh-CN" baseline="30000" smtClean="0">
                <a:latin typeface="微软雅黑" panose="020B0503020204020204" pitchFamily="34" charset="-122"/>
                <a:ea typeface="微软雅黑" panose="020B0503020204020204" pitchFamily="34" charset="-122"/>
              </a:rPr>
              <a:t>5 </a:t>
            </a:r>
            <a:r>
              <a:rPr lang="en-US" altLang="zh-CN" smtClean="0">
                <a:latin typeface="微软雅黑" panose="020B0503020204020204" pitchFamily="34" charset="-122"/>
                <a:ea typeface="微软雅黑" panose="020B0503020204020204" pitchFamily="34" charset="-122"/>
                <a:sym typeface="Symbol" panose="05050102010706020507" pitchFamily="18" charset="2"/>
              </a:rPr>
              <a:t> </a:t>
            </a:r>
            <a:r>
              <a:rPr lang="en-US" altLang="zh-CN" smtClean="0">
                <a:latin typeface="微软雅黑" panose="020B0503020204020204" pitchFamily="34" charset="-122"/>
                <a:ea typeface="微软雅黑" panose="020B0503020204020204" pitchFamily="34" charset="-122"/>
              </a:rPr>
              <a:t>0.000335</a:t>
            </a:r>
            <a:r>
              <a:rPr lang="zh-CN" altLang="en-US" smtClean="0">
                <a:latin typeface="微软雅黑" panose="020B0503020204020204" pitchFamily="34" charset="-122"/>
                <a:ea typeface="微软雅黑" panose="020B0503020204020204" pitchFamily="34" charset="-122"/>
              </a:rPr>
              <a:t>秒。预测的距离偏差仅为</a:t>
            </a:r>
            <a:r>
              <a:rPr lang="en-US" altLang="zh-CN" smtClean="0">
                <a:latin typeface="微软雅黑" panose="020B0503020204020204" pitchFamily="34" charset="-122"/>
                <a:ea typeface="微软雅黑" panose="020B0503020204020204" pitchFamily="34" charset="-122"/>
              </a:rPr>
              <a:t>0.000335×2000 </a:t>
            </a:r>
            <a:r>
              <a:rPr lang="en-US" altLang="zh-CN" smtClean="0">
                <a:latin typeface="微软雅黑" panose="020B0503020204020204" pitchFamily="34" charset="-122"/>
                <a:ea typeface="微软雅黑" panose="020B0503020204020204" pitchFamily="34" charset="-122"/>
                <a:sym typeface="Symbol" panose="05050102010706020507" pitchFamily="18" charset="2"/>
              </a:rPr>
              <a:t> </a:t>
            </a:r>
            <a:r>
              <a:rPr lang="en-US" altLang="zh-CN" smtClean="0">
                <a:latin typeface="微软雅黑" panose="020B0503020204020204" pitchFamily="34" charset="-122"/>
                <a:ea typeface="微软雅黑" panose="020B0503020204020204" pitchFamily="34" charset="-122"/>
              </a:rPr>
              <a:t>0.67</a:t>
            </a:r>
            <a:r>
              <a:rPr lang="zh-CN" altLang="en-US" smtClean="0">
                <a:latin typeface="微软雅黑" panose="020B0503020204020204" pitchFamily="34" charset="-122"/>
                <a:ea typeface="微软雅黑" panose="020B0503020204020204" pitchFamily="34" charset="-122"/>
              </a:rPr>
              <a:t>米。 </a:t>
            </a:r>
          </a:p>
        </p:txBody>
      </p:sp>
      <p:sp>
        <p:nvSpPr>
          <p:cNvPr id="23040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FB7C1B-DEF2-43D5-9227-5B8ED17DE032}"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21018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1859">
                                            <p:txEl>
                                              <p:pRg st="1" end="1"/>
                                            </p:txEl>
                                          </p:spTgt>
                                        </p:tgtEl>
                                        <p:attrNameLst>
                                          <p:attrName>style.visibility</p:attrName>
                                        </p:attrNameLst>
                                      </p:cBhvr>
                                      <p:to>
                                        <p:strVal val="visible"/>
                                      </p:to>
                                    </p:set>
                                    <p:animEffect transition="in" filter="blinds(horizontal)">
                                      <p:cBhvr>
                                        <p:cTn id="7" dur="500"/>
                                        <p:tgtEl>
                                          <p:spTgt spid="7618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1859">
                                            <p:txEl>
                                              <p:pRg st="2" end="2"/>
                                            </p:txEl>
                                          </p:spTgt>
                                        </p:tgtEl>
                                        <p:attrNameLst>
                                          <p:attrName>style.visibility</p:attrName>
                                        </p:attrNameLst>
                                      </p:cBhvr>
                                      <p:to>
                                        <p:strVal val="visible"/>
                                      </p:to>
                                    </p:set>
                                    <p:animEffect transition="in" filter="blinds(horizontal)">
                                      <p:cBhvr>
                                        <p:cTn id="12" dur="500"/>
                                        <p:tgtEl>
                                          <p:spTgt spid="7618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139700"/>
            <a:ext cx="8229600" cy="561975"/>
          </a:xfrm>
        </p:spPr>
        <p:txBody>
          <a:bodyPr/>
          <a:lstStyle/>
          <a:p>
            <a:r>
              <a:rPr lang="zh-CN" altLang="en-US" smtClean="0"/>
              <a:t>举例：浮点数运算的精度问题</a:t>
            </a:r>
          </a:p>
        </p:txBody>
      </p:sp>
      <p:sp>
        <p:nvSpPr>
          <p:cNvPr id="760835" name="Rectangle 3"/>
          <p:cNvSpPr>
            <a:spLocks noGrp="1" noChangeArrowheads="1"/>
          </p:cNvSpPr>
          <p:nvPr>
            <p:ph type="body" idx="1"/>
          </p:nvPr>
        </p:nvSpPr>
        <p:spPr>
          <a:xfrm>
            <a:off x="468313" y="836613"/>
            <a:ext cx="8229600" cy="5741987"/>
          </a:xfrm>
        </p:spPr>
        <p:txBody>
          <a:bodyPr/>
          <a:lstStyle/>
          <a:p>
            <a:r>
              <a:rPr lang="zh-CN" altLang="en-US" smtClean="0">
                <a:ea typeface="微软雅黑" panose="020B0503020204020204" pitchFamily="34" charset="-122"/>
              </a:rPr>
              <a:t>从</a:t>
            </a:r>
            <a:r>
              <a:rPr lang="zh-CN" altLang="en-US" smtClean="0">
                <a:latin typeface="微软雅黑" panose="020B0503020204020204" pitchFamily="34" charset="-122"/>
                <a:ea typeface="微软雅黑" panose="020B0503020204020204" pitchFamily="34" charset="-122"/>
              </a:rPr>
              <a:t>上述结果可以看出：</a:t>
            </a:r>
          </a:p>
          <a:p>
            <a:pPr lvl="1"/>
            <a:r>
              <a:rPr lang="zh-CN" altLang="en-US" sz="2200" smtClean="0">
                <a:latin typeface="微软雅黑" panose="020B0503020204020204" pitchFamily="34" charset="-122"/>
                <a:ea typeface="微软雅黑" panose="020B0503020204020204" pitchFamily="34" charset="-122"/>
              </a:rPr>
              <a:t>用</a:t>
            </a:r>
            <a:r>
              <a:rPr lang="en-US" altLang="zh-CN" sz="2200" smtClean="0">
                <a:latin typeface="微软雅黑" panose="020B0503020204020204" pitchFamily="34" charset="-122"/>
                <a:ea typeface="微软雅黑" panose="020B0503020204020204" pitchFamily="34" charset="-122"/>
              </a:rPr>
              <a:t>32</a:t>
            </a:r>
            <a:r>
              <a:rPr lang="zh-CN" altLang="en-US" sz="2200" smtClean="0">
                <a:latin typeface="微软雅黑" panose="020B0503020204020204" pitchFamily="34" charset="-122"/>
                <a:ea typeface="微软雅黑" panose="020B0503020204020204" pitchFamily="34" charset="-122"/>
              </a:rPr>
              <a:t>位定点小数表示</a:t>
            </a:r>
            <a:r>
              <a:rPr lang="en-US" altLang="zh-CN" sz="2200" smtClean="0">
                <a:latin typeface="微软雅黑" panose="020B0503020204020204" pitchFamily="34" charset="-122"/>
                <a:ea typeface="微软雅黑" panose="020B0503020204020204" pitchFamily="34" charset="-122"/>
              </a:rPr>
              <a:t>0.1</a:t>
            </a:r>
            <a:r>
              <a:rPr lang="zh-CN" altLang="en-US" sz="2200" smtClean="0">
                <a:latin typeface="微软雅黑" panose="020B0503020204020204" pitchFamily="34" charset="-122"/>
                <a:ea typeface="微软雅黑" panose="020B0503020204020204" pitchFamily="34" charset="-122"/>
              </a:rPr>
              <a:t> ，</a:t>
            </a:r>
            <a:r>
              <a:rPr lang="zh-CN" altLang="en-US" sz="2200" smtClean="0">
                <a:solidFill>
                  <a:srgbClr val="FF0000"/>
                </a:solidFill>
                <a:latin typeface="微软雅黑" panose="020B0503020204020204" pitchFamily="34" charset="-122"/>
                <a:ea typeface="微软雅黑" panose="020B0503020204020204" pitchFamily="34" charset="-122"/>
              </a:rPr>
              <a:t>比采用</a:t>
            </a:r>
            <a:r>
              <a:rPr lang="en-US" altLang="zh-CN" sz="2200" smtClean="0">
                <a:solidFill>
                  <a:srgbClr val="FF0000"/>
                </a:solidFill>
                <a:latin typeface="微软雅黑" panose="020B0503020204020204" pitchFamily="34" charset="-122"/>
                <a:ea typeface="微软雅黑" panose="020B0503020204020204" pitchFamily="34" charset="-122"/>
              </a:rPr>
              <a:t>float</a:t>
            </a:r>
            <a:r>
              <a:rPr lang="zh-CN" altLang="en-US" sz="2200" smtClean="0">
                <a:solidFill>
                  <a:srgbClr val="FF0000"/>
                </a:solidFill>
                <a:latin typeface="微软雅黑" panose="020B0503020204020204" pitchFamily="34" charset="-122"/>
                <a:ea typeface="微软雅黑" panose="020B0503020204020204" pitchFamily="34" charset="-122"/>
              </a:rPr>
              <a:t>精度高</a:t>
            </a:r>
            <a:r>
              <a:rPr lang="en-US" altLang="zh-CN" sz="2200" smtClean="0">
                <a:latin typeface="微软雅黑" panose="020B0503020204020204" pitchFamily="34" charset="-122"/>
                <a:ea typeface="微软雅黑" panose="020B0503020204020204" pitchFamily="34" charset="-122"/>
              </a:rPr>
              <a:t>64</a:t>
            </a:r>
            <a:r>
              <a:rPr lang="zh-CN" altLang="en-US" sz="2200" smtClean="0">
                <a:latin typeface="微软雅黑" panose="020B0503020204020204" pitchFamily="34" charset="-122"/>
                <a:ea typeface="微软雅黑" panose="020B0503020204020204" pitchFamily="34" charset="-122"/>
              </a:rPr>
              <a:t>倍</a:t>
            </a:r>
          </a:p>
          <a:p>
            <a:pPr lvl="1"/>
            <a:r>
              <a:rPr lang="zh-CN" altLang="en-US" sz="2200" smtClean="0">
                <a:latin typeface="微软雅黑" panose="020B0503020204020204" pitchFamily="34" charset="-122"/>
                <a:ea typeface="微软雅黑" panose="020B0503020204020204" pitchFamily="34" charset="-122"/>
              </a:rPr>
              <a:t>用</a:t>
            </a:r>
            <a:r>
              <a:rPr lang="en-US" altLang="zh-CN" sz="2200" smtClean="0">
                <a:latin typeface="微软雅黑" panose="020B0503020204020204" pitchFamily="34" charset="-122"/>
                <a:ea typeface="微软雅黑" panose="020B0503020204020204" pitchFamily="34" charset="-122"/>
              </a:rPr>
              <a:t>float</a:t>
            </a:r>
            <a:r>
              <a:rPr lang="zh-CN" altLang="en-US" sz="2200" smtClean="0">
                <a:latin typeface="微软雅黑" panose="020B0503020204020204" pitchFamily="34" charset="-122"/>
                <a:ea typeface="微软雅黑" panose="020B0503020204020204" pitchFamily="34" charset="-122"/>
              </a:rPr>
              <a:t>表示在计算速度上更慢，必须先把计数值转换为</a:t>
            </a:r>
            <a:r>
              <a:rPr lang="en-US" altLang="zh-CN" sz="2200" smtClean="0">
                <a:latin typeface="微软雅黑" panose="020B0503020204020204" pitchFamily="34" charset="-122"/>
                <a:ea typeface="微软雅黑" panose="020B0503020204020204" pitchFamily="34" charset="-122"/>
              </a:rPr>
              <a:t>IEEE 754</a:t>
            </a:r>
            <a:r>
              <a:rPr lang="zh-CN" altLang="en-US" sz="2200" smtClean="0">
                <a:latin typeface="微软雅黑" panose="020B0503020204020204" pitchFamily="34" charset="-122"/>
                <a:ea typeface="微软雅黑" panose="020B0503020204020204" pitchFamily="34" charset="-122"/>
              </a:rPr>
              <a:t>格式浮点数，然后再对两个</a:t>
            </a:r>
            <a:r>
              <a:rPr lang="en-US" altLang="zh-CN" sz="2200" smtClean="0">
                <a:latin typeface="微软雅黑" panose="020B0503020204020204" pitchFamily="34" charset="-122"/>
                <a:ea typeface="微软雅黑" panose="020B0503020204020204" pitchFamily="34" charset="-122"/>
              </a:rPr>
              <a:t>IEEE 754</a:t>
            </a:r>
            <a:r>
              <a:rPr lang="zh-CN" altLang="en-US" sz="2200" smtClean="0">
                <a:latin typeface="微软雅黑" panose="020B0503020204020204" pitchFamily="34" charset="-122"/>
                <a:ea typeface="微软雅黑" panose="020B0503020204020204" pitchFamily="34" charset="-122"/>
              </a:rPr>
              <a:t>格式的数相乘，故采用</a:t>
            </a:r>
            <a:r>
              <a:rPr lang="en-US" altLang="zh-CN" sz="2200" smtClean="0">
                <a:latin typeface="微软雅黑" panose="020B0503020204020204" pitchFamily="34" charset="-122"/>
                <a:ea typeface="微软雅黑" panose="020B0503020204020204" pitchFamily="34" charset="-122"/>
              </a:rPr>
              <a:t>float</a:t>
            </a:r>
            <a:r>
              <a:rPr lang="zh-CN" altLang="en-US" sz="2200" smtClean="0">
                <a:solidFill>
                  <a:srgbClr val="FF0000"/>
                </a:solidFill>
                <a:latin typeface="微软雅黑" panose="020B0503020204020204" pitchFamily="34" charset="-122"/>
                <a:ea typeface="微软雅黑" panose="020B0503020204020204" pitchFamily="34" charset="-122"/>
              </a:rPr>
              <a:t>比直接将两个二进制数相乘要慢</a:t>
            </a:r>
            <a:endParaRPr lang="zh-CN" altLang="en-US" sz="2200" smtClean="0">
              <a:latin typeface="微软雅黑" panose="020B0503020204020204" pitchFamily="34" charset="-122"/>
              <a:ea typeface="微软雅黑" panose="020B0503020204020204" pitchFamily="34" charset="-122"/>
            </a:endParaRPr>
          </a:p>
          <a:p>
            <a:r>
              <a:rPr lang="en-US" altLang="zh-CN" sz="2600" smtClean="0">
                <a:latin typeface="微软雅黑" panose="020B0503020204020204" pitchFamily="34" charset="-122"/>
                <a:ea typeface="微软雅黑" panose="020B0503020204020204" pitchFamily="34" charset="-122"/>
              </a:rPr>
              <a:t>Ariana 5</a:t>
            </a:r>
            <a:r>
              <a:rPr lang="zh-CN" altLang="en-US" sz="2600" smtClean="0">
                <a:latin typeface="微软雅黑" panose="020B0503020204020204" pitchFamily="34" charset="-122"/>
                <a:ea typeface="微软雅黑" panose="020B0503020204020204" pitchFamily="34" charset="-122"/>
              </a:rPr>
              <a:t>火箭和爱国者导弹的例子</a:t>
            </a:r>
            <a:r>
              <a:rPr lang="zh-CN" altLang="en-US" smtClean="0">
                <a:latin typeface="微软雅黑" panose="020B0503020204020204" pitchFamily="34" charset="-122"/>
                <a:ea typeface="微软雅黑" panose="020B0503020204020204" pitchFamily="34" charset="-122"/>
              </a:rPr>
              <a:t>带来的启示</a:t>
            </a:r>
          </a:p>
          <a:p>
            <a:pPr>
              <a:buFont typeface="Wingdings" panose="05000000000000000000" pitchFamily="2" charset="2"/>
              <a:buChar char="ü"/>
            </a:pPr>
            <a:r>
              <a:rPr lang="zh-CN" altLang="en-US" sz="2200" smtClean="0">
                <a:solidFill>
                  <a:srgbClr val="0033CC"/>
                </a:solidFill>
                <a:latin typeface="微软雅黑" panose="020B0503020204020204" pitchFamily="34" charset="-122"/>
                <a:ea typeface="微软雅黑" panose="020B0503020204020204" pitchFamily="34" charset="-122"/>
              </a:rPr>
              <a:t>程序员应对底层机器级数据的表示和运算有深刻理解</a:t>
            </a:r>
          </a:p>
          <a:p>
            <a:pPr>
              <a:buFont typeface="Wingdings" panose="05000000000000000000" pitchFamily="2" charset="2"/>
              <a:buChar char="ü"/>
            </a:pPr>
            <a:r>
              <a:rPr lang="zh-CN" altLang="en-US" sz="2200" smtClean="0">
                <a:solidFill>
                  <a:srgbClr val="0033CC"/>
                </a:solidFill>
                <a:latin typeface="微软雅黑" panose="020B0503020204020204" pitchFamily="34" charset="-122"/>
                <a:ea typeface="微软雅黑" panose="020B0503020204020204" pitchFamily="34" charset="-122"/>
              </a:rPr>
              <a:t>计算机世界里，经常是</a:t>
            </a:r>
            <a:r>
              <a:rPr lang="zh-CN" altLang="en-US" sz="2200" smtClean="0">
                <a:solidFill>
                  <a:srgbClr val="FF0000"/>
                </a:solidFill>
                <a:latin typeface="微软雅黑" panose="020B0503020204020204" pitchFamily="34" charset="-122"/>
                <a:ea typeface="微软雅黑" panose="020B0503020204020204" pitchFamily="34" charset="-122"/>
              </a:rPr>
              <a:t>“差之毫厘，失之千里”</a:t>
            </a:r>
            <a:r>
              <a:rPr lang="zh-CN" altLang="en-US" sz="2200" smtClean="0">
                <a:solidFill>
                  <a:srgbClr val="0033CC"/>
                </a:solidFill>
                <a:latin typeface="微软雅黑" panose="020B0503020204020204" pitchFamily="34" charset="-122"/>
                <a:ea typeface="微软雅黑" panose="020B0503020204020204" pitchFamily="34" charset="-122"/>
              </a:rPr>
              <a:t>，需要细心再细心，精确再精确</a:t>
            </a:r>
          </a:p>
          <a:p>
            <a:pPr>
              <a:buFont typeface="Wingdings" panose="05000000000000000000" pitchFamily="2" charset="2"/>
              <a:buChar char="ü"/>
            </a:pPr>
            <a:r>
              <a:rPr lang="zh-CN" altLang="en-US" sz="2200" smtClean="0">
                <a:solidFill>
                  <a:srgbClr val="0033CC"/>
                </a:solidFill>
                <a:latin typeface="微软雅黑" panose="020B0503020204020204" pitchFamily="34" charset="-122"/>
                <a:ea typeface="微软雅黑" panose="020B0503020204020204" pitchFamily="34" charset="-122"/>
              </a:rPr>
              <a:t>不能遇到小数就用浮点数表示，有些情况下（如需要将一个整数变量乘以一个确定的小数常量），可先用一个确定的定点整数与整数变量相乘，然后再通过移位运算来确定小数点</a:t>
            </a:r>
          </a:p>
        </p:txBody>
      </p:sp>
      <p:sp>
        <p:nvSpPr>
          <p:cNvPr id="23142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E40717-E8D9-417A-8AAF-48A9B9DC58C0}"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57028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60835">
                                            <p:txEl>
                                              <p:pRg st="1" end="1"/>
                                            </p:txEl>
                                          </p:spTgt>
                                        </p:tgtEl>
                                        <p:attrNameLst>
                                          <p:attrName>style.visibility</p:attrName>
                                        </p:attrNameLst>
                                      </p:cBhvr>
                                      <p:to>
                                        <p:strVal val="visible"/>
                                      </p:to>
                                    </p:set>
                                    <p:animEffect transition="in" filter="blinds(horizontal)">
                                      <p:cBhvr>
                                        <p:cTn id="7" dur="500"/>
                                        <p:tgtEl>
                                          <p:spTgt spid="7608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0835">
                                            <p:txEl>
                                              <p:pRg st="2" end="2"/>
                                            </p:txEl>
                                          </p:spTgt>
                                        </p:tgtEl>
                                        <p:attrNameLst>
                                          <p:attrName>style.visibility</p:attrName>
                                        </p:attrNameLst>
                                      </p:cBhvr>
                                      <p:to>
                                        <p:strVal val="visible"/>
                                      </p:to>
                                    </p:set>
                                    <p:animEffect transition="in" filter="blinds(horizontal)">
                                      <p:cBhvr>
                                        <p:cTn id="12" dur="500"/>
                                        <p:tgtEl>
                                          <p:spTgt spid="7608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60835">
                                            <p:txEl>
                                              <p:pRg st="4" end="4"/>
                                            </p:txEl>
                                          </p:spTgt>
                                        </p:tgtEl>
                                        <p:attrNameLst>
                                          <p:attrName>style.visibility</p:attrName>
                                        </p:attrNameLst>
                                      </p:cBhvr>
                                      <p:to>
                                        <p:strVal val="visible"/>
                                      </p:to>
                                    </p:set>
                                    <p:animEffect transition="in" filter="blinds(horizontal)">
                                      <p:cBhvr>
                                        <p:cTn id="17" dur="500"/>
                                        <p:tgtEl>
                                          <p:spTgt spid="76083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60835">
                                            <p:txEl>
                                              <p:pRg st="5" end="5"/>
                                            </p:txEl>
                                          </p:spTgt>
                                        </p:tgtEl>
                                        <p:attrNameLst>
                                          <p:attrName>style.visibility</p:attrName>
                                        </p:attrNameLst>
                                      </p:cBhvr>
                                      <p:to>
                                        <p:strVal val="visible"/>
                                      </p:to>
                                    </p:set>
                                    <p:animEffect transition="in" filter="blinds(horizontal)">
                                      <p:cBhvr>
                                        <p:cTn id="22" dur="500"/>
                                        <p:tgtEl>
                                          <p:spTgt spid="760835">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60835">
                                            <p:txEl>
                                              <p:pRg st="6" end="6"/>
                                            </p:txEl>
                                          </p:spTgt>
                                        </p:tgtEl>
                                        <p:attrNameLst>
                                          <p:attrName>style.visibility</p:attrName>
                                        </p:attrNameLst>
                                      </p:cBhvr>
                                      <p:to>
                                        <p:strVal val="visible"/>
                                      </p:to>
                                    </p:set>
                                    <p:animEffect transition="in" filter="blinds(horizontal)">
                                      <p:cBhvr>
                                        <p:cTn id="27" dur="500"/>
                                        <p:tgtEl>
                                          <p:spTgt spid="7608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idx="4294967295"/>
          </p:nvPr>
        </p:nvSpPr>
        <p:spPr>
          <a:xfrm>
            <a:off x="1011238" y="139700"/>
            <a:ext cx="6686550" cy="544513"/>
          </a:xfrm>
        </p:spPr>
        <p:txBody>
          <a:bodyPr/>
          <a:lstStyle/>
          <a:p>
            <a:r>
              <a:rPr lang="zh-CN" altLang="en-US" sz="3200" smtClean="0"/>
              <a:t>数据的运算小结</a:t>
            </a:r>
          </a:p>
        </p:txBody>
      </p:sp>
      <p:sp>
        <p:nvSpPr>
          <p:cNvPr id="232451" name="Rectangle 3"/>
          <p:cNvSpPr>
            <a:spLocks noGrp="1" noChangeArrowheads="1"/>
          </p:cNvSpPr>
          <p:nvPr>
            <p:ph type="body" idx="4294967295"/>
          </p:nvPr>
        </p:nvSpPr>
        <p:spPr>
          <a:xfrm>
            <a:off x="122238" y="819150"/>
            <a:ext cx="8815387" cy="5746750"/>
          </a:xfrm>
        </p:spPr>
        <p:txBody>
          <a:bodyPr lIns="63500" tIns="25400" rIns="63500" bIns="25400">
            <a:spAutoFit/>
          </a:bodyPr>
          <a:lstStyle/>
          <a:p>
            <a:pPr marL="203200" indent="-203200"/>
            <a:r>
              <a:rPr lang="en-US" altLang="zh-CN" sz="2000" smtClean="0">
                <a:latin typeface="微软雅黑" panose="020B0503020204020204" pitchFamily="34" charset="-122"/>
                <a:ea typeface="微软雅黑" panose="020B0503020204020204" pitchFamily="34" charset="-122"/>
              </a:rPr>
              <a:t>C</a:t>
            </a:r>
            <a:r>
              <a:rPr lang="zh-CN" altLang="en-US" sz="2000" smtClean="0">
                <a:latin typeface="微软雅黑" panose="020B0503020204020204" pitchFamily="34" charset="-122"/>
                <a:ea typeface="微软雅黑" panose="020B0503020204020204" pitchFamily="34" charset="-122"/>
              </a:rPr>
              <a:t>语言中涉及的运算</a:t>
            </a:r>
          </a:p>
          <a:p>
            <a:pPr marL="685800" lvl="1" indent="-190500">
              <a:buClr>
                <a:srgbClr val="3333FF"/>
              </a:buClr>
            </a:pPr>
            <a:r>
              <a:rPr lang="zh-CN" altLang="en-US" smtClean="0">
                <a:ea typeface="微软雅黑" panose="020B0503020204020204" pitchFamily="34" charset="-122"/>
              </a:rPr>
              <a:t>整数算术运算、浮点数算术运算</a:t>
            </a:r>
          </a:p>
          <a:p>
            <a:pPr marL="685800" lvl="1" indent="-190500">
              <a:buClr>
                <a:srgbClr val="3333FF"/>
              </a:buClr>
            </a:pPr>
            <a:r>
              <a:rPr lang="zh-CN" altLang="en-US" smtClean="0">
                <a:ea typeface="微软雅黑" panose="020B0503020204020204" pitchFamily="34" charset="-122"/>
              </a:rPr>
              <a:t>按位、逻辑、移位、位扩展和位截断</a:t>
            </a:r>
            <a:endParaRPr lang="en-US" altLang="zh-CN" smtClean="0">
              <a:latin typeface="微软雅黑" panose="020B0503020204020204" pitchFamily="34" charset="-122"/>
              <a:ea typeface="微软雅黑" panose="020B0503020204020204" pitchFamily="34" charset="-122"/>
            </a:endParaRPr>
          </a:p>
          <a:p>
            <a:pPr marL="203200" indent="-203200"/>
            <a:r>
              <a:rPr lang="zh-CN" altLang="en-US" sz="2000" smtClean="0">
                <a:latin typeface="微软雅黑" panose="020B0503020204020204" pitchFamily="34" charset="-122"/>
                <a:ea typeface="微软雅黑" panose="020B0503020204020204" pitchFamily="34" charset="-122"/>
              </a:rPr>
              <a:t>整数的加、减运算</a:t>
            </a:r>
          </a:p>
          <a:p>
            <a:pPr marL="685800" lvl="1" indent="-190500"/>
            <a:r>
              <a:rPr lang="zh-CN" altLang="en-US" smtClean="0">
                <a:latin typeface="微软雅黑" panose="020B0503020204020204" pitchFamily="34" charset="-122"/>
                <a:ea typeface="微软雅黑" panose="020B0503020204020204" pitchFamily="34" charset="-122"/>
              </a:rPr>
              <a:t>计算机中的“算盘”：模运算系统（</a:t>
            </a:r>
            <a:r>
              <a:rPr lang="zh-CN" altLang="en-US" smtClean="0">
                <a:solidFill>
                  <a:srgbClr val="FF0000"/>
                </a:solidFill>
                <a:latin typeface="微软雅黑" panose="020B0503020204020204" pitchFamily="34" charset="-122"/>
                <a:ea typeface="微软雅黑" panose="020B0503020204020204" pitchFamily="34" charset="-122"/>
              </a:rPr>
              <a:t>高位丢弃、用标志信息表示</a:t>
            </a:r>
            <a:r>
              <a:rPr lang="zh-CN" altLang="en-US" smtClean="0">
                <a:latin typeface="微软雅黑" panose="020B0503020204020204" pitchFamily="34" charset="-122"/>
                <a:ea typeface="微软雅黑" panose="020B0503020204020204" pitchFamily="34" charset="-122"/>
              </a:rPr>
              <a:t>）</a:t>
            </a:r>
          </a:p>
          <a:p>
            <a:pPr marL="685800" lvl="1" indent="-190500"/>
            <a:r>
              <a:rPr lang="zh-CN" altLang="en-US" smtClean="0">
                <a:latin typeface="微软雅黑" panose="020B0503020204020204" pitchFamily="34" charset="-122"/>
                <a:ea typeface="微软雅黑" panose="020B0503020204020204" pitchFamily="34" charset="-122"/>
              </a:rPr>
              <a:t>带符号整数和无符号数的加、减都在同一个“</a:t>
            </a:r>
            <a:r>
              <a:rPr lang="zh-CN" altLang="en-US" smtClean="0">
                <a:solidFill>
                  <a:srgbClr val="FF0000"/>
                </a:solidFill>
                <a:latin typeface="微软雅黑" panose="020B0503020204020204" pitchFamily="34" charset="-122"/>
                <a:ea typeface="微软雅黑" panose="020B0503020204020204" pitchFamily="34" charset="-122"/>
              </a:rPr>
              <a:t>算盘</a:t>
            </a:r>
            <a:r>
              <a:rPr lang="zh-CN" altLang="en-US" smtClean="0">
                <a:latin typeface="微软雅黑" panose="020B0503020204020204" pitchFamily="34" charset="-122"/>
                <a:ea typeface="微软雅黑" panose="020B0503020204020204" pitchFamily="34" charset="-122"/>
              </a:rPr>
              <a:t>”中</a:t>
            </a:r>
          </a:p>
          <a:p>
            <a:pPr marL="685800" lvl="1" indent="-190500"/>
            <a:r>
              <a:rPr lang="zh-CN" altLang="en-US" smtClean="0">
                <a:latin typeface="微软雅黑" panose="020B0503020204020204" pitchFamily="34" charset="-122"/>
                <a:ea typeface="微软雅黑" panose="020B0503020204020204" pitchFamily="34" charset="-122"/>
              </a:rPr>
              <a:t>现实与计算机中的运算结果有差异（</a:t>
            </a:r>
            <a:r>
              <a:rPr lang="zh-CN" altLang="en-US" smtClean="0">
                <a:solidFill>
                  <a:srgbClr val="FF0000"/>
                </a:solidFill>
                <a:latin typeface="微软雅黑" panose="020B0503020204020204" pitchFamily="34" charset="-122"/>
                <a:ea typeface="微软雅黑" panose="020B0503020204020204" pitchFamily="34" charset="-122"/>
              </a:rPr>
              <a:t>计算机是模运算系统</a:t>
            </a:r>
            <a:r>
              <a:rPr lang="zh-CN" altLang="en-US" smtClean="0">
                <a:latin typeface="微软雅黑" panose="020B0503020204020204" pitchFamily="34" charset="-122"/>
                <a:ea typeface="微软雅黑" panose="020B0503020204020204" pitchFamily="34" charset="-122"/>
              </a:rPr>
              <a:t>）</a:t>
            </a:r>
          </a:p>
          <a:p>
            <a:pPr marL="203200" indent="-203200"/>
            <a:r>
              <a:rPr lang="zh-CN" altLang="en-US" sz="2000" smtClean="0">
                <a:latin typeface="微软雅黑" panose="020B0503020204020204" pitchFamily="34" charset="-122"/>
                <a:ea typeface="微软雅黑" panose="020B0503020204020204" pitchFamily="34" charset="-122"/>
              </a:rPr>
              <a:t>整数的乘、除运算</a:t>
            </a:r>
          </a:p>
          <a:p>
            <a:pPr marL="685800" lvl="1" indent="-190500"/>
            <a:r>
              <a:rPr lang="zh-CN" altLang="en-US" smtClean="0">
                <a:latin typeface="微软雅黑" panose="020B0503020204020204" pitchFamily="34" charset="-122"/>
                <a:ea typeface="微软雅黑" panose="020B0503020204020204" pitchFamily="34" charset="-122"/>
              </a:rPr>
              <a:t>无符号整数：逻辑左移</a:t>
            </a:r>
            <a:r>
              <a:rPr lang="en-US" altLang="zh-CN" smtClean="0">
                <a:latin typeface="微软雅黑" panose="020B0503020204020204" pitchFamily="34" charset="-122"/>
                <a:ea typeface="微软雅黑" panose="020B0503020204020204" pitchFamily="34" charset="-122"/>
              </a:rPr>
              <a:t>k</a:t>
            </a:r>
            <a:r>
              <a:rPr lang="zh-CN" altLang="en-US" smtClean="0">
                <a:latin typeface="微软雅黑" panose="020B0503020204020204" pitchFamily="34" charset="-122"/>
                <a:ea typeface="微软雅黑" panose="020B0503020204020204" pitchFamily="34" charset="-122"/>
              </a:rPr>
              <a:t>位等于乘</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k</a:t>
            </a:r>
            <a:r>
              <a:rPr lang="zh-CN" altLang="en-US" smtClean="0">
                <a:latin typeface="微软雅黑" panose="020B0503020204020204" pitchFamily="34" charset="-122"/>
                <a:ea typeface="微软雅黑" panose="020B0503020204020204" pitchFamily="34" charset="-122"/>
              </a:rPr>
              <a:t>、逻辑右移</a:t>
            </a:r>
            <a:r>
              <a:rPr lang="en-US" altLang="zh-CN" smtClean="0">
                <a:latin typeface="微软雅黑" panose="020B0503020204020204" pitchFamily="34" charset="-122"/>
                <a:ea typeface="微软雅黑" panose="020B0503020204020204" pitchFamily="34" charset="-122"/>
              </a:rPr>
              <a:t>k</a:t>
            </a:r>
            <a:r>
              <a:rPr lang="zh-CN" altLang="en-US" smtClean="0">
                <a:latin typeface="微软雅黑" panose="020B0503020204020204" pitchFamily="34" charset="-122"/>
                <a:ea typeface="微软雅黑" panose="020B0503020204020204" pitchFamily="34" charset="-122"/>
              </a:rPr>
              <a:t>位等于除</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k</a:t>
            </a:r>
          </a:p>
          <a:p>
            <a:pPr marL="685800" lvl="1" indent="-190500"/>
            <a:r>
              <a:rPr lang="zh-CN" altLang="en-US" smtClean="0">
                <a:latin typeface="微软雅黑" panose="020B0503020204020204" pitchFamily="34" charset="-122"/>
                <a:ea typeface="微软雅黑" panose="020B0503020204020204" pitchFamily="34" charset="-122"/>
              </a:rPr>
              <a:t>带符号整数乘：算术左移</a:t>
            </a:r>
            <a:r>
              <a:rPr lang="en-US" altLang="zh-CN" smtClean="0">
                <a:latin typeface="微软雅黑" panose="020B0503020204020204" pitchFamily="34" charset="-122"/>
                <a:ea typeface="微软雅黑" panose="020B0503020204020204" pitchFamily="34" charset="-122"/>
              </a:rPr>
              <a:t>k</a:t>
            </a:r>
            <a:r>
              <a:rPr lang="zh-CN" altLang="en-US" smtClean="0">
                <a:latin typeface="微软雅黑" panose="020B0503020204020204" pitchFamily="34" charset="-122"/>
                <a:ea typeface="微软雅黑" panose="020B0503020204020204" pitchFamily="34" charset="-122"/>
              </a:rPr>
              <a:t>位等于乘</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k </a:t>
            </a:r>
            <a:endParaRPr lang="en-US" altLang="zh-CN" smtClean="0">
              <a:latin typeface="微软雅黑" panose="020B0503020204020204" pitchFamily="34" charset="-122"/>
              <a:ea typeface="微软雅黑" panose="020B0503020204020204" pitchFamily="34" charset="-122"/>
            </a:endParaRPr>
          </a:p>
          <a:p>
            <a:pPr marL="685800" lvl="1" indent="-190500"/>
            <a:r>
              <a:rPr lang="zh-CN" altLang="en-US" smtClean="0">
                <a:latin typeface="微软雅黑" panose="020B0503020204020204" pitchFamily="34" charset="-122"/>
                <a:ea typeface="微软雅黑" panose="020B0503020204020204" pitchFamily="34" charset="-122"/>
              </a:rPr>
              <a:t>带符号整数除：（</a:t>
            </a:r>
            <a:r>
              <a:rPr lang="en-US" altLang="zh-CN" smtClean="0">
                <a:latin typeface="微软雅黑" panose="020B0503020204020204" pitchFamily="34" charset="-122"/>
                <a:ea typeface="微软雅黑" panose="020B0503020204020204" pitchFamily="34" charset="-122"/>
              </a:rPr>
              <a:t>x</a:t>
            </a:r>
            <a:r>
              <a:rPr lang="en-US" altLang="zh-CN" smtClean="0">
                <a:solidFill>
                  <a:srgbClr val="FF0000"/>
                </a:solidFill>
                <a:latin typeface="微软雅黑" panose="020B0503020204020204" pitchFamily="34" charset="-122"/>
                <a:ea typeface="微软雅黑" panose="020B0503020204020204" pitchFamily="34" charset="-122"/>
              </a:rPr>
              <a:t>+2</a:t>
            </a:r>
            <a:r>
              <a:rPr lang="en-US" altLang="zh-CN" baseline="30000" smtClean="0">
                <a:solidFill>
                  <a:srgbClr val="FF0000"/>
                </a:solidFill>
                <a:latin typeface="微软雅黑" panose="020B0503020204020204" pitchFamily="34" charset="-122"/>
                <a:ea typeface="微软雅黑" panose="020B0503020204020204" pitchFamily="34" charset="-122"/>
              </a:rPr>
              <a:t>k</a:t>
            </a:r>
            <a:r>
              <a:rPr lang="en-US" altLang="zh-CN" smtClean="0">
                <a:solidFill>
                  <a:srgbClr val="FF0000"/>
                </a:solidFill>
                <a:latin typeface="微软雅黑" panose="020B0503020204020204" pitchFamily="34" charset="-122"/>
                <a:ea typeface="微软雅黑" panose="020B0503020204020204" pitchFamily="34" charset="-122"/>
              </a:rPr>
              <a:t>-1</a:t>
            </a:r>
            <a:r>
              <a:rPr lang="zh-CN" altLang="en-US" smtClean="0">
                <a:latin typeface="微软雅黑" panose="020B0503020204020204" pitchFamily="34" charset="-122"/>
                <a:ea typeface="微软雅黑" panose="020B0503020204020204" pitchFamily="34" charset="-122"/>
              </a:rPr>
              <a:t>）算术右移</a:t>
            </a:r>
            <a:r>
              <a:rPr lang="en-US" altLang="zh-CN" smtClean="0">
                <a:latin typeface="微软雅黑" panose="020B0503020204020204" pitchFamily="34" charset="-122"/>
                <a:ea typeface="微软雅黑" panose="020B0503020204020204" pitchFamily="34" charset="-122"/>
              </a:rPr>
              <a:t>k</a:t>
            </a:r>
            <a:r>
              <a:rPr lang="zh-CN" altLang="en-US" smtClean="0">
                <a:latin typeface="微软雅黑" panose="020B0503020204020204" pitchFamily="34" charset="-122"/>
                <a:ea typeface="微软雅黑" panose="020B0503020204020204" pitchFamily="34" charset="-122"/>
              </a:rPr>
              <a:t>位等于</a:t>
            </a:r>
            <a:r>
              <a:rPr lang="en-US" altLang="zh-CN" smtClean="0">
                <a:latin typeface="微软雅黑" panose="020B0503020204020204" pitchFamily="34" charset="-122"/>
                <a:ea typeface="微软雅黑" panose="020B0503020204020204" pitchFamily="34" charset="-122"/>
              </a:rPr>
              <a:t>x</a:t>
            </a:r>
            <a:r>
              <a:rPr lang="zh-CN" altLang="en-US" smtClean="0">
                <a:latin typeface="微软雅黑" panose="020B0503020204020204" pitchFamily="34" charset="-122"/>
                <a:ea typeface="微软雅黑" panose="020B0503020204020204" pitchFamily="34" charset="-122"/>
              </a:rPr>
              <a:t>除以</a:t>
            </a:r>
            <a:r>
              <a:rPr lang="en-US" altLang="zh-CN" smtClean="0">
                <a:latin typeface="微软雅黑" panose="020B0503020204020204" pitchFamily="34" charset="-122"/>
                <a:ea typeface="微软雅黑" panose="020B0503020204020204" pitchFamily="34" charset="-122"/>
              </a:rPr>
              <a:t>2</a:t>
            </a:r>
            <a:r>
              <a:rPr lang="en-US" altLang="zh-CN" baseline="30000" smtClean="0">
                <a:latin typeface="微软雅黑" panose="020B0503020204020204" pitchFamily="34" charset="-122"/>
                <a:ea typeface="微软雅黑" panose="020B0503020204020204" pitchFamily="34" charset="-122"/>
              </a:rPr>
              <a:t>k</a:t>
            </a:r>
          </a:p>
          <a:p>
            <a:pPr marL="203200" indent="-203200"/>
            <a:r>
              <a:rPr lang="zh-CN" altLang="en-US" sz="2000" smtClean="0">
                <a:latin typeface="微软雅黑" panose="020B0503020204020204" pitchFamily="34" charset="-122"/>
                <a:ea typeface="微软雅黑" panose="020B0503020204020204" pitchFamily="34" charset="-122"/>
              </a:rPr>
              <a:t>浮点数运算</a:t>
            </a:r>
          </a:p>
          <a:p>
            <a:pPr marL="685800" lvl="1" indent="-190500"/>
            <a:r>
              <a:rPr lang="zh-CN" altLang="en-US" smtClean="0">
                <a:latin typeface="微软雅黑" panose="020B0503020204020204" pitchFamily="34" charset="-122"/>
                <a:ea typeface="微软雅黑" panose="020B0503020204020204" pitchFamily="34" charset="-122"/>
              </a:rPr>
              <a:t>加减：</a:t>
            </a:r>
            <a:r>
              <a:rPr lang="zh-CN" altLang="en-US" smtClean="0">
                <a:solidFill>
                  <a:srgbClr val="FF0000"/>
                </a:solidFill>
                <a:latin typeface="微软雅黑" panose="020B0503020204020204" pitchFamily="34" charset="-122"/>
                <a:ea typeface="微软雅黑" panose="020B0503020204020204" pitchFamily="34" charset="-122"/>
              </a:rPr>
              <a:t>对阶</a:t>
            </a:r>
            <a:r>
              <a:rPr lang="en-US" altLang="zh-CN" smtClean="0">
                <a:latin typeface="微软雅黑" panose="020B0503020204020204" pitchFamily="34" charset="-122"/>
                <a:ea typeface="微软雅黑" panose="020B0503020204020204" pitchFamily="34" charset="-122"/>
              </a:rPr>
              <a:t>/</a:t>
            </a:r>
            <a:r>
              <a:rPr lang="zh-CN" altLang="en-US" smtClean="0">
                <a:solidFill>
                  <a:srgbClr val="FF0000"/>
                </a:solidFill>
                <a:latin typeface="微软雅黑" panose="020B0503020204020204" pitchFamily="34" charset="-122"/>
                <a:ea typeface="微软雅黑" panose="020B0503020204020204" pitchFamily="34" charset="-122"/>
              </a:rPr>
              <a:t>尾数加减</a:t>
            </a:r>
            <a:r>
              <a:rPr lang="en-US" altLang="zh-CN" smtClean="0">
                <a:latin typeface="微软雅黑" panose="020B0503020204020204" pitchFamily="34" charset="-122"/>
                <a:ea typeface="微软雅黑" panose="020B0503020204020204" pitchFamily="34" charset="-122"/>
              </a:rPr>
              <a:t>/</a:t>
            </a:r>
            <a:r>
              <a:rPr lang="zh-CN" altLang="en-US" smtClean="0">
                <a:solidFill>
                  <a:srgbClr val="FF0000"/>
                </a:solidFill>
                <a:latin typeface="微软雅黑" panose="020B0503020204020204" pitchFamily="34" charset="-122"/>
                <a:ea typeface="微软雅黑" panose="020B0503020204020204" pitchFamily="34" charset="-122"/>
              </a:rPr>
              <a:t>规格化</a:t>
            </a:r>
            <a:r>
              <a:rPr lang="en-US" altLang="zh-CN" smtClean="0">
                <a:latin typeface="微软雅黑" panose="020B0503020204020204" pitchFamily="34" charset="-122"/>
                <a:ea typeface="微软雅黑" panose="020B0503020204020204" pitchFamily="34" charset="-122"/>
              </a:rPr>
              <a:t>/</a:t>
            </a:r>
            <a:r>
              <a:rPr lang="zh-CN" altLang="en-US" smtClean="0">
                <a:solidFill>
                  <a:srgbClr val="FF0000"/>
                </a:solidFill>
                <a:latin typeface="微软雅黑" panose="020B0503020204020204" pitchFamily="34" charset="-122"/>
                <a:ea typeface="微软雅黑" panose="020B0503020204020204" pitchFamily="34" charset="-122"/>
              </a:rPr>
              <a:t>舍入</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就近舍入到偶数</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（大数吃小数）</a:t>
            </a:r>
          </a:p>
          <a:p>
            <a:pPr marL="685800" lvl="1" indent="-190500"/>
            <a:r>
              <a:rPr lang="zh-CN" altLang="en-US" smtClean="0">
                <a:latin typeface="微软雅黑" panose="020B0503020204020204" pitchFamily="34" charset="-122"/>
                <a:ea typeface="微软雅黑" panose="020B0503020204020204" pitchFamily="34" charset="-122"/>
              </a:rPr>
              <a:t>乘除：尾数相乘除，阶码相加减</a:t>
            </a:r>
            <a:endParaRPr lang="zh-CN" altLang="en-US" baseline="30000" smtClean="0">
              <a:latin typeface="微软雅黑" panose="020B0503020204020204" pitchFamily="34" charset="-122"/>
              <a:ea typeface="微软雅黑" panose="020B0503020204020204" pitchFamily="34" charset="-122"/>
            </a:endParaRPr>
          </a:p>
        </p:txBody>
      </p:sp>
      <p:sp>
        <p:nvSpPr>
          <p:cNvPr id="23245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157F1-451E-43DD-AB2F-CFD2FE246DE1}"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283503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idx="4294967295"/>
          </p:nvPr>
        </p:nvSpPr>
        <p:spPr>
          <a:xfrm>
            <a:off x="457200" y="139700"/>
            <a:ext cx="8229600" cy="561975"/>
          </a:xfrm>
        </p:spPr>
        <p:txBody>
          <a:bodyPr/>
          <a:lstStyle/>
          <a:p>
            <a:r>
              <a:rPr lang="zh-CN" altLang="en-US" sz="3200" smtClean="0"/>
              <a:t>数据的表示和运算</a:t>
            </a:r>
          </a:p>
        </p:txBody>
      </p:sp>
      <p:sp>
        <p:nvSpPr>
          <p:cNvPr id="233475" name="Rectangle 3"/>
          <p:cNvSpPr>
            <a:spLocks noGrp="1" noChangeArrowheads="1"/>
          </p:cNvSpPr>
          <p:nvPr>
            <p:ph type="body" idx="4294967295"/>
          </p:nvPr>
        </p:nvSpPr>
        <p:spPr>
          <a:xfrm>
            <a:off x="250825" y="863600"/>
            <a:ext cx="8551863" cy="5400675"/>
          </a:xfrm>
        </p:spPr>
        <p:txBody>
          <a:bodyPr/>
          <a:lstStyle/>
          <a:p>
            <a:pPr marL="457200" indent="-457200">
              <a:lnSpc>
                <a:spcPct val="100000"/>
              </a:lnSpc>
              <a:spcBef>
                <a:spcPts val="1300"/>
              </a:spcBef>
            </a:pPr>
            <a:r>
              <a:rPr lang="zh-CN" altLang="en-US" sz="2800" smtClean="0">
                <a:ea typeface="黑体" panose="02010609060101010101" pitchFamily="49" charset="-122"/>
              </a:rPr>
              <a:t>主要教学目标</a:t>
            </a:r>
          </a:p>
          <a:p>
            <a:pPr marL="838200" lvl="1" indent="-381000">
              <a:lnSpc>
                <a:spcPct val="150000"/>
              </a:lnSpc>
              <a:spcBef>
                <a:spcPct val="35000"/>
              </a:spcBef>
            </a:pPr>
            <a:r>
              <a:rPr lang="zh-CN" altLang="en-US" sz="2400" smtClean="0">
                <a:latin typeface="微软雅黑" panose="020B0503020204020204" pitchFamily="34" charset="-122"/>
                <a:ea typeface="微软雅黑" panose="020B0503020204020204" pitchFamily="34" charset="-122"/>
              </a:rPr>
              <a:t>掌握计算机内部各种数据的编码表示及其运算方法</a:t>
            </a:r>
          </a:p>
          <a:p>
            <a:pPr marL="838200" lvl="1" indent="-381000">
              <a:lnSpc>
                <a:spcPct val="150000"/>
              </a:lnSpc>
              <a:spcBef>
                <a:spcPct val="35000"/>
              </a:spcBef>
            </a:pPr>
            <a:r>
              <a:rPr lang="zh-CN" altLang="en-US" sz="2400" smtClean="0">
                <a:latin typeface="微软雅黑" panose="020B0503020204020204" pitchFamily="34" charset="-122"/>
                <a:ea typeface="微软雅黑" panose="020B0503020204020204" pitchFamily="34" charset="-122"/>
              </a:rPr>
              <a:t>了解高级语言程序中的各种类型变量对应的表示形式</a:t>
            </a:r>
          </a:p>
          <a:p>
            <a:pPr marL="838200" lvl="1" indent="-381000">
              <a:lnSpc>
                <a:spcPct val="150000"/>
              </a:lnSpc>
              <a:spcBef>
                <a:spcPct val="35000"/>
              </a:spcBef>
            </a:pPr>
            <a:r>
              <a:rPr lang="zh-CN" altLang="en-US" sz="2400" smtClean="0">
                <a:latin typeface="微软雅黑" panose="020B0503020204020204" pitchFamily="34" charset="-122"/>
                <a:ea typeface="微软雅黑" panose="020B0503020204020204" pitchFamily="34" charset="-122"/>
              </a:rPr>
              <a:t>在高级语言程序中的</a:t>
            </a:r>
            <a:r>
              <a:rPr lang="zh-CN" altLang="en-US" sz="2400" smtClean="0">
                <a:solidFill>
                  <a:srgbClr val="FF0000"/>
                </a:solidFill>
                <a:latin typeface="微软雅黑" panose="020B0503020204020204" pitchFamily="34" charset="-122"/>
                <a:ea typeface="微软雅黑" panose="020B0503020204020204" pitchFamily="34" charset="-122"/>
              </a:rPr>
              <a:t>变量</a:t>
            </a:r>
            <a:r>
              <a:rPr lang="zh-CN" altLang="en-US" sz="2400" smtClean="0">
                <a:latin typeface="微软雅黑" panose="020B0503020204020204" pitchFamily="34" charset="-122"/>
                <a:ea typeface="微软雅黑" panose="020B0503020204020204" pitchFamily="34" charset="-122"/>
              </a:rPr>
              <a:t>、</a:t>
            </a:r>
            <a:r>
              <a:rPr lang="zh-CN" altLang="en-US" sz="2400" smtClean="0">
                <a:solidFill>
                  <a:srgbClr val="FF0000"/>
                </a:solidFill>
                <a:latin typeface="微软雅黑" panose="020B0503020204020204" pitchFamily="34" charset="-122"/>
                <a:ea typeface="微软雅黑" panose="020B0503020204020204" pitchFamily="34" charset="-122"/>
              </a:rPr>
              <a:t>机器数</a:t>
            </a:r>
            <a:r>
              <a:rPr lang="zh-CN" altLang="en-US" sz="2400" smtClean="0">
                <a:latin typeface="微软雅黑" panose="020B0503020204020204" pitchFamily="34" charset="-122"/>
                <a:ea typeface="微软雅黑" panose="020B0503020204020204" pitchFamily="34" charset="-122"/>
              </a:rPr>
              <a:t>和</a:t>
            </a:r>
            <a:r>
              <a:rPr lang="zh-CN" altLang="en-US" sz="2400" smtClean="0">
                <a:solidFill>
                  <a:srgbClr val="FF0000"/>
                </a:solidFill>
                <a:latin typeface="微软雅黑" panose="020B0503020204020204" pitchFamily="34" charset="-122"/>
                <a:ea typeface="微软雅黑" panose="020B0503020204020204" pitchFamily="34" charset="-122"/>
              </a:rPr>
              <a:t>底层硬件</a:t>
            </a:r>
            <a:r>
              <a:rPr lang="zh-CN" altLang="en-US" sz="2400" smtClean="0">
                <a:latin typeface="微软雅黑" panose="020B0503020204020204" pitchFamily="34" charset="-122"/>
                <a:ea typeface="微软雅黑" panose="020B0503020204020204" pitchFamily="34" charset="-122"/>
              </a:rPr>
              <a:t>（寄存器、加法器、</a:t>
            </a:r>
            <a:r>
              <a:rPr lang="en-US" altLang="zh-CN" sz="2400" smtClean="0">
                <a:latin typeface="微软雅黑" panose="020B0503020204020204" pitchFamily="34" charset="-122"/>
                <a:ea typeface="微软雅黑" panose="020B0503020204020204" pitchFamily="34" charset="-122"/>
              </a:rPr>
              <a:t>ALU</a:t>
            </a:r>
            <a:r>
              <a:rPr lang="zh-CN" altLang="en-US" sz="2400" smtClean="0">
                <a:latin typeface="微软雅黑" panose="020B0503020204020204" pitchFamily="34" charset="-122"/>
                <a:ea typeface="微软雅黑" panose="020B0503020204020204" pitchFamily="34" charset="-122"/>
              </a:rPr>
              <a:t>等）</a:t>
            </a:r>
            <a:r>
              <a:rPr lang="zh-CN" altLang="en-US" sz="2400" smtClean="0">
                <a:solidFill>
                  <a:srgbClr val="FF0000"/>
                </a:solidFill>
                <a:latin typeface="微软雅黑" panose="020B0503020204020204" pitchFamily="34" charset="-122"/>
                <a:ea typeface="微软雅黑" panose="020B0503020204020204" pitchFamily="34" charset="-122"/>
              </a:rPr>
              <a:t>之间建立关联</a:t>
            </a:r>
          </a:p>
          <a:p>
            <a:pPr marL="838200" lvl="1" indent="-381000">
              <a:lnSpc>
                <a:spcPct val="150000"/>
              </a:lnSpc>
              <a:spcBef>
                <a:spcPct val="35000"/>
              </a:spcBef>
            </a:pPr>
            <a:r>
              <a:rPr lang="zh-CN" altLang="en-US" sz="2400" smtClean="0">
                <a:latin typeface="微软雅黑" panose="020B0503020204020204" pitchFamily="34" charset="-122"/>
                <a:ea typeface="微软雅黑" panose="020B0503020204020204" pitchFamily="34" charset="-122"/>
              </a:rPr>
              <a:t>综合运用所学知识，分析高级语言和机器级语言程序设计中遇到的各种与数据表示和运算相关的问题，解释相应的执行结果</a:t>
            </a:r>
          </a:p>
        </p:txBody>
      </p:sp>
      <p:sp>
        <p:nvSpPr>
          <p:cNvPr id="233476" name="Rectangle 4"/>
          <p:cNvSpPr>
            <a:spLocks noChangeArrowheads="1"/>
          </p:cNvSpPr>
          <p:nvPr/>
        </p:nvSpPr>
        <p:spPr bwMode="auto">
          <a:xfrm>
            <a:off x="385763" y="6159500"/>
            <a:ext cx="8461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a:t>
            </a:r>
            <a:r>
              <a:rPr kumimoji="0" lang="zh-CN" altLang="en-US"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语言参考网站：</a:t>
            </a:r>
            <a:r>
              <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hlinkClick r:id="rId3"/>
              </a:rPr>
              <a:t>http://docs.huihoo.com/c/linux-c-programming/</a:t>
            </a:r>
            <a:endParaRPr kumimoji="0" lang="en-US" altLang="zh-CN" sz="2000" b="1"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347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F97EF9-67C2-492E-840A-76468CB866A8}"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532169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393700" y="139700"/>
            <a:ext cx="8229600" cy="561975"/>
          </a:xfrm>
        </p:spPr>
        <p:txBody>
          <a:bodyPr/>
          <a:lstStyle/>
          <a:p>
            <a:r>
              <a:rPr lang="zh-CN" altLang="en-US" smtClean="0"/>
              <a:t>第二章作业</a:t>
            </a:r>
          </a:p>
        </p:txBody>
      </p:sp>
      <p:sp>
        <p:nvSpPr>
          <p:cNvPr id="235523" name="Rectangle 3"/>
          <p:cNvSpPr>
            <a:spLocks noGrp="1" noChangeArrowheads="1"/>
          </p:cNvSpPr>
          <p:nvPr>
            <p:ph type="body" idx="1"/>
          </p:nvPr>
        </p:nvSpPr>
        <p:spPr>
          <a:xfrm>
            <a:off x="250825" y="836613"/>
            <a:ext cx="8675688" cy="5218112"/>
          </a:xfrm>
        </p:spPr>
        <p:txBody>
          <a:bodyPr/>
          <a:lstStyle/>
          <a:p>
            <a:endParaRPr lang="en-US" altLang="zh-CN" smtClean="0"/>
          </a:p>
          <a:p>
            <a:r>
              <a:rPr lang="zh-CN" altLang="en-US" smtClean="0"/>
              <a:t>课后习题：</a:t>
            </a:r>
            <a:r>
              <a:rPr lang="en-US" altLang="zh-CN" smtClean="0"/>
              <a:t>9</a:t>
            </a:r>
            <a:r>
              <a:rPr lang="zh-CN" altLang="en-US" smtClean="0"/>
              <a:t>、</a:t>
            </a:r>
            <a:r>
              <a:rPr lang="en-US" altLang="zh-CN" smtClean="0"/>
              <a:t>10</a:t>
            </a:r>
            <a:r>
              <a:rPr lang="zh-CN" altLang="en-US" smtClean="0"/>
              <a:t>、</a:t>
            </a:r>
            <a:r>
              <a:rPr lang="en-US" altLang="zh-CN" smtClean="0"/>
              <a:t>11</a:t>
            </a:r>
            <a:r>
              <a:rPr lang="zh-CN" altLang="en-US" smtClean="0"/>
              <a:t>、</a:t>
            </a:r>
            <a:r>
              <a:rPr lang="en-US" altLang="zh-CN" smtClean="0">
                <a:cs typeface="Arial" panose="020B0604020202020204" pitchFamily="34" charset="0"/>
              </a:rPr>
              <a:t>12</a:t>
            </a:r>
            <a:r>
              <a:rPr lang="zh-CN" altLang="en-US" smtClean="0">
                <a:cs typeface="Arial" panose="020B0604020202020204" pitchFamily="34" charset="0"/>
              </a:rPr>
              <a:t>、</a:t>
            </a:r>
            <a:r>
              <a:rPr lang="en-US" altLang="zh-CN" smtClean="0">
                <a:cs typeface="Arial" panose="020B0604020202020204" pitchFamily="34" charset="0"/>
              </a:rPr>
              <a:t>18</a:t>
            </a:r>
            <a:r>
              <a:rPr lang="zh-CN" altLang="en-US" smtClean="0">
                <a:cs typeface="Arial" panose="020B0604020202020204" pitchFamily="34" charset="0"/>
              </a:rPr>
              <a:t>、</a:t>
            </a:r>
            <a:r>
              <a:rPr lang="en-US" altLang="zh-CN" smtClean="0">
                <a:cs typeface="Arial" panose="020B0604020202020204" pitchFamily="34" charset="0"/>
              </a:rPr>
              <a:t>21</a:t>
            </a:r>
            <a:r>
              <a:rPr lang="zh-CN" altLang="en-US" smtClean="0">
                <a:cs typeface="Arial" panose="020B0604020202020204" pitchFamily="34" charset="0"/>
              </a:rPr>
              <a:t>、</a:t>
            </a:r>
            <a:r>
              <a:rPr lang="en-US" altLang="zh-CN" smtClean="0">
                <a:solidFill>
                  <a:srgbClr val="FF0000"/>
                </a:solidFill>
                <a:cs typeface="Arial" panose="020B0604020202020204" pitchFamily="34" charset="0"/>
              </a:rPr>
              <a:t>22</a:t>
            </a:r>
            <a:r>
              <a:rPr lang="zh-CN" altLang="en-US" smtClean="0">
                <a:solidFill>
                  <a:srgbClr val="FF0000"/>
                </a:solidFill>
                <a:cs typeface="Arial" panose="020B0604020202020204" pitchFamily="34" charset="0"/>
              </a:rPr>
              <a:t>、</a:t>
            </a:r>
            <a:r>
              <a:rPr lang="en-US" altLang="zh-CN" smtClean="0">
                <a:solidFill>
                  <a:srgbClr val="FF0000"/>
                </a:solidFill>
                <a:cs typeface="Arial" panose="020B0604020202020204" pitchFamily="34" charset="0"/>
              </a:rPr>
              <a:t>23</a:t>
            </a:r>
            <a:r>
              <a:rPr lang="zh-CN" altLang="en-US" smtClean="0">
                <a:cs typeface="Arial" panose="020B0604020202020204" pitchFamily="34" charset="0"/>
              </a:rPr>
              <a:t>、</a:t>
            </a:r>
            <a:r>
              <a:rPr lang="en-US" altLang="zh-CN" smtClean="0">
                <a:cs typeface="Arial" panose="020B0604020202020204" pitchFamily="34" charset="0"/>
              </a:rPr>
              <a:t>24</a:t>
            </a:r>
            <a:r>
              <a:rPr lang="zh-CN" altLang="en-US" smtClean="0">
                <a:cs typeface="Arial" panose="020B0604020202020204" pitchFamily="34" charset="0"/>
              </a:rPr>
              <a:t>、</a:t>
            </a:r>
            <a:r>
              <a:rPr lang="en-US" altLang="zh-CN" smtClean="0">
                <a:cs typeface="Arial" panose="020B0604020202020204" pitchFamily="34" charset="0"/>
              </a:rPr>
              <a:t>28</a:t>
            </a:r>
            <a:r>
              <a:rPr lang="zh-CN" altLang="en-US" smtClean="0">
                <a:cs typeface="Arial" panose="020B0604020202020204" pitchFamily="34" charset="0"/>
              </a:rPr>
              <a:t>、</a:t>
            </a:r>
            <a:r>
              <a:rPr lang="en-US" altLang="zh-CN" smtClean="0">
                <a:cs typeface="Arial" panose="020B0604020202020204" pitchFamily="34" charset="0"/>
              </a:rPr>
              <a:t>29</a:t>
            </a:r>
            <a:r>
              <a:rPr lang="zh-CN" altLang="en-US" smtClean="0">
                <a:cs typeface="Arial" panose="020B0604020202020204" pitchFamily="34" charset="0"/>
              </a:rPr>
              <a:t>、</a:t>
            </a:r>
            <a:r>
              <a:rPr lang="en-US" altLang="zh-CN" smtClean="0">
                <a:cs typeface="Arial" panose="020B0604020202020204" pitchFamily="34" charset="0"/>
              </a:rPr>
              <a:t>31</a:t>
            </a:r>
            <a:r>
              <a:rPr lang="zh-CN" altLang="en-US" smtClean="0">
                <a:cs typeface="Arial" panose="020B0604020202020204" pitchFamily="34" charset="0"/>
              </a:rPr>
              <a:t>、</a:t>
            </a:r>
            <a:r>
              <a:rPr lang="en-US" altLang="zh-CN" smtClean="0">
                <a:cs typeface="Arial" panose="020B0604020202020204" pitchFamily="34" charset="0"/>
              </a:rPr>
              <a:t>34</a:t>
            </a:r>
            <a:r>
              <a:rPr lang="zh-CN" altLang="en-US" smtClean="0">
                <a:cs typeface="Arial" panose="020B0604020202020204" pitchFamily="34" charset="0"/>
              </a:rPr>
              <a:t>、</a:t>
            </a:r>
            <a:r>
              <a:rPr lang="en-US" altLang="zh-CN" smtClean="0">
                <a:cs typeface="Arial" panose="020B0604020202020204" pitchFamily="34" charset="0"/>
              </a:rPr>
              <a:t>35</a:t>
            </a:r>
            <a:r>
              <a:rPr lang="zh-CN" altLang="en-US" smtClean="0">
                <a:cs typeface="Arial" panose="020B0604020202020204" pitchFamily="34" charset="0"/>
              </a:rPr>
              <a:t>、</a:t>
            </a:r>
            <a:r>
              <a:rPr lang="en-US" altLang="zh-CN" smtClean="0">
                <a:solidFill>
                  <a:srgbClr val="FF0000"/>
                </a:solidFill>
                <a:cs typeface="Arial" panose="020B0604020202020204" pitchFamily="34" charset="0"/>
              </a:rPr>
              <a:t>41</a:t>
            </a:r>
          </a:p>
        </p:txBody>
      </p:sp>
      <p:sp>
        <p:nvSpPr>
          <p:cNvPr id="2355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293EA9-1C2C-4E9E-A172-F1406BA55EDC}" type="slidenum">
              <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zh-CN"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07860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a:t>
            </a:fld>
            <a:r>
              <a:rPr lang="en-US" altLang="zh-CN" sz="1400" smtClean="0">
                <a:solidFill>
                  <a:srgbClr val="0D7157"/>
                </a:solidFill>
              </a:rPr>
              <a:t>- </a:t>
            </a:r>
            <a:endParaRPr lang="en-US" altLang="zh-CN" sz="1400" dirty="0">
              <a:solidFill>
                <a:srgbClr val="0D7157"/>
              </a:solidFill>
            </a:endParaRPr>
          </a:p>
        </p:txBody>
      </p:sp>
      <p:sp>
        <p:nvSpPr>
          <p:cNvPr id="8" name="Rectangle 3"/>
          <p:cNvSpPr txBox="1">
            <a:spLocks noChangeArrowheads="1"/>
          </p:cNvSpPr>
          <p:nvPr/>
        </p:nvSpPr>
        <p:spPr bwMode="auto">
          <a:xfrm>
            <a:off x="476250" y="836613"/>
            <a:ext cx="8378825" cy="5607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5000"/>
              </a:lnSpc>
              <a:spcBef>
                <a:spcPct val="20000"/>
              </a:spcBef>
              <a:spcAft>
                <a:spcPct val="0"/>
              </a:spcAft>
              <a:buClr>
                <a:srgbClr val="FFC000"/>
              </a:buClr>
              <a:buSzTx/>
              <a:buFont typeface="Wingdings" pitchFamily="2" charset="2"/>
              <a:buChar char="n"/>
              <a:tabLst/>
              <a:defRPr/>
            </a:pPr>
            <a:r>
              <a:rPr kumimoji="0" lang="zh-CN" altLang="en-US" sz="2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第一讲：数值数据的表示</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数值数据表示的三要素</a:t>
            </a:r>
            <a:endParaRPr kumimoji="0" lang="en-US" altLang="zh-CN"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endParaRP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整数的表示（</a:t>
            </a:r>
            <a:r>
              <a:rPr kumimoji="0" lang="zh-CN" altLang="en-US" sz="2000" b="0" i="0" u="none" strike="noStrike" kern="0" cap="none" spc="0" normalizeH="0" baseline="0" noProof="0" dirty="0" smtClean="0">
                <a:ln>
                  <a:noFill/>
                </a:ln>
                <a:solidFill>
                  <a:srgbClr val="008000"/>
                </a:solidFill>
                <a:effectLst/>
                <a:uLnTx/>
                <a:uFillTx/>
                <a:latin typeface="微软雅黑" pitchFamily="34" charset="-122"/>
                <a:ea typeface="微软雅黑" pitchFamily="34" charset="-122"/>
              </a:rPr>
              <a:t>无符号整数、带符号整数</a:t>
            </a: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a:t>
            </a:r>
            <a:endParaRPr kumimoji="0" lang="en-US" altLang="zh-CN"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endParaRP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浮点数的表示</a:t>
            </a:r>
          </a:p>
          <a:p>
            <a:pPr marL="342900" marR="0" lvl="0" indent="-342900" algn="l" defTabSz="914400" rtl="0" eaLnBrk="0" fontAlgn="base" latinLnBrk="0" hangingPunct="0">
              <a:lnSpc>
                <a:spcPct val="95000"/>
              </a:lnSpc>
              <a:spcBef>
                <a:spcPct val="20000"/>
              </a:spcBef>
              <a:spcAft>
                <a:spcPct val="0"/>
              </a:spcAft>
              <a:buClr>
                <a:srgbClr val="FFC000"/>
              </a:buClr>
              <a:buSzTx/>
              <a:buFont typeface="Wingdings" pitchFamily="2" charset="2"/>
              <a:buChar char="n"/>
              <a:tabLst/>
              <a:defRPr/>
            </a:pPr>
            <a:r>
              <a:rPr kumimoji="0" lang="zh-CN" altLang="en-US" sz="2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第二讲：非数值数据的表示、数据的存储</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逻辑值、西文字符、汉字字符的编码方式</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数据宽度单位</a:t>
            </a:r>
            <a:endParaRPr kumimoji="0" lang="en-US" altLang="zh-CN"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endParaRP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数据的存储和排列顺序</a:t>
            </a:r>
          </a:p>
          <a:p>
            <a:pPr marL="342900" marR="0" lvl="0" indent="-342900" algn="l" defTabSz="914400" rtl="0" eaLnBrk="0" fontAlgn="base" latinLnBrk="0" hangingPunct="0">
              <a:lnSpc>
                <a:spcPct val="95000"/>
              </a:lnSpc>
              <a:spcBef>
                <a:spcPct val="20000"/>
              </a:spcBef>
              <a:spcAft>
                <a:spcPct val="0"/>
              </a:spcAft>
              <a:buClr>
                <a:srgbClr val="FFC000"/>
              </a:buClr>
              <a:buSzTx/>
              <a:buFont typeface="Wingdings" pitchFamily="2" charset="2"/>
              <a:buChar char="n"/>
              <a:tabLst/>
              <a:defRPr/>
            </a:pPr>
            <a:r>
              <a:rPr kumimoji="0" lang="zh-CN" altLang="en-US" sz="24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第三讲：数据的基本运算</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en-US" altLang="zh-CN"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C</a:t>
            </a: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语言程序中涉及的运算</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如何实现高级语言源程序中的运算</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整数的加减运算 </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整数的乘除运算 </a:t>
            </a:r>
          </a:p>
          <a:p>
            <a:pPr marL="812800" marR="0" lvl="1" indent="-355600" algn="l" defTabSz="914400" rtl="0" eaLnBrk="0" fontAlgn="base" latinLnBrk="0" hangingPunct="0">
              <a:lnSpc>
                <a:spcPct val="95000"/>
              </a:lnSpc>
              <a:spcBef>
                <a:spcPct val="20000"/>
              </a:spcBef>
              <a:spcAft>
                <a:spcPct val="0"/>
              </a:spcAft>
              <a:buClr>
                <a:srgbClr val="FFC000"/>
              </a:buClr>
              <a:buSzTx/>
              <a:buFont typeface="Wingdings" pitchFamily="2" charset="2"/>
              <a:buChar char="p"/>
              <a:tabLst/>
              <a:defRPr/>
            </a:pPr>
            <a:r>
              <a:rPr kumimoji="0" lang="zh-CN" altLang="en-US" sz="20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rPr>
              <a:t>浮点数的加减乘除运算</a:t>
            </a:r>
          </a:p>
        </p:txBody>
      </p:sp>
      <p:grpSp>
        <p:nvGrpSpPr>
          <p:cNvPr id="9" name="Group 4"/>
          <p:cNvGrpSpPr>
            <a:grpSpLocks/>
          </p:cNvGrpSpPr>
          <p:nvPr/>
        </p:nvGrpSpPr>
        <p:grpSpPr bwMode="auto">
          <a:xfrm>
            <a:off x="5149850" y="3851275"/>
            <a:ext cx="3060700" cy="1933575"/>
            <a:chOff x="3390" y="2500"/>
            <a:chExt cx="1928" cy="1218"/>
          </a:xfrm>
        </p:grpSpPr>
        <p:sp>
          <p:nvSpPr>
            <p:cNvPr id="10" name="AutoShape 5"/>
            <p:cNvSpPr>
              <a:spLocks/>
            </p:cNvSpPr>
            <p:nvPr/>
          </p:nvSpPr>
          <p:spPr bwMode="auto">
            <a:xfrm>
              <a:off x="3390" y="2500"/>
              <a:ext cx="283" cy="1218"/>
            </a:xfrm>
            <a:prstGeom prst="rightBrace">
              <a:avLst>
                <a:gd name="adj1" fmla="val 35866"/>
                <a:gd name="adj2" fmla="val 50000"/>
              </a:avLst>
            </a:prstGeom>
            <a:noFill/>
            <a:ln w="28575">
              <a:solidFill>
                <a:schemeClr val="tx1"/>
              </a:solidFill>
              <a:round/>
              <a:headEnd/>
              <a:tailEnd/>
            </a:ln>
          </p:spPr>
          <p:txBody>
            <a:bodyPr wrap="none" anchor="ctr"/>
            <a:lstStyle/>
            <a:p>
              <a:endParaRPr lang="zh-CN" altLang="en-US"/>
            </a:p>
          </p:txBody>
        </p:sp>
        <p:sp>
          <p:nvSpPr>
            <p:cNvPr id="11" name="Text Box 6"/>
            <p:cNvSpPr txBox="1">
              <a:spLocks noChangeArrowheads="1"/>
            </p:cNvSpPr>
            <p:nvPr/>
          </p:nvSpPr>
          <p:spPr bwMode="auto">
            <a:xfrm>
              <a:off x="3674" y="2614"/>
              <a:ext cx="1644" cy="955"/>
            </a:xfrm>
            <a:prstGeom prst="rect">
              <a:avLst/>
            </a:prstGeom>
            <a:noFill/>
            <a:ln w="9525">
              <a:noFill/>
              <a:miter lim="800000"/>
              <a:headEnd/>
              <a:tailEnd/>
            </a:ln>
          </p:spPr>
          <p:txBody>
            <a:bodyPr>
              <a:spAutoFit/>
            </a:bodyPr>
            <a:lstStyle/>
            <a:p>
              <a:pPr>
                <a:lnSpc>
                  <a:spcPct val="130000"/>
                </a:lnSpc>
                <a:spcBef>
                  <a:spcPct val="50000"/>
                </a:spcBef>
              </a:pPr>
              <a:r>
                <a:rPr lang="zh-CN" altLang="en-US" sz="2400" b="1" dirty="0">
                  <a:solidFill>
                    <a:srgbClr val="FF0000"/>
                  </a:solidFill>
                  <a:latin typeface="微软雅黑" pitchFamily="34" charset="-122"/>
                  <a:ea typeface="微软雅黑" pitchFamily="34" charset="-122"/>
                </a:rPr>
                <a:t>围绕</a:t>
              </a:r>
              <a:r>
                <a:rPr lang="en-US" altLang="zh-CN" sz="2400" b="1" dirty="0">
                  <a:solidFill>
                    <a:srgbClr val="FF0000"/>
                  </a:solidFill>
                  <a:latin typeface="微软雅黑" pitchFamily="34" charset="-122"/>
                  <a:ea typeface="微软雅黑" pitchFamily="34" charset="-122"/>
                </a:rPr>
                <a:t>C</a:t>
              </a:r>
              <a:r>
                <a:rPr lang="zh-CN" altLang="en-US" sz="2400" b="1" dirty="0">
                  <a:solidFill>
                    <a:srgbClr val="FF0000"/>
                  </a:solidFill>
                  <a:latin typeface="微软雅黑" pitchFamily="34" charset="-122"/>
                  <a:ea typeface="微软雅黑" pitchFamily="34" charset="-122"/>
                </a:rPr>
                <a:t>语言中的运算，解释其在底层机器级的实现</a:t>
              </a:r>
            </a:p>
          </p:txBody>
        </p:sp>
      </p:grpSp>
      <p:sp>
        <p:nvSpPr>
          <p:cNvPr id="12" name="Text Box 7"/>
          <p:cNvSpPr txBox="1">
            <a:spLocks noChangeArrowheads="1"/>
          </p:cNvSpPr>
          <p:nvPr/>
        </p:nvSpPr>
        <p:spPr bwMode="auto">
          <a:xfrm>
            <a:off x="20666" y="5999535"/>
            <a:ext cx="8551862" cy="429861"/>
          </a:xfrm>
          <a:prstGeom prst="rect">
            <a:avLst/>
          </a:prstGeom>
          <a:noFill/>
          <a:ln w="9525">
            <a:noFill/>
            <a:miter lim="800000"/>
            <a:headEnd/>
            <a:tailEnd/>
          </a:ln>
        </p:spPr>
        <p:txBody>
          <a:bodyPr>
            <a:spAutoFit/>
          </a:bodyPr>
          <a:lstStyle/>
          <a:p>
            <a:pPr>
              <a:lnSpc>
                <a:spcPct val="120000"/>
              </a:lnSpc>
              <a:spcBef>
                <a:spcPct val="50000"/>
              </a:spcBef>
            </a:pPr>
            <a:r>
              <a:rPr lang="zh-CN" altLang="en-US" sz="2000" b="1" i="0" dirty="0">
                <a:solidFill>
                  <a:srgbClr val="FF0000"/>
                </a:solidFill>
                <a:ea typeface="微软雅黑" pitchFamily="34" charset="-122"/>
              </a:rPr>
              <a:t>从</a:t>
            </a:r>
            <a:r>
              <a:rPr lang="en-US" altLang="zh-CN" sz="2000" b="1" i="0" dirty="0">
                <a:solidFill>
                  <a:srgbClr val="FF0000"/>
                </a:solidFill>
                <a:ea typeface="微软雅黑" pitchFamily="34" charset="-122"/>
              </a:rPr>
              <a:t>C</a:t>
            </a:r>
            <a:r>
              <a:rPr lang="zh-CN" altLang="en-US" sz="2000" b="1" i="0" dirty="0">
                <a:solidFill>
                  <a:srgbClr val="FF0000"/>
                </a:solidFill>
                <a:ea typeface="微软雅黑" pitchFamily="34" charset="-122"/>
              </a:rPr>
              <a:t>程序的表达式出发，用机器数在电路中的执行来解释表达式的执行结果</a:t>
            </a:r>
            <a:endParaRPr lang="en-US" altLang="zh-CN" sz="2000" b="1" i="0" dirty="0">
              <a:solidFill>
                <a:srgbClr val="FF0000"/>
              </a:solidFill>
              <a:ea typeface="微软雅黑" pitchFamily="34" charset="-122"/>
            </a:endParaRPr>
          </a:p>
        </p:txBody>
      </p:sp>
    </p:spTree>
    <p:extLst>
      <p:ext uri="{BB962C8B-B14F-4D97-AF65-F5344CB8AC3E}">
        <p14:creationId xmlns:p14="http://schemas.microsoft.com/office/powerpoint/2010/main" val="203923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数据表示  </a:t>
            </a:r>
            <a:r>
              <a:rPr lang="en-US" altLang="zh-CN" dirty="0" smtClean="0">
                <a:solidFill>
                  <a:srgbClr val="FF0000"/>
                </a:solidFill>
              </a:rPr>
              <a:t>Data </a:t>
            </a:r>
            <a:r>
              <a:rPr lang="en-US" altLang="zh-CN" dirty="0">
                <a:solidFill>
                  <a:srgbClr val="FF0000"/>
                </a:solidFill>
              </a:rPr>
              <a:t>Representation </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t>非数值数据 </a:t>
            </a:r>
            <a:r>
              <a:rPr lang="en-US" altLang="zh-CN" dirty="0" smtClean="0"/>
              <a:t>Qualitative               </a:t>
            </a:r>
          </a:p>
          <a:p>
            <a:pPr lvl="1"/>
            <a:r>
              <a:rPr lang="en-US" altLang="zh-CN" dirty="0" smtClean="0">
                <a:solidFill>
                  <a:srgbClr val="0000FF"/>
                </a:solidFill>
              </a:rPr>
              <a:t>C</a:t>
            </a:r>
            <a:r>
              <a:rPr lang="zh-CN" altLang="en-US" dirty="0" smtClean="0">
                <a:solidFill>
                  <a:srgbClr val="0000FF"/>
                </a:solidFill>
              </a:rPr>
              <a:t>语言  </a:t>
            </a:r>
            <a:r>
              <a:rPr lang="en-US" altLang="zh-CN" dirty="0" smtClean="0">
                <a:solidFill>
                  <a:srgbClr val="0000FF"/>
                </a:solidFill>
              </a:rPr>
              <a:t>char</a:t>
            </a:r>
            <a:r>
              <a:rPr lang="zh-CN" altLang="en-US" dirty="0" smtClean="0">
                <a:solidFill>
                  <a:srgbClr val="0000FF"/>
                </a:solidFill>
              </a:rPr>
              <a:t>型</a:t>
            </a:r>
            <a:endParaRPr lang="en-US" altLang="zh-CN" dirty="0">
              <a:solidFill>
                <a:srgbClr val="0000FF"/>
              </a:solidFill>
            </a:endParaRPr>
          </a:p>
          <a:p>
            <a:r>
              <a:rPr lang="zh-CN" altLang="en-US" dirty="0" smtClean="0"/>
              <a:t>数值数据    </a:t>
            </a:r>
            <a:r>
              <a:rPr lang="en-US" altLang="zh-CN" dirty="0" smtClean="0"/>
              <a:t>Quantitative</a:t>
            </a:r>
            <a:endParaRPr lang="en-US" altLang="zh-CN" dirty="0"/>
          </a:p>
          <a:p>
            <a:pPr lvl="1"/>
            <a:r>
              <a:rPr lang="zh-CN" altLang="en-US" dirty="0" smtClean="0"/>
              <a:t>整数   </a:t>
            </a:r>
            <a:r>
              <a:rPr lang="en-US" altLang="zh-CN" dirty="0" smtClean="0"/>
              <a:t>Integers</a:t>
            </a:r>
            <a:endParaRPr lang="en-US" altLang="zh-CN" dirty="0" smtClean="0">
              <a:solidFill>
                <a:srgbClr val="0000FF"/>
              </a:solidFill>
            </a:endParaRPr>
          </a:p>
          <a:p>
            <a:pPr lvl="2"/>
            <a:r>
              <a:rPr lang="en-US" altLang="zh-CN" dirty="0" smtClean="0"/>
              <a:t>Signed / Unsigned</a:t>
            </a:r>
          </a:p>
          <a:p>
            <a:pPr lvl="2"/>
            <a:r>
              <a:rPr lang="en-US" altLang="zh-CN" dirty="0"/>
              <a:t> </a:t>
            </a:r>
            <a:r>
              <a:rPr lang="en-US" altLang="zh-CN" dirty="0" smtClean="0">
                <a:solidFill>
                  <a:srgbClr val="0000FF"/>
                </a:solidFill>
              </a:rPr>
              <a:t>C</a:t>
            </a:r>
            <a:r>
              <a:rPr lang="zh-CN" altLang="en-US" dirty="0">
                <a:solidFill>
                  <a:srgbClr val="0000FF"/>
                </a:solidFill>
              </a:rPr>
              <a:t>语言  </a:t>
            </a:r>
            <a:r>
              <a:rPr lang="en-US" altLang="zh-CN" dirty="0">
                <a:solidFill>
                  <a:srgbClr val="0000FF"/>
                </a:solidFill>
              </a:rPr>
              <a:t>short  </a:t>
            </a:r>
            <a:r>
              <a:rPr lang="en-US" altLang="zh-CN" dirty="0" err="1">
                <a:solidFill>
                  <a:srgbClr val="0000FF"/>
                </a:solidFill>
              </a:rPr>
              <a:t>int</a:t>
            </a:r>
            <a:r>
              <a:rPr lang="en-US" altLang="zh-CN" dirty="0">
                <a:solidFill>
                  <a:srgbClr val="0000FF"/>
                </a:solidFill>
              </a:rPr>
              <a:t>  long </a:t>
            </a:r>
            <a:r>
              <a:rPr lang="zh-CN" altLang="en-US" dirty="0" smtClean="0">
                <a:solidFill>
                  <a:srgbClr val="0000FF"/>
                </a:solidFill>
              </a:rPr>
              <a:t>型</a:t>
            </a:r>
            <a:endParaRPr lang="en-US" altLang="zh-CN" dirty="0"/>
          </a:p>
          <a:p>
            <a:pPr lvl="1"/>
            <a:r>
              <a:rPr lang="zh-CN" altLang="en-US" dirty="0" smtClean="0"/>
              <a:t>非整数  </a:t>
            </a:r>
            <a:r>
              <a:rPr lang="en-US" altLang="zh-CN" dirty="0" smtClean="0"/>
              <a:t>Non-integers </a:t>
            </a:r>
            <a:r>
              <a:rPr lang="en-US" altLang="zh-CN" dirty="0"/>
              <a:t>(Real)</a:t>
            </a:r>
          </a:p>
          <a:p>
            <a:pPr lvl="2"/>
            <a:r>
              <a:rPr lang="en-US" altLang="zh-CN" dirty="0" smtClean="0"/>
              <a:t>Signed / Unsigned</a:t>
            </a:r>
          </a:p>
          <a:p>
            <a:pPr lvl="2"/>
            <a:r>
              <a:rPr lang="en-US" altLang="zh-CN" dirty="0" smtClean="0">
                <a:solidFill>
                  <a:srgbClr val="0000FF"/>
                </a:solidFill>
              </a:rPr>
              <a:t>C</a:t>
            </a:r>
            <a:r>
              <a:rPr lang="zh-CN" altLang="en-US" dirty="0" smtClean="0">
                <a:solidFill>
                  <a:srgbClr val="0000FF"/>
                </a:solidFill>
              </a:rPr>
              <a:t>语言  </a:t>
            </a:r>
            <a:r>
              <a:rPr lang="en-US" altLang="zh-CN" dirty="0" smtClean="0">
                <a:solidFill>
                  <a:srgbClr val="0000FF"/>
                </a:solidFill>
              </a:rPr>
              <a:t>float double </a:t>
            </a:r>
            <a:r>
              <a:rPr lang="zh-CN" altLang="en-US" dirty="0" smtClean="0">
                <a:solidFill>
                  <a:srgbClr val="0000FF"/>
                </a:solidFill>
              </a:rPr>
              <a:t>型</a:t>
            </a:r>
            <a:endParaRPr lang="en-US" altLang="zh-CN" dirty="0" smtClean="0">
              <a:solidFill>
                <a:srgbClr val="0000FF"/>
              </a:solidFill>
            </a:endParaRPr>
          </a:p>
          <a:p>
            <a:pPr lvl="2"/>
            <a:r>
              <a:rPr lang="en-US" altLang="zh-CN" dirty="0" smtClean="0">
                <a:solidFill>
                  <a:srgbClr val="0000FF"/>
                </a:solidFill>
              </a:rPr>
              <a:t>int8_t     uint8_t     int16_t   uint16_t  </a:t>
            </a:r>
          </a:p>
          <a:p>
            <a:pPr lvl="2"/>
            <a:r>
              <a:rPr lang="en-US" altLang="zh-CN" dirty="0" smtClean="0">
                <a:solidFill>
                  <a:srgbClr val="0000FF"/>
                </a:solidFill>
              </a:rPr>
              <a:t>int32_t   uint32_t  </a:t>
            </a:r>
            <a:r>
              <a:rPr lang="en-US" altLang="zh-CN" dirty="0">
                <a:solidFill>
                  <a:srgbClr val="0000FF"/>
                </a:solidFill>
              </a:rPr>
              <a:t> </a:t>
            </a:r>
            <a:r>
              <a:rPr lang="en-US" altLang="zh-CN" dirty="0" smtClean="0">
                <a:solidFill>
                  <a:srgbClr val="0000FF"/>
                </a:solidFill>
              </a:rPr>
              <a:t>int64_t   uint64_t</a:t>
            </a:r>
          </a:p>
          <a:p>
            <a:pPr lvl="2"/>
            <a:r>
              <a:rPr lang="zh-CN" altLang="en-US" dirty="0" smtClean="0">
                <a:solidFill>
                  <a:srgbClr val="FF0000"/>
                </a:solidFill>
              </a:rPr>
              <a:t>汇编语言有无数据类型？</a:t>
            </a:r>
            <a:endParaRPr lang="en-US" altLang="zh-CN" dirty="0">
              <a:solidFill>
                <a:srgbClr val="FF0000"/>
              </a:solidFill>
            </a:endParaRPr>
          </a:p>
          <a:p>
            <a:pPr lvl="2"/>
            <a:endParaRPr lang="en-US" altLang="zh-CN" dirty="0"/>
          </a:p>
          <a:p>
            <a:pPr lvl="2"/>
            <a:endParaRPr lang="en-US" altLang="zh-CN" dirty="0" smtClean="0"/>
          </a:p>
          <a:p>
            <a:pPr lvl="2"/>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169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C99 </a:t>
            </a:r>
            <a:r>
              <a:rPr lang="en-US" altLang="zh-CN" dirty="0" err="1" smtClean="0">
                <a:solidFill>
                  <a:srgbClr val="FF0000"/>
                </a:solidFill>
              </a:rPr>
              <a:t>stdint.h</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err="1" smtClean="0"/>
              <a:t>typedef</a:t>
            </a:r>
            <a:r>
              <a:rPr lang="en-US" altLang="zh-CN" dirty="0" smtClean="0"/>
              <a:t>   </a:t>
            </a:r>
            <a:r>
              <a:rPr lang="en-US" altLang="zh-CN" dirty="0"/>
              <a:t>signed   char   </a:t>
            </a:r>
            <a:r>
              <a:rPr lang="en-US" altLang="zh-CN" dirty="0">
                <a:solidFill>
                  <a:srgbClr val="0000FF"/>
                </a:solidFill>
              </a:rPr>
              <a:t>int8_t; </a:t>
            </a:r>
          </a:p>
          <a:p>
            <a:r>
              <a:rPr lang="en-US" altLang="zh-CN" dirty="0" err="1"/>
              <a:t>typedef</a:t>
            </a:r>
            <a:r>
              <a:rPr lang="en-US" altLang="zh-CN" dirty="0"/>
              <a:t>   unsigned   char       </a:t>
            </a:r>
            <a:r>
              <a:rPr lang="en-US" altLang="zh-CN" dirty="0">
                <a:solidFill>
                  <a:srgbClr val="0000FF"/>
                </a:solidFill>
              </a:rPr>
              <a:t>uint8_t; </a:t>
            </a:r>
          </a:p>
          <a:p>
            <a:r>
              <a:rPr lang="en-US" altLang="zh-CN" dirty="0" err="1"/>
              <a:t>typedef</a:t>
            </a:r>
            <a:r>
              <a:rPr lang="en-US" altLang="zh-CN" dirty="0"/>
              <a:t>   short     </a:t>
            </a:r>
            <a:r>
              <a:rPr lang="en-US" altLang="zh-CN" dirty="0">
                <a:solidFill>
                  <a:srgbClr val="0000FF"/>
                </a:solidFill>
              </a:rPr>
              <a:t>int16_t; </a:t>
            </a:r>
          </a:p>
          <a:p>
            <a:r>
              <a:rPr lang="en-US" altLang="zh-CN" dirty="0" err="1"/>
              <a:t>typedef</a:t>
            </a:r>
            <a:r>
              <a:rPr lang="en-US" altLang="zh-CN" dirty="0"/>
              <a:t>   unsigned   short     </a:t>
            </a:r>
            <a:r>
              <a:rPr lang="en-US" altLang="zh-CN" dirty="0">
                <a:solidFill>
                  <a:srgbClr val="0000FF"/>
                </a:solidFill>
              </a:rPr>
              <a:t>uint16_t; </a:t>
            </a:r>
          </a:p>
          <a:p>
            <a:r>
              <a:rPr lang="en-US" altLang="zh-CN" dirty="0" err="1"/>
              <a:t>typedef</a:t>
            </a:r>
            <a:r>
              <a:rPr lang="en-US" altLang="zh-CN" dirty="0"/>
              <a:t>   </a:t>
            </a:r>
            <a:r>
              <a:rPr lang="en-US" altLang="zh-CN" dirty="0" err="1"/>
              <a:t>int</a:t>
            </a:r>
            <a:r>
              <a:rPr lang="en-US" altLang="zh-CN" dirty="0"/>
              <a:t>     </a:t>
            </a:r>
            <a:r>
              <a:rPr lang="en-US" altLang="zh-CN" dirty="0">
                <a:solidFill>
                  <a:srgbClr val="0000FF"/>
                </a:solidFill>
              </a:rPr>
              <a:t>int32_t; </a:t>
            </a:r>
          </a:p>
          <a:p>
            <a:r>
              <a:rPr lang="en-US" altLang="zh-CN" dirty="0" err="1"/>
              <a:t>typedef</a:t>
            </a:r>
            <a:r>
              <a:rPr lang="en-US" altLang="zh-CN" dirty="0"/>
              <a:t>   unsigned       </a:t>
            </a:r>
            <a:r>
              <a:rPr lang="en-US" altLang="zh-CN" dirty="0">
                <a:solidFill>
                  <a:srgbClr val="0000FF"/>
                </a:solidFill>
              </a:rPr>
              <a:t>uint32_t; </a:t>
            </a:r>
          </a:p>
          <a:p>
            <a:r>
              <a:rPr lang="en-US" altLang="zh-CN" dirty="0" err="1"/>
              <a:t>typedef</a:t>
            </a:r>
            <a:r>
              <a:rPr lang="en-US" altLang="zh-CN" dirty="0"/>
              <a:t>   long   </a:t>
            </a:r>
            <a:r>
              <a:rPr lang="en-US" altLang="zh-CN" dirty="0" err="1"/>
              <a:t>long</a:t>
            </a:r>
            <a:r>
              <a:rPr lang="en-US" altLang="zh-CN" dirty="0"/>
              <a:t>     </a:t>
            </a:r>
            <a:r>
              <a:rPr lang="en-US" altLang="zh-CN" dirty="0">
                <a:solidFill>
                  <a:srgbClr val="0000FF"/>
                </a:solidFill>
              </a:rPr>
              <a:t>int64_t; </a:t>
            </a:r>
          </a:p>
          <a:p>
            <a:r>
              <a:rPr lang="en-US" altLang="zh-CN" dirty="0" err="1"/>
              <a:t>typedef</a:t>
            </a:r>
            <a:r>
              <a:rPr lang="en-US" altLang="zh-CN" dirty="0"/>
              <a:t>   unsigned   long   </a:t>
            </a:r>
            <a:r>
              <a:rPr lang="en-US" altLang="zh-CN" dirty="0" err="1"/>
              <a:t>long</a:t>
            </a:r>
            <a:r>
              <a:rPr lang="en-US" altLang="zh-CN" dirty="0"/>
              <a:t>       </a:t>
            </a:r>
            <a:r>
              <a:rPr lang="en-US" altLang="zh-CN" dirty="0">
                <a:solidFill>
                  <a:srgbClr val="0000FF"/>
                </a:solidFill>
              </a:rPr>
              <a:t>uint64_t;</a:t>
            </a:r>
            <a:r>
              <a:rPr lang="en-US" altLang="zh-CN" dirty="0"/>
              <a:t> </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576937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计算机数据表示</a:t>
            </a:r>
          </a:p>
        </p:txBody>
      </p:sp>
      <p:sp>
        <p:nvSpPr>
          <p:cNvPr id="3" name="内容占位符 2"/>
          <p:cNvSpPr>
            <a:spLocks noGrp="1"/>
          </p:cNvSpPr>
          <p:nvPr>
            <p:ph idx="1"/>
          </p:nvPr>
        </p:nvSpPr>
        <p:spPr/>
        <p:txBody>
          <a:bodyPr/>
          <a:lstStyle/>
          <a:p>
            <a:pPr eaLnBrk="1" hangingPunct="1"/>
            <a:r>
              <a:rPr lang="zh-CN" altLang="en-US" dirty="0" smtClean="0"/>
              <a:t>非数值数据（字符表示）</a:t>
            </a:r>
            <a:endParaRPr lang="en-US" altLang="zh-CN" dirty="0" smtClean="0"/>
          </a:p>
          <a:p>
            <a:pPr eaLnBrk="1" hangingPunct="1"/>
            <a:r>
              <a:rPr lang="zh-CN" altLang="en-US" dirty="0" smtClean="0"/>
              <a:t>定点表示 </a:t>
            </a:r>
            <a:r>
              <a:rPr lang="en-US" altLang="zh-CN" dirty="0" smtClean="0"/>
              <a:t>(</a:t>
            </a:r>
            <a:r>
              <a:rPr lang="zh-CN" altLang="en-US" dirty="0"/>
              <a:t>解决</a:t>
            </a:r>
            <a:r>
              <a:rPr lang="zh-CN" altLang="en-US" dirty="0" smtClean="0"/>
              <a:t>符号表示</a:t>
            </a:r>
            <a:r>
              <a:rPr lang="en-US" altLang="zh-CN" dirty="0" smtClean="0"/>
              <a:t>)  </a:t>
            </a:r>
            <a:r>
              <a:rPr lang="zh-CN" altLang="en-US" dirty="0" smtClean="0"/>
              <a:t>真值 机器数</a:t>
            </a:r>
            <a:endParaRPr lang="en-US" altLang="zh-CN" dirty="0" smtClean="0"/>
          </a:p>
          <a:p>
            <a:pPr lvl="1" eaLnBrk="1" hangingPunct="1"/>
            <a:r>
              <a:rPr lang="zh-CN" altLang="en-US" dirty="0" smtClean="0"/>
              <a:t>定点整数（有符号整数，无符号整数）</a:t>
            </a:r>
            <a:endParaRPr lang="zh-CN" altLang="en-US" dirty="0"/>
          </a:p>
          <a:p>
            <a:pPr lvl="1" eaLnBrk="1" hangingPunct="1"/>
            <a:r>
              <a:rPr lang="zh-CN" altLang="en-US" dirty="0" smtClean="0"/>
              <a:t>定点小数</a:t>
            </a:r>
          </a:p>
          <a:p>
            <a:pPr lvl="1" eaLnBrk="1" hangingPunct="1"/>
            <a:r>
              <a:rPr lang="zh-CN" altLang="en-US" dirty="0" smtClean="0"/>
              <a:t>仅</a:t>
            </a:r>
            <a:r>
              <a:rPr lang="zh-CN" altLang="en-US" dirty="0"/>
              <a:t>能表示纯小数及纯整数</a:t>
            </a:r>
          </a:p>
          <a:p>
            <a:pPr eaLnBrk="1" hangingPunct="1"/>
            <a:r>
              <a:rPr lang="zh-CN" altLang="en-US" dirty="0" smtClean="0"/>
              <a:t>浮点表示（解决小数点表示）</a:t>
            </a:r>
            <a:endParaRPr lang="zh-CN" altLang="en-US" dirty="0"/>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748362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计算机数据编码需要考虑</a:t>
            </a:r>
            <a:r>
              <a:rPr lang="zh-CN" altLang="zh-CN" dirty="0"/>
              <a:t>的因素</a:t>
            </a:r>
            <a:endParaRPr lang="zh-CN" altLang="en-US" dirty="0"/>
          </a:p>
        </p:txBody>
      </p:sp>
      <p:sp>
        <p:nvSpPr>
          <p:cNvPr id="3" name="内容占位符 2"/>
          <p:cNvSpPr>
            <a:spLocks noGrp="1"/>
          </p:cNvSpPr>
          <p:nvPr>
            <p:ph idx="1"/>
          </p:nvPr>
        </p:nvSpPr>
        <p:spPr/>
        <p:txBody>
          <a:bodyPr/>
          <a:lstStyle/>
          <a:p>
            <a:pPr eaLnBrk="1" hangingPunct="1"/>
            <a:r>
              <a:rPr lang="zh-CN" altLang="en-US" dirty="0" smtClean="0"/>
              <a:t>数</a:t>
            </a:r>
            <a:r>
              <a:rPr lang="zh-CN" altLang="en-US" dirty="0"/>
              <a:t>的类型</a:t>
            </a:r>
            <a:r>
              <a:rPr lang="en-US" altLang="zh-CN" dirty="0"/>
              <a:t>(</a:t>
            </a:r>
            <a:r>
              <a:rPr lang="zh-CN" altLang="en-US" dirty="0"/>
              <a:t>小数、整数、实数和复数） </a:t>
            </a:r>
          </a:p>
          <a:p>
            <a:pPr eaLnBrk="1" hangingPunct="1"/>
            <a:r>
              <a:rPr lang="zh-CN" altLang="en-US" dirty="0" smtClean="0"/>
              <a:t>数值</a:t>
            </a:r>
            <a:r>
              <a:rPr lang="zh-CN" altLang="en-US" dirty="0"/>
              <a:t>范围</a:t>
            </a:r>
            <a:r>
              <a:rPr lang="en-US" altLang="zh-CN" dirty="0"/>
              <a:t>, </a:t>
            </a:r>
            <a:r>
              <a:rPr lang="zh-CN" altLang="en-US" dirty="0"/>
              <a:t>数值精度 </a:t>
            </a:r>
          </a:p>
          <a:p>
            <a:pPr eaLnBrk="1" hangingPunct="1"/>
            <a:r>
              <a:rPr lang="zh-CN" altLang="en-US" dirty="0"/>
              <a:t>少量简单的基本符号表示大量复杂的信息</a:t>
            </a:r>
          </a:p>
          <a:p>
            <a:pPr eaLnBrk="1" hangingPunct="1"/>
            <a:r>
              <a:rPr lang="zh-CN" altLang="en-US" dirty="0"/>
              <a:t>状态简单</a:t>
            </a:r>
            <a:r>
              <a:rPr lang="en-US" altLang="zh-CN" dirty="0"/>
              <a:t>,</a:t>
            </a:r>
            <a:r>
              <a:rPr lang="zh-CN" altLang="en-US" dirty="0"/>
              <a:t>电路实现简单</a:t>
            </a:r>
          </a:p>
          <a:p>
            <a:pPr eaLnBrk="1" hangingPunct="1"/>
            <a:r>
              <a:rPr lang="zh-CN" altLang="en-US" dirty="0"/>
              <a:t>运算方便</a:t>
            </a:r>
          </a:p>
          <a:p>
            <a:pPr eaLnBrk="1" hangingPunct="1"/>
            <a:r>
              <a:rPr lang="zh-CN" altLang="en-US" dirty="0"/>
              <a:t>数值存储和处理所需的硬件代价</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209543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数制和编码</a:t>
            </a:r>
            <a:endParaRPr lang="zh-CN" altLang="en-US"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非数值数据表示</a:t>
            </a:r>
            <a:endParaRPr lang="en-US" altLang="zh-CN" dirty="0">
              <a:solidFill>
                <a:srgbClr val="C00000"/>
              </a:solidFill>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整数表示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浮点数表示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数据的宽度与存储</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数据的基本运算</a:t>
            </a:r>
            <a:r>
              <a:rPr lang="en-US" altLang="zh-CN" dirty="0" smtClean="0">
                <a:effectLst>
                  <a:outerShdw blurRad="38100" dist="38100" dir="2700000" algn="tl">
                    <a:srgbClr val="C0C0C0"/>
                  </a:outerShdw>
                </a:effectLst>
              </a:rPr>
              <a:t> </a:t>
            </a:r>
            <a:endParaRPr lang="zh-CN" altLang="en-US" dirty="0">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24</a:t>
            </a:fld>
            <a:r>
              <a:rPr lang="en-US" altLang="zh-CN" sz="1400" smtClean="0">
                <a:solidFill>
                  <a:srgbClr val="0D7157"/>
                </a:solidFill>
              </a:rPr>
              <a:t>- </a:t>
            </a:r>
            <a:endParaRPr lang="en-US" altLang="zh-CN" sz="1400" dirty="0">
              <a:solidFill>
                <a:srgbClr val="0D7157"/>
              </a:solidFill>
            </a:endParaRPr>
          </a:p>
        </p:txBody>
      </p:sp>
      <p:pic>
        <p:nvPicPr>
          <p:cNvPr id="5" name="Picture 4" descr="j0233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18941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31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非</a:t>
            </a:r>
            <a:r>
              <a:rPr lang="zh-CN" altLang="en-US" dirty="0">
                <a:solidFill>
                  <a:srgbClr val="FF0000"/>
                </a:solidFill>
              </a:rPr>
              <a:t>数值数据表示法</a:t>
            </a:r>
          </a:p>
        </p:txBody>
      </p:sp>
      <p:sp>
        <p:nvSpPr>
          <p:cNvPr id="3" name="内容占位符 2"/>
          <p:cNvSpPr>
            <a:spLocks noGrp="1"/>
          </p:cNvSpPr>
          <p:nvPr>
            <p:ph idx="1"/>
          </p:nvPr>
        </p:nvSpPr>
        <p:spPr/>
        <p:txBody>
          <a:bodyPr/>
          <a:lstStyle/>
          <a:p>
            <a:pPr eaLnBrk="1" hangingPunct="1"/>
            <a:r>
              <a:rPr lang="zh-CN" altLang="en-US" dirty="0"/>
              <a:t>字符表示法 </a:t>
            </a:r>
            <a:r>
              <a:rPr lang="en-US" altLang="zh-CN" dirty="0"/>
              <a:t>characters</a:t>
            </a:r>
          </a:p>
          <a:p>
            <a:pPr eaLnBrk="1" hangingPunct="1"/>
            <a:r>
              <a:rPr lang="zh-CN" altLang="en-US" dirty="0"/>
              <a:t>汉字表示法 </a:t>
            </a:r>
            <a:r>
              <a:rPr lang="en-US" altLang="zh-CN" dirty="0"/>
              <a:t>Chinese characters</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55429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Character </a:t>
            </a:r>
            <a:r>
              <a:rPr lang="en-US" altLang="zh-CN" dirty="0">
                <a:solidFill>
                  <a:srgbClr val="FF0000"/>
                </a:solidFill>
              </a:rPr>
              <a:t>representation </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r>
              <a:rPr lang="zh-CN" altLang="en-US" dirty="0"/>
              <a:t>如何使用数值表示字符数据</a:t>
            </a:r>
          </a:p>
          <a:p>
            <a:r>
              <a:rPr lang="en-US" altLang="zh-CN" dirty="0"/>
              <a:t>Standards</a:t>
            </a:r>
          </a:p>
          <a:p>
            <a:pPr lvl="1"/>
            <a:r>
              <a:rPr lang="en-US" altLang="zh-CN" dirty="0"/>
              <a:t>ASCII-American Standard Code for Information Interchange (ANSI 7bits)</a:t>
            </a:r>
          </a:p>
          <a:p>
            <a:pPr lvl="1"/>
            <a:r>
              <a:rPr lang="en-US" altLang="zh-CN" dirty="0"/>
              <a:t>EBCDIC-Extended Binary-Coded Decimal Interchange Code (IBM 8bits)</a:t>
            </a:r>
          </a:p>
          <a:p>
            <a:pPr lvl="1"/>
            <a:r>
              <a:rPr lang="en-US" altLang="zh-CN" dirty="0"/>
              <a:t>Unicode</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47916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128 Standard ASCII codes</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sz="2600" dirty="0"/>
              <a:t>52 Letters</a:t>
            </a:r>
          </a:p>
          <a:p>
            <a:pPr lvl="1" eaLnBrk="1" hangingPunct="1"/>
            <a:r>
              <a:rPr lang="en-US" altLang="zh-CN" sz="2200" dirty="0"/>
              <a:t>a-z, A-Z </a:t>
            </a:r>
          </a:p>
          <a:p>
            <a:pPr eaLnBrk="1" hangingPunct="1"/>
            <a:r>
              <a:rPr lang="en-US" altLang="zh-CN" sz="2600" dirty="0"/>
              <a:t>10 Digits</a:t>
            </a:r>
          </a:p>
          <a:p>
            <a:pPr lvl="1" eaLnBrk="1" hangingPunct="1"/>
            <a:r>
              <a:rPr lang="en-US" altLang="zh-CN" sz="2200" dirty="0"/>
              <a:t>0-9</a:t>
            </a:r>
          </a:p>
          <a:p>
            <a:pPr eaLnBrk="1" hangingPunct="1"/>
            <a:r>
              <a:rPr lang="en-US" altLang="zh-CN" sz="2600" dirty="0"/>
              <a:t>34 Symbols</a:t>
            </a:r>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sz="2600" dirty="0"/>
              <a:t>32 Control characters </a:t>
            </a:r>
          </a:p>
          <a:p>
            <a:pPr lvl="1" eaLnBrk="1" hangingPunct="1"/>
            <a:r>
              <a:rPr lang="en-US" altLang="zh-CN" sz="2200" dirty="0"/>
              <a:t>&lt;CR&gt; &lt;BEL&gt; &lt;ESC&gt; &lt;LF&gt; </a:t>
            </a:r>
            <a:r>
              <a:rPr lang="en-US" altLang="zh-CN" sz="2200" dirty="0" smtClean="0">
                <a:latin typeface="宋体" panose="02010600030101010101" pitchFamily="2" charset="-122"/>
              </a:rPr>
              <a:t>…</a:t>
            </a:r>
            <a:endParaRPr lang="en-US" altLang="zh-CN" sz="22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00681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ASCII</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sz="2600" dirty="0"/>
              <a:t>使用</a:t>
            </a:r>
            <a:r>
              <a:rPr lang="en-US" altLang="zh-CN" sz="2600" dirty="0"/>
              <a:t>7bit</a:t>
            </a:r>
            <a:r>
              <a:rPr lang="zh-CN" altLang="en-US" sz="2600" dirty="0"/>
              <a:t>表示</a:t>
            </a:r>
            <a:r>
              <a:rPr lang="en-US" altLang="zh-CN" sz="2600" dirty="0"/>
              <a:t>128</a:t>
            </a:r>
            <a:r>
              <a:rPr lang="zh-CN" altLang="en-US" sz="2600" dirty="0"/>
              <a:t>个字符</a:t>
            </a:r>
          </a:p>
          <a:p>
            <a:pPr lvl="1" eaLnBrk="1" hangingPunct="1"/>
            <a:r>
              <a:rPr lang="en-US" altLang="zh-CN" sz="2200" dirty="0"/>
              <a:t>From 000 0000 to 111 1111  2</a:t>
            </a:r>
            <a:r>
              <a:rPr lang="en-US" altLang="zh-CN" sz="2200" baseline="50000" dirty="0"/>
              <a:t>7</a:t>
            </a:r>
            <a:r>
              <a:rPr lang="en-US" altLang="zh-CN" sz="2200" dirty="0"/>
              <a:t>=128</a:t>
            </a:r>
          </a:p>
          <a:p>
            <a:pPr eaLnBrk="1" hangingPunct="1"/>
            <a:r>
              <a:rPr lang="zh-CN" altLang="en-US" sz="2600" dirty="0"/>
              <a:t>注意：</a:t>
            </a:r>
            <a:r>
              <a:rPr lang="en-US" altLang="zh-CN" sz="2600" dirty="0"/>
              <a:t>ASCII</a:t>
            </a:r>
            <a:r>
              <a:rPr lang="zh-CN" altLang="en-US" sz="2600" dirty="0"/>
              <a:t>中的数字字符和数字本身不相等</a:t>
            </a:r>
          </a:p>
          <a:p>
            <a:pPr eaLnBrk="1" hangingPunct="1"/>
            <a:r>
              <a:rPr lang="zh-CN" altLang="en-US" sz="2600" dirty="0"/>
              <a:t>几乎所有计算机均支持该代码集</a:t>
            </a:r>
          </a:p>
          <a:p>
            <a:pPr eaLnBrk="1" hangingPunct="1"/>
            <a:r>
              <a:rPr lang="zh-CN" altLang="en-US" sz="2600" dirty="0"/>
              <a:t>但不是所有语言都能用</a:t>
            </a:r>
            <a:r>
              <a:rPr lang="en-US" altLang="zh-CN" sz="2600" dirty="0"/>
              <a:t>128</a:t>
            </a:r>
            <a:r>
              <a:rPr lang="zh-CN" altLang="en-US" sz="2600" dirty="0"/>
              <a:t>个字符表示</a:t>
            </a:r>
          </a:p>
          <a:p>
            <a:pPr eaLnBrk="1" hangingPunct="1"/>
            <a:r>
              <a:rPr lang="en-US" altLang="zh-CN" sz="2600" dirty="0"/>
              <a:t>8Bit??? </a:t>
            </a:r>
          </a:p>
          <a:p>
            <a:pPr eaLnBrk="1" hangingPunct="1"/>
            <a:r>
              <a:rPr lang="en-US" altLang="zh-CN" sz="2600" dirty="0"/>
              <a:t>MSB=0</a:t>
            </a:r>
          </a:p>
          <a:p>
            <a:pPr marL="0" indent="0">
              <a:buNone/>
            </a:pP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182455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Terminology</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计算机利用寄存器存储数据</a:t>
            </a:r>
          </a:p>
          <a:p>
            <a:pPr eaLnBrk="1" hangingPunct="1"/>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p>
          <a:p>
            <a:pPr eaLnBrk="1" hangingPunct="1"/>
            <a:r>
              <a:rPr lang="zh-CN" altLang="en-US" dirty="0"/>
              <a:t>最高有效位 </a:t>
            </a:r>
            <a:r>
              <a:rPr lang="en-US" altLang="zh-CN" sz="2600" dirty="0"/>
              <a:t>(MSB)  </a:t>
            </a:r>
            <a:r>
              <a:rPr lang="zh-CN" altLang="en-US" dirty="0"/>
              <a:t>最低有效位 </a:t>
            </a:r>
            <a:r>
              <a:rPr lang="en-US" altLang="zh-CN" sz="2600" dirty="0"/>
              <a:t>(LSB)</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29</a:t>
            </a:fld>
            <a:r>
              <a:rPr lang="en-US" altLang="zh-CN" sz="1400" smtClean="0">
                <a:solidFill>
                  <a:srgbClr val="0D7157"/>
                </a:solidFill>
              </a:rPr>
              <a:t>- </a:t>
            </a:r>
            <a:endParaRPr lang="en-US" altLang="zh-CN" sz="1400" dirty="0">
              <a:solidFill>
                <a:srgbClr val="0D7157"/>
              </a:solidFill>
            </a:endParaRPr>
          </a:p>
        </p:txBody>
      </p:sp>
      <p:grpSp>
        <p:nvGrpSpPr>
          <p:cNvPr id="32" name="Group 2"/>
          <p:cNvGrpSpPr>
            <a:grpSpLocks/>
          </p:cNvGrpSpPr>
          <p:nvPr/>
        </p:nvGrpSpPr>
        <p:grpSpPr bwMode="auto">
          <a:xfrm>
            <a:off x="1987624" y="3123282"/>
            <a:ext cx="4752975" cy="1225550"/>
            <a:chOff x="0" y="0"/>
            <a:chExt cx="2994" cy="772"/>
          </a:xfrm>
        </p:grpSpPr>
        <p:grpSp>
          <p:nvGrpSpPr>
            <p:cNvPr id="33" name="Group 3"/>
            <p:cNvGrpSpPr>
              <a:grpSpLocks/>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headEnd/>
                <a:tailEnd/>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a:grpSpLocks/>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i="0" baseline="-2500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a:grpSpLocks/>
          </p:cNvGrpSpPr>
          <p:nvPr/>
        </p:nvGrpSpPr>
        <p:grpSpPr bwMode="auto">
          <a:xfrm>
            <a:off x="649362" y="3656682"/>
            <a:ext cx="2590800" cy="1890713"/>
            <a:chOff x="-219" y="0"/>
            <a:chExt cx="1632" cy="1191"/>
          </a:xfrm>
        </p:grpSpPr>
        <p:sp>
          <p:nvSpPr>
            <p:cNvPr id="52" name="Oval 24"/>
            <p:cNvSpPr>
              <a:spLocks noChangeArrowheads="1"/>
            </p:cNvSpPr>
            <p:nvPr/>
          </p:nvSpPr>
          <p:spPr bwMode="auto">
            <a:xfrm>
              <a:off x="576"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sp>
          <p:nvSpPr>
            <p:cNvPr id="53" name="Text Box 25"/>
            <p:cNvSpPr txBox="1">
              <a:spLocks noChangeArrowheads="1"/>
            </p:cNvSpPr>
            <p:nvPr/>
          </p:nvSpPr>
          <p:spPr bwMode="auto">
            <a:xfrm>
              <a:off x="-219" y="787"/>
              <a:ext cx="16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i="0" dirty="0" smtClean="0">
                  <a:solidFill>
                    <a:schemeClr val="accent2"/>
                  </a:solidFill>
                  <a:ea typeface="宋体" panose="02010600030101010101" pitchFamily="2" charset="-122"/>
                </a:rPr>
                <a:t>MSB</a:t>
              </a:r>
              <a:endParaRPr lang="en-US" altLang="zh-CN" sz="1800" i="0" dirty="0">
                <a:solidFill>
                  <a:schemeClr val="accent2"/>
                </a:solidFill>
                <a:ea typeface="宋体" panose="02010600030101010101" pitchFamily="2" charset="-122"/>
              </a:endParaRPr>
            </a:p>
            <a:p>
              <a:pPr>
                <a:buFont typeface="Arial" panose="020B0604020202020204" pitchFamily="34" charset="0"/>
                <a:buNone/>
              </a:pPr>
              <a:r>
                <a:rPr lang="en-US" altLang="zh-CN" sz="1800" i="0" dirty="0">
                  <a:ea typeface="宋体" panose="02010600030101010101" pitchFamily="2" charset="-122"/>
                </a:rPr>
                <a:t>Most significant bit</a:t>
              </a: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grpSp>
      <p:grpSp>
        <p:nvGrpSpPr>
          <p:cNvPr id="55" name="Group 27"/>
          <p:cNvGrpSpPr>
            <a:grpSpLocks/>
          </p:cNvGrpSpPr>
          <p:nvPr/>
        </p:nvGrpSpPr>
        <p:grpSpPr bwMode="auto">
          <a:xfrm>
            <a:off x="5145162" y="3656682"/>
            <a:ext cx="2590800" cy="1890713"/>
            <a:chOff x="-411" y="0"/>
            <a:chExt cx="1632" cy="1191"/>
          </a:xfrm>
        </p:grpSpPr>
        <p:sp>
          <p:nvSpPr>
            <p:cNvPr id="56" name="Oval 28"/>
            <p:cNvSpPr>
              <a:spLocks noChangeArrowheads="1"/>
            </p:cNvSpPr>
            <p:nvPr/>
          </p:nvSpPr>
          <p:spPr bwMode="auto">
            <a:xfrm>
              <a:off x="192" y="0"/>
              <a:ext cx="480" cy="48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sp>
          <p:nvSpPr>
            <p:cNvPr id="57" name="Text Box 29"/>
            <p:cNvSpPr txBox="1">
              <a:spLocks noChangeArrowheads="1"/>
            </p:cNvSpPr>
            <p:nvPr/>
          </p:nvSpPr>
          <p:spPr bwMode="auto">
            <a:xfrm>
              <a:off x="-411" y="787"/>
              <a:ext cx="163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i="0" dirty="0">
                  <a:solidFill>
                    <a:schemeClr val="accent2"/>
                  </a:solidFill>
                  <a:latin typeface="Arial" panose="020B0604020202020204" pitchFamily="34" charset="0"/>
                  <a:ea typeface="宋体" panose="02010600030101010101" pitchFamily="2" charset="-122"/>
                </a:rPr>
                <a:t>         LSB</a:t>
              </a:r>
            </a:p>
            <a:p>
              <a:pPr>
                <a:buFont typeface="Arial" panose="020B0604020202020204" pitchFamily="34" charset="0"/>
                <a:buNone/>
              </a:pPr>
              <a:r>
                <a:rPr lang="en-US" altLang="zh-CN" sz="1800" i="0" dirty="0">
                  <a:latin typeface="Arial" panose="020B0604020202020204" pitchFamily="34" charset="0"/>
                  <a:ea typeface="宋体" panose="02010600030101010101" pitchFamily="2" charset="-122"/>
                </a:rPr>
                <a:t>Least significant bit</a:t>
              </a:r>
            </a:p>
          </p:txBody>
        </p:sp>
        <p:sp>
          <p:nvSpPr>
            <p:cNvPr id="58" name="Line 30"/>
            <p:cNvSpPr>
              <a:spLocks noChangeShapeType="1"/>
            </p:cNvSpPr>
            <p:nvPr/>
          </p:nvSpPr>
          <p:spPr bwMode="auto">
            <a:xfrm>
              <a:off x="432" y="432"/>
              <a:ext cx="96" cy="384"/>
            </a:xfrm>
            <a:prstGeom prst="line">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0"/>
            </a:p>
          </p:txBody>
        </p:sp>
      </p:grpSp>
    </p:spTree>
    <p:extLst>
      <p:ext uri="{BB962C8B-B14F-4D97-AF65-F5344CB8AC3E}">
        <p14:creationId xmlns:p14="http://schemas.microsoft.com/office/powerpoint/2010/main" val="272238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up)">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idx="4294967295"/>
          </p:nvPr>
        </p:nvSpPr>
        <p:spPr bwMode="auto">
          <a:xfrm>
            <a:off x="-32" y="98425"/>
            <a:ext cx="8229600" cy="561975"/>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n"/>
              <a:tabLst/>
              <a:defRPr/>
            </a:pPr>
            <a:r>
              <a:rPr kumimoji="0" lang="zh-CN" altLang="en-US" sz="3200" i="0" u="none" strike="noStrike" kern="0" cap="none" spc="0" normalizeH="0" baseline="0" noProof="0" dirty="0" smtClean="0">
                <a:ln>
                  <a:noFill/>
                </a:ln>
                <a:solidFill>
                  <a:srgbClr val="FF0000"/>
                </a:solidFill>
                <a:effectLst/>
                <a:uLnTx/>
                <a:uFillTx/>
              </a:rPr>
              <a:t>数据的机器级表示和运算</a:t>
            </a:r>
          </a:p>
        </p:txBody>
      </p:sp>
      <p:sp>
        <p:nvSpPr>
          <p:cNvPr id="10" name="Rectangle 3"/>
          <p:cNvSpPr txBox="1">
            <a:spLocks noChangeArrowheads="1"/>
          </p:cNvSpPr>
          <p:nvPr/>
        </p:nvSpPr>
        <p:spPr bwMode="auto">
          <a:xfrm>
            <a:off x="250825" y="863600"/>
            <a:ext cx="8678893" cy="540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marR="0" lvl="0" indent="-457200" algn="l" defTabSz="914400" rtl="0" eaLnBrk="0" fontAlgn="base" latinLnBrk="0" hangingPunct="0">
              <a:lnSpc>
                <a:spcPct val="100000"/>
              </a:lnSpc>
              <a:spcBef>
                <a:spcPts val="1300"/>
              </a:spcBef>
              <a:spcAft>
                <a:spcPct val="0"/>
              </a:spcAft>
              <a:buClrTx/>
              <a:buSzTx/>
              <a:buFontTx/>
              <a:buChar char="•"/>
              <a:tabLst/>
              <a:defRPr/>
            </a:pPr>
            <a:r>
              <a:rPr kumimoji="0" lang="zh-CN" altLang="en-US" sz="2800" b="1" i="0" u="none" strike="noStrike" kern="0" cap="none" spc="0" normalizeH="0" baseline="0" noProof="0" dirty="0" smtClean="0">
                <a:ln>
                  <a:noFill/>
                </a:ln>
                <a:solidFill>
                  <a:srgbClr val="000000"/>
                </a:solidFill>
                <a:effectLst/>
                <a:uLnTx/>
                <a:uFillTx/>
                <a:latin typeface="Arial"/>
                <a:ea typeface="黑体" pitchFamily="49" charset="-122"/>
                <a:cs typeface="+mn-cs"/>
              </a:rPr>
              <a:t>主要教学目标</a:t>
            </a:r>
          </a:p>
          <a:p>
            <a:pPr marL="838200" marR="0" lvl="1" indent="-381000" algn="l" defTabSz="914400" rtl="0" eaLnBrk="0" fontAlgn="base" latinLnBrk="0" hangingPunct="0">
              <a:lnSpc>
                <a:spcPct val="150000"/>
              </a:lnSpc>
              <a:spcBef>
                <a:spcPct val="3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掌握计算机内部各种数据的编码表示及其运算方法</a:t>
            </a:r>
          </a:p>
          <a:p>
            <a:pPr marL="838200" marR="0" lvl="1" indent="-381000" algn="l" defTabSz="914400" rtl="0" eaLnBrk="0" fontAlgn="base" latinLnBrk="0" hangingPunct="0">
              <a:lnSpc>
                <a:spcPct val="150000"/>
              </a:lnSpc>
              <a:spcBef>
                <a:spcPct val="3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了解高级语言程序中的各种类型变量对应的表示形式</a:t>
            </a:r>
          </a:p>
          <a:p>
            <a:pPr marL="838200" marR="0" lvl="1" indent="-381000" algn="l" defTabSz="914400" rtl="0" eaLnBrk="0" fontAlgn="base" latinLnBrk="0" hangingPunct="0">
              <a:lnSpc>
                <a:spcPct val="150000"/>
              </a:lnSpc>
              <a:spcBef>
                <a:spcPct val="3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在高级语言程序中的</a:t>
            </a: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变量</a:t>
            </a: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a:t>
            </a: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机器数</a:t>
            </a: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和</a:t>
            </a: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底层硬件</a:t>
            </a: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（寄存器、加法器、</a:t>
            </a:r>
            <a:r>
              <a:rPr kumimoji="0" lang="en-US" altLang="zh-CN"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ALU</a:t>
            </a: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等）</a:t>
            </a: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之间建立关联</a:t>
            </a:r>
          </a:p>
          <a:p>
            <a:pPr marL="838200" marR="0" lvl="1" indent="-381000" algn="l" defTabSz="914400" rtl="0" eaLnBrk="0" fontAlgn="base" latinLnBrk="0" hangingPunct="0">
              <a:lnSpc>
                <a:spcPct val="150000"/>
              </a:lnSpc>
              <a:spcBef>
                <a:spcPct val="3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综合运用所学知识，</a:t>
            </a: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分析高级语言和机器级语言程序设计中遇到的各种与数据表示和运算相关的问题，解释相应的执行结果</a:t>
            </a:r>
          </a:p>
        </p:txBody>
      </p:sp>
      <p:sp>
        <p:nvSpPr>
          <p:cNvPr id="11" name="Rectangle 4"/>
          <p:cNvSpPr>
            <a:spLocks noChangeArrowheads="1"/>
          </p:cNvSpPr>
          <p:nvPr/>
        </p:nvSpPr>
        <p:spPr bwMode="auto">
          <a:xfrm>
            <a:off x="385763" y="6159500"/>
            <a:ext cx="8461375" cy="396875"/>
          </a:xfrm>
          <a:prstGeom prst="rect">
            <a:avLst/>
          </a:prstGeom>
          <a:noFill/>
          <a:ln w="9525">
            <a:noFill/>
            <a:miter lim="800000"/>
            <a:headEnd/>
            <a:tailEnd/>
          </a:ln>
        </p:spPr>
        <p:txBody>
          <a:bodyPr anchor="ctr">
            <a:spAutoFit/>
          </a:bodyPr>
          <a:lstStyle/>
          <a:p>
            <a:pPr eaLnBrk="0" hangingPunct="0"/>
            <a:r>
              <a:rPr lang="en-US" altLang="zh-CN" sz="2000" b="1" i="0" dirty="0">
                <a:latin typeface="微软雅黑" pitchFamily="34" charset="-122"/>
                <a:ea typeface="微软雅黑" pitchFamily="34" charset="-122"/>
              </a:rPr>
              <a:t>C</a:t>
            </a:r>
            <a:r>
              <a:rPr lang="zh-CN" altLang="en-US" sz="2000" b="1" i="0" dirty="0">
                <a:latin typeface="微软雅黑" pitchFamily="34" charset="-122"/>
                <a:ea typeface="微软雅黑" pitchFamily="34" charset="-122"/>
              </a:rPr>
              <a:t>语言参考网站：</a:t>
            </a:r>
            <a:r>
              <a:rPr lang="en-US" altLang="zh-CN" sz="2000" b="1" i="0" dirty="0">
                <a:latin typeface="微软雅黑" pitchFamily="34" charset="-122"/>
                <a:ea typeface="微软雅黑" pitchFamily="34" charset="-122"/>
                <a:hlinkClick r:id="rId2"/>
              </a:rPr>
              <a:t>http://docs.huihoo.com/c/linux-c-programming/</a:t>
            </a:r>
            <a:endParaRPr lang="en-US" altLang="zh-CN" sz="2000" b="1" i="0" dirty="0">
              <a:latin typeface="微软雅黑" pitchFamily="34" charset="-122"/>
              <a:ea typeface="微软雅黑"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汉字</a:t>
            </a:r>
            <a:r>
              <a:rPr lang="zh-CN" altLang="en-US" dirty="0">
                <a:solidFill>
                  <a:srgbClr val="FF0000"/>
                </a:solidFill>
              </a:rPr>
              <a:t>表示法</a:t>
            </a:r>
          </a:p>
        </p:txBody>
      </p:sp>
      <p:sp>
        <p:nvSpPr>
          <p:cNvPr id="3" name="内容占位符 2"/>
          <p:cNvSpPr>
            <a:spLocks noGrp="1"/>
          </p:cNvSpPr>
          <p:nvPr>
            <p:ph idx="1"/>
          </p:nvPr>
        </p:nvSpPr>
        <p:spPr/>
        <p:txBody>
          <a:bodyPr/>
          <a:lstStyle/>
          <a:p>
            <a:pPr eaLnBrk="1" hangingPunct="1"/>
            <a:r>
              <a:rPr lang="en-US" altLang="zh-CN" dirty="0"/>
              <a:t>8 </a:t>
            </a:r>
            <a:r>
              <a:rPr lang="zh-CN" altLang="en-US" dirty="0"/>
              <a:t>位数据仅能表示</a:t>
            </a:r>
            <a:r>
              <a:rPr lang="en-US" altLang="zh-CN" dirty="0"/>
              <a:t>256</a:t>
            </a:r>
            <a:r>
              <a:rPr lang="zh-CN" altLang="en-US" dirty="0"/>
              <a:t>个字符，常用汉字</a:t>
            </a:r>
            <a:r>
              <a:rPr lang="en-US" altLang="zh-CN" dirty="0"/>
              <a:t>6000</a:t>
            </a:r>
            <a:r>
              <a:rPr lang="zh-CN" altLang="en-US" dirty="0"/>
              <a:t>多个，故其无法表示汉字</a:t>
            </a:r>
          </a:p>
          <a:p>
            <a:pPr eaLnBrk="1" hangingPunct="1"/>
            <a:r>
              <a:rPr lang="en-US" altLang="zh-CN" dirty="0" smtClean="0"/>
              <a:t>GB2312</a:t>
            </a:r>
            <a:r>
              <a:rPr lang="zh-CN" altLang="en-US" dirty="0" smtClean="0"/>
              <a:t>国家标准</a:t>
            </a:r>
            <a:endParaRPr lang="en-US" altLang="zh-CN" dirty="0" smtClean="0"/>
          </a:p>
          <a:p>
            <a:pPr lvl="1" eaLnBrk="1" hangingPunct="1"/>
            <a:r>
              <a:rPr lang="en-US" altLang="zh-CN" dirty="0" smtClean="0"/>
              <a:t>1981</a:t>
            </a:r>
            <a:r>
              <a:rPr lang="zh-CN" altLang="en-US" dirty="0"/>
              <a:t>年</a:t>
            </a:r>
            <a:r>
              <a:rPr lang="en-US" altLang="zh-CN" dirty="0" smtClean="0"/>
              <a:t>,</a:t>
            </a:r>
            <a:r>
              <a:rPr lang="en-US" altLang="zh-CN" dirty="0"/>
              <a:t> 16</a:t>
            </a:r>
            <a:r>
              <a:rPr lang="zh-CN" altLang="en-US" dirty="0"/>
              <a:t>位</a:t>
            </a:r>
            <a:r>
              <a:rPr lang="zh-CN" altLang="en-US" dirty="0" smtClean="0"/>
              <a:t>表示</a:t>
            </a:r>
            <a:r>
              <a:rPr lang="en-US" altLang="zh-CN" dirty="0" smtClean="0"/>
              <a:t>,</a:t>
            </a:r>
            <a:r>
              <a:rPr lang="zh-CN" altLang="en-US" dirty="0" smtClean="0"/>
              <a:t>又</a:t>
            </a:r>
            <a:r>
              <a:rPr lang="zh-CN" altLang="en-US" dirty="0"/>
              <a:t>称为国标码或国际交换码</a:t>
            </a:r>
          </a:p>
          <a:p>
            <a:pPr lvl="2" eaLnBrk="1" hangingPunct="1"/>
            <a:r>
              <a:rPr lang="zh-CN" altLang="en-US" dirty="0"/>
              <a:t>一级常用汉字</a:t>
            </a:r>
            <a:r>
              <a:rPr lang="en-US" altLang="zh-CN" dirty="0"/>
              <a:t>3755</a:t>
            </a:r>
            <a:r>
              <a:rPr lang="zh-CN" altLang="en-US" dirty="0"/>
              <a:t>个，按汉语拼音排列</a:t>
            </a:r>
          </a:p>
          <a:p>
            <a:pPr lvl="2" eaLnBrk="1" hangingPunct="1"/>
            <a:r>
              <a:rPr lang="zh-CN" altLang="en-US" dirty="0"/>
              <a:t>二级常用汉字</a:t>
            </a:r>
            <a:r>
              <a:rPr lang="en-US" altLang="zh-CN" dirty="0"/>
              <a:t>3008</a:t>
            </a:r>
            <a:r>
              <a:rPr lang="zh-CN" altLang="en-US" dirty="0"/>
              <a:t>个，按偏旁部首排列</a:t>
            </a:r>
          </a:p>
          <a:p>
            <a:pPr lvl="2" eaLnBrk="1" hangingPunct="1"/>
            <a:r>
              <a:rPr lang="zh-CN" altLang="en-US" dirty="0"/>
              <a:t>非汉字字符</a:t>
            </a:r>
            <a:r>
              <a:rPr lang="en-US" altLang="zh-CN" dirty="0"/>
              <a:t>682</a:t>
            </a:r>
            <a:r>
              <a:rPr lang="zh-CN" altLang="en-US" dirty="0"/>
              <a:t>个</a:t>
            </a:r>
            <a:endParaRPr lang="en-US" altLang="zh-CN" dirty="0"/>
          </a:p>
          <a:p>
            <a:pPr lvl="1" eaLnBrk="1" hangingPunct="1"/>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dirty="0">
                <a:sym typeface="Wingdings" panose="05000000000000000000" pitchFamily="2" charset="2"/>
                <a:hlinkClick r:id="rId2"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r>
              <a:rPr lang="zh-CN" altLang="en-US" dirty="0"/>
              <a:t>一级汉字 </a:t>
            </a:r>
            <a:r>
              <a:rPr lang="en-US" altLang="zh-CN" dirty="0"/>
              <a:t>16-55</a:t>
            </a:r>
            <a:r>
              <a:rPr lang="zh-CN" altLang="en-US" dirty="0"/>
              <a:t>区 二级汉字 </a:t>
            </a:r>
            <a:r>
              <a:rPr lang="en-US" altLang="zh-CN" dirty="0"/>
              <a:t>56-87</a:t>
            </a:r>
            <a:r>
              <a:rPr lang="zh-CN" altLang="en-US" dirty="0"/>
              <a:t>区</a:t>
            </a:r>
          </a:p>
          <a:p>
            <a:pPr lvl="2"/>
            <a:r>
              <a:rPr lang="zh-CN" altLang="en-US" dirty="0"/>
              <a:t>三级汉字 </a:t>
            </a:r>
            <a:r>
              <a:rPr lang="en-US" altLang="zh-CN" dirty="0"/>
              <a:t>1-9</a:t>
            </a:r>
            <a:r>
              <a:rPr lang="zh-CN" altLang="en-US" dirty="0"/>
              <a:t>区   用户自定义</a:t>
            </a:r>
            <a:r>
              <a:rPr lang="en-US" altLang="zh-CN" dirty="0"/>
              <a:t>10-15</a:t>
            </a:r>
            <a:r>
              <a:rPr lang="zh-CN" altLang="en-US" dirty="0" smtClean="0"/>
              <a:t>区</a:t>
            </a:r>
            <a:endParaRPr lang="en-US" altLang="zh-CN" dirty="0" smtClean="0"/>
          </a:p>
          <a:p>
            <a:pPr lvl="2"/>
            <a:endParaRPr lang="zh-CN" altLang="en-US" dirty="0" smtClean="0"/>
          </a:p>
          <a:p>
            <a:pPr eaLnBrk="1" hangingPunct="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078573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汉字表示</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t>汉字编码</a:t>
            </a:r>
            <a:endParaRPr lang="en-US" altLang="zh-CN" dirty="0" smtClean="0"/>
          </a:p>
          <a:p>
            <a:pPr lvl="1"/>
            <a:r>
              <a:rPr lang="zh-CN" altLang="en-US" dirty="0"/>
              <a:t>输入码：对汉字用相应按键进行编码表示，用于输入</a:t>
            </a:r>
          </a:p>
          <a:p>
            <a:pPr lvl="1"/>
            <a:r>
              <a:rPr lang="zh-CN" altLang="en-US" dirty="0" smtClean="0"/>
              <a:t>机内码</a:t>
            </a:r>
            <a:r>
              <a:rPr lang="zh-CN" altLang="en-US" dirty="0"/>
              <a:t>：用于在系统中进行存储、查找、传送等处理</a:t>
            </a:r>
          </a:p>
          <a:p>
            <a:pPr lvl="1"/>
            <a:r>
              <a:rPr lang="zh-CN" altLang="en-US" dirty="0"/>
              <a:t>字模点阵或轮廓描述</a:t>
            </a:r>
            <a:r>
              <a:rPr lang="en-US" altLang="zh-CN" dirty="0"/>
              <a:t>: </a:t>
            </a:r>
            <a:r>
              <a:rPr lang="zh-CN" altLang="en-US" dirty="0"/>
              <a:t>描述汉字字模点阵或轮廓，用于显示</a:t>
            </a:r>
            <a:r>
              <a:rPr lang="en-US" altLang="zh-CN" dirty="0"/>
              <a:t>/</a:t>
            </a:r>
            <a:r>
              <a:rPr lang="zh-CN" altLang="en-US" dirty="0" smtClean="0"/>
              <a:t>打印</a:t>
            </a:r>
            <a:endParaRPr lang="en-US" altLang="zh-CN" dirty="0" smtClean="0"/>
          </a:p>
          <a:p>
            <a:pPr lvl="1"/>
            <a:endParaRPr lang="en-US" altLang="zh-CN" dirty="0"/>
          </a:p>
          <a:p>
            <a:pPr marL="342900" lvl="1" indent="-342900">
              <a:buFont typeface="Wingdings" pitchFamily="2" charset="2"/>
              <a:buChar char="n"/>
            </a:pPr>
            <a:r>
              <a:rPr lang="zh-CN" altLang="en-US" sz="2400" dirty="0">
                <a:solidFill>
                  <a:schemeClr val="tx1"/>
                </a:solidFill>
                <a:cs typeface="+mn-cs"/>
              </a:rPr>
              <a:t>问题：西文字符有没有输入码？有没有内码？有没有字模点阵或轮廓描述？</a:t>
            </a:r>
          </a:p>
          <a:p>
            <a:pPr lvl="1"/>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461668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olidFill>
                  <a:srgbClr val="FF0000"/>
                </a:solidFill>
              </a:rPr>
              <a:t>机内码</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计算机内存储和处理汉字时使用的编码</a:t>
            </a:r>
            <a:endParaRPr lang="en-US" altLang="zh-CN" dirty="0"/>
          </a:p>
          <a:p>
            <a:pPr lvl="1"/>
            <a:r>
              <a:rPr lang="zh-CN" altLang="en-US" dirty="0">
                <a:solidFill>
                  <a:schemeClr val="tx1"/>
                </a:solidFill>
              </a:rPr>
              <a:t>与</a:t>
            </a:r>
            <a:r>
              <a:rPr lang="en-US" altLang="zh-CN" dirty="0">
                <a:solidFill>
                  <a:schemeClr val="tx1"/>
                </a:solidFill>
              </a:rPr>
              <a:t>ASCII</a:t>
            </a:r>
            <a:r>
              <a:rPr lang="zh-CN" altLang="en-US" dirty="0">
                <a:solidFill>
                  <a:schemeClr val="tx1"/>
                </a:solidFill>
              </a:rPr>
              <a:t>码严格区分</a:t>
            </a:r>
            <a:endParaRPr lang="en-US" altLang="zh-CN" dirty="0">
              <a:solidFill>
                <a:schemeClr val="tx1"/>
              </a:solidFill>
            </a:endParaRPr>
          </a:p>
          <a:p>
            <a:pPr lvl="1"/>
            <a:r>
              <a:rPr lang="zh-CN" altLang="en-US" dirty="0">
                <a:solidFill>
                  <a:schemeClr val="tx1"/>
                </a:solidFill>
              </a:rPr>
              <a:t>与区位码之间简单对应</a:t>
            </a:r>
          </a:p>
          <a:p>
            <a:r>
              <a:rPr lang="zh-CN" altLang="en-US" dirty="0"/>
              <a:t>汉字内码</a:t>
            </a:r>
            <a:r>
              <a:rPr lang="en-US" altLang="zh-CN" dirty="0"/>
              <a:t>=</a:t>
            </a:r>
            <a:r>
              <a:rPr lang="zh-CN" altLang="en-US" dirty="0"/>
              <a:t>区位码</a:t>
            </a:r>
            <a:r>
              <a:rPr lang="en-US" altLang="zh-CN" dirty="0"/>
              <a:t>+0xA0A0</a:t>
            </a:r>
          </a:p>
          <a:p>
            <a:pPr eaLnBrk="1" hangingPunct="1"/>
            <a:r>
              <a:rPr lang="zh-CN" altLang="en-US" dirty="0"/>
              <a:t>与</a:t>
            </a:r>
            <a:r>
              <a:rPr lang="en-US" altLang="zh-CN" dirty="0"/>
              <a:t>ASCII</a:t>
            </a:r>
            <a:r>
              <a:rPr lang="zh-CN" altLang="en-US" dirty="0"/>
              <a:t>字符的区别，最高有效位</a:t>
            </a:r>
            <a:r>
              <a:rPr lang="en-US" altLang="zh-CN" dirty="0"/>
              <a:t>MSB=1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dirty="0" smtClean="0">
                <a:solidFill>
                  <a:srgbClr val="0D7157"/>
                </a:solidFill>
              </a:rPr>
              <a:t> -</a:t>
            </a:r>
            <a:fld id="{01D71506-0713-46DD-9483-17E15EDE737E}" type="slidenum">
              <a:rPr lang="en-US" altLang="zh-CN" sz="1400" smtClean="0">
                <a:solidFill>
                  <a:srgbClr val="0D7157"/>
                </a:solidFill>
              </a:rPr>
              <a:pPr>
                <a:defRPr/>
              </a:pPr>
              <a:t>32</a:t>
            </a:fld>
            <a:r>
              <a:rPr lang="en-US" altLang="zh-CN" sz="1400" dirty="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36985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latin typeface="黑体" panose="02010609060101010101" pitchFamily="49" charset="-122"/>
              </a:rPr>
              <a:t>汉字的字模点阵</a:t>
            </a:r>
            <a:r>
              <a:rPr lang="zh-CN" altLang="en-US" dirty="0">
                <a:latin typeface="黑体" panose="02010609060101010101" pitchFamily="49" charset="-122"/>
              </a:rPr>
              <a:t>码和轮廓描述</a:t>
            </a:r>
            <a:endParaRPr lang="zh-CN" altLang="en-US" dirty="0"/>
          </a:p>
        </p:txBody>
      </p:sp>
      <p:sp>
        <p:nvSpPr>
          <p:cNvPr id="3" name="内容占位符 2"/>
          <p:cNvSpPr>
            <a:spLocks noGrp="1"/>
          </p:cNvSpPr>
          <p:nvPr>
            <p:ph idx="1"/>
          </p:nvPr>
        </p:nvSpPr>
        <p:spPr/>
        <p:txBody>
          <a:bodyPr/>
          <a:lstStyle/>
          <a:p>
            <a:pPr marL="609600" indent="-609600" algn="just">
              <a:lnSpc>
                <a:spcPct val="100000"/>
              </a:lnSpc>
              <a:spcBef>
                <a:spcPct val="30000"/>
              </a:spcBef>
            </a:pPr>
            <a:r>
              <a:rPr lang="zh-CN" altLang="en-US" dirty="0">
                <a:ea typeface="黑体" panose="02010609060101010101" pitchFamily="49" charset="-122"/>
              </a:rPr>
              <a:t>为便于打印、显示，汉字字形必须预先存在机内</a:t>
            </a:r>
          </a:p>
          <a:p>
            <a:pPr marL="1044575" lvl="1" indent="-587375" algn="just">
              <a:lnSpc>
                <a:spcPct val="100000"/>
              </a:lnSpc>
              <a:spcBef>
                <a:spcPct val="30000"/>
              </a:spcBef>
            </a:pPr>
            <a:r>
              <a:rPr lang="zh-CN" altLang="en-US" sz="2400" dirty="0">
                <a:ea typeface="黑体" panose="02010609060101010101" pitchFamily="49" charset="-122"/>
              </a:rPr>
              <a:t>字库 (</a:t>
            </a:r>
            <a:r>
              <a:rPr lang="en-US" altLang="zh-CN" sz="2400" dirty="0">
                <a:ea typeface="黑体" panose="02010609060101010101" pitchFamily="49" charset="-122"/>
              </a:rPr>
              <a:t>font)</a:t>
            </a:r>
            <a:r>
              <a:rPr lang="zh-CN" altLang="en-US" sz="2400" dirty="0">
                <a:ea typeface="黑体" panose="02010609060101010101" pitchFamily="49" charset="-122"/>
              </a:rPr>
              <a:t>：所有汉字形状的描述信息集合</a:t>
            </a:r>
            <a:endParaRPr lang="en-US" altLang="zh-CN" sz="2400" dirty="0">
              <a:ea typeface="黑体" panose="02010609060101010101" pitchFamily="49" charset="-122"/>
            </a:endParaRPr>
          </a:p>
          <a:p>
            <a:pPr marL="1044575" lvl="1" indent="-587375" algn="just">
              <a:lnSpc>
                <a:spcPct val="100000"/>
              </a:lnSpc>
              <a:spcBef>
                <a:spcPct val="30000"/>
              </a:spcBef>
            </a:pPr>
            <a:r>
              <a:rPr lang="zh-CN" altLang="en-US" sz="2400" dirty="0">
                <a:ea typeface="黑体" panose="02010609060101010101" pitchFamily="49" charset="-122"/>
              </a:rPr>
              <a:t>不同字体 (如宋体、仿宋、楷体、黑体等) 对应不同字库</a:t>
            </a:r>
          </a:p>
          <a:p>
            <a:pPr marL="1044575" lvl="1" indent="-587375" algn="just">
              <a:lnSpc>
                <a:spcPct val="100000"/>
              </a:lnSpc>
              <a:spcBef>
                <a:spcPct val="30000"/>
              </a:spcBef>
            </a:pPr>
            <a:r>
              <a:rPr lang="zh-CN" altLang="en-US" sz="2400" dirty="0">
                <a:ea typeface="黑体" panose="02010609060101010101" pitchFamily="49" charset="-122"/>
              </a:rPr>
              <a:t>从字库中找到字形描述信息，然后送设备输出</a:t>
            </a:r>
            <a:endParaRPr lang="en-US" altLang="zh-CN" sz="2400" dirty="0">
              <a:ea typeface="黑体" panose="02010609060101010101" pitchFamily="49" charset="-122"/>
            </a:endParaRPr>
          </a:p>
          <a:p>
            <a:pPr marL="1616075" lvl="2" indent="-587375" algn="just">
              <a:lnSpc>
                <a:spcPct val="100000"/>
              </a:lnSpc>
              <a:spcBef>
                <a:spcPct val="30000"/>
              </a:spcBef>
              <a:buFontTx/>
              <a:buNone/>
            </a:pPr>
            <a:r>
              <a:rPr lang="zh-CN" altLang="en-US" dirty="0">
                <a:solidFill>
                  <a:srgbClr val="FF0000"/>
                </a:solidFill>
                <a:ea typeface="黑体" panose="02010609060101010101" pitchFamily="49" charset="-122"/>
              </a:rPr>
              <a:t>问题：如何知道到哪里找相应的字形信息？</a:t>
            </a:r>
            <a:endParaRPr lang="en-US" altLang="zh-CN" dirty="0">
              <a:solidFill>
                <a:srgbClr val="FF0000"/>
              </a:solidFill>
              <a:ea typeface="黑体" panose="02010609060101010101" pitchFamily="49" charset="-122"/>
            </a:endParaRPr>
          </a:p>
          <a:p>
            <a:pPr marL="1616075" lvl="2" indent="-587375" algn="just">
              <a:lnSpc>
                <a:spcPct val="100000"/>
              </a:lnSpc>
              <a:spcBef>
                <a:spcPct val="30000"/>
              </a:spcBef>
              <a:buFontTx/>
              <a:buNone/>
            </a:pPr>
            <a:r>
              <a:rPr lang="zh-CN" altLang="en-US" dirty="0">
                <a:solidFill>
                  <a:srgbClr val="009242"/>
                </a:solidFill>
                <a:ea typeface="黑体" panose="02010609060101010101" pitchFamily="49" charset="-122"/>
              </a:rPr>
              <a:t>汉字内码与其在字库中的位置有关！！</a:t>
            </a:r>
          </a:p>
          <a:p>
            <a:pPr marL="609600" indent="-609600" algn="just">
              <a:lnSpc>
                <a:spcPct val="100000"/>
              </a:lnSpc>
              <a:spcBef>
                <a:spcPct val="30000"/>
              </a:spcBef>
            </a:pPr>
            <a:r>
              <a:rPr lang="zh-CN" altLang="en-US" dirty="0">
                <a:ea typeface="黑体" panose="02010609060101010101" pitchFamily="49" charset="-122"/>
              </a:rPr>
              <a:t>字形主要有两种描述方法：</a:t>
            </a:r>
          </a:p>
          <a:p>
            <a:pPr marL="1044575" lvl="1" indent="-587375" algn="just">
              <a:lnSpc>
                <a:spcPct val="100000"/>
              </a:lnSpc>
              <a:spcBef>
                <a:spcPct val="30000"/>
              </a:spcBef>
            </a:pPr>
            <a:r>
              <a:rPr lang="zh-CN" altLang="en-US" sz="2400" dirty="0">
                <a:solidFill>
                  <a:schemeClr val="accent2"/>
                </a:solidFill>
                <a:ea typeface="黑体" panose="02010609060101010101" pitchFamily="49" charset="-122"/>
              </a:rPr>
              <a:t>字模点阵描述（图像方式）</a:t>
            </a:r>
            <a:endParaRPr lang="zh-CN" altLang="en-US" sz="2400" dirty="0">
              <a:solidFill>
                <a:srgbClr val="0033CC"/>
              </a:solidFill>
              <a:ea typeface="黑体" panose="02010609060101010101" pitchFamily="49" charset="-122"/>
            </a:endParaRPr>
          </a:p>
          <a:p>
            <a:pPr marL="1044575" lvl="1" indent="-587375" algn="just">
              <a:lnSpc>
                <a:spcPct val="100000"/>
              </a:lnSpc>
              <a:spcBef>
                <a:spcPct val="30000"/>
              </a:spcBef>
            </a:pPr>
            <a:r>
              <a:rPr lang="zh-CN" altLang="en-US" sz="2400" dirty="0">
                <a:solidFill>
                  <a:schemeClr val="accent2"/>
                </a:solidFill>
                <a:ea typeface="黑体" panose="02010609060101010101" pitchFamily="49" charset="-122"/>
              </a:rPr>
              <a:t>轮廓描述（图形方式）</a:t>
            </a:r>
          </a:p>
          <a:p>
            <a:pPr marL="1616075" lvl="2" indent="-587375" algn="just">
              <a:lnSpc>
                <a:spcPct val="100000"/>
              </a:lnSpc>
              <a:spcBef>
                <a:spcPct val="30000"/>
              </a:spcBef>
            </a:pPr>
            <a:r>
              <a:rPr lang="zh-CN" altLang="en-US" dirty="0">
                <a:solidFill>
                  <a:srgbClr val="FF0066"/>
                </a:solidFill>
                <a:ea typeface="黑体" panose="02010609060101010101" pitchFamily="49" charset="-122"/>
              </a:rPr>
              <a:t>直线向量轮廓</a:t>
            </a:r>
          </a:p>
          <a:p>
            <a:pPr marL="1616075" lvl="2" indent="-587375" algn="just">
              <a:lnSpc>
                <a:spcPct val="100000"/>
              </a:lnSpc>
              <a:spcBef>
                <a:spcPct val="30000"/>
              </a:spcBef>
            </a:pPr>
            <a:r>
              <a:rPr lang="zh-CN" altLang="en-US" dirty="0">
                <a:solidFill>
                  <a:srgbClr val="FF0066"/>
                </a:solidFill>
                <a:ea typeface="黑体" panose="02010609060101010101" pitchFamily="49" charset="-122"/>
              </a:rPr>
              <a:t>曲线轮廓（</a:t>
            </a:r>
            <a:r>
              <a:rPr lang="en-US" altLang="zh-CN" dirty="0">
                <a:solidFill>
                  <a:srgbClr val="FF0066"/>
                </a:solidFill>
                <a:ea typeface="黑体" panose="02010609060101010101" pitchFamily="49" charset="-122"/>
              </a:rPr>
              <a:t>True Type</a:t>
            </a:r>
            <a:r>
              <a:rPr lang="zh-CN" altLang="en-US" dirty="0">
                <a:solidFill>
                  <a:srgbClr val="FF0066"/>
                </a:solidFill>
                <a:ea typeface="黑体" panose="02010609060101010101" pitchFamily="49" charset="-122"/>
              </a:rPr>
              <a:t>字形</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885254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solidFill>
                  <a:srgbClr val="FF0000"/>
                </a:solidFill>
              </a:rPr>
              <a:t>字模码</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smtClean="0"/>
              <a:t>字模</a:t>
            </a:r>
            <a:r>
              <a:rPr lang="zh-CN" altLang="en-US" dirty="0"/>
              <a:t>码是用点阵表示的汉字字型代码，是汉字的输出形式。 </a:t>
            </a:r>
          </a:p>
          <a:p>
            <a:pPr eaLnBrk="1" hangingPunct="1"/>
            <a:r>
              <a:rPr lang="zh-CN" altLang="en-US" dirty="0"/>
              <a:t>字模点阵的信息量是很大的，所占存储空间也很大。以</a:t>
            </a:r>
            <a:r>
              <a:rPr lang="en-US" altLang="zh-CN" dirty="0"/>
              <a:t>16*16</a:t>
            </a:r>
            <a:r>
              <a:rPr lang="zh-CN" altLang="en-US" dirty="0"/>
              <a:t>为例，每个汉字要占用</a:t>
            </a:r>
            <a:r>
              <a:rPr lang="en-US" altLang="zh-CN" dirty="0"/>
              <a:t>32</a:t>
            </a:r>
            <a:r>
              <a:rPr lang="zh-CN" altLang="en-US" dirty="0"/>
              <a:t>个字节，</a:t>
            </a:r>
          </a:p>
          <a:p>
            <a:pPr eaLnBrk="1" hangingPunct="1"/>
            <a:r>
              <a:rPr lang="zh-CN" altLang="en-US" dirty="0"/>
              <a:t>因此字模点阵只能用来构成汉字库，而不能用于机内存储</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34</a:t>
            </a:fld>
            <a:r>
              <a:rPr lang="en-US" altLang="zh-CN" sz="1400" smtClean="0">
                <a:solidFill>
                  <a:srgbClr val="0D7157"/>
                </a:solidFill>
              </a:rPr>
              <a:t>- </a:t>
            </a:r>
            <a:endParaRPr lang="en-US" altLang="zh-CN" sz="1400" dirty="0">
              <a:solidFill>
                <a:srgbClr val="0D7157"/>
              </a:solidFill>
            </a:endParaRPr>
          </a:p>
        </p:txBody>
      </p:sp>
      <p:pic>
        <p:nvPicPr>
          <p:cNvPr id="5" name="Picture 7" descr="dianzh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200400"/>
            <a:ext cx="3276600" cy="2905125"/>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36798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汉字标准</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lnSpc>
                <a:spcPct val="110000"/>
              </a:lnSpc>
            </a:pPr>
            <a:r>
              <a:rPr lang="en-US" altLang="zh-CN" sz="2600" dirty="0"/>
              <a:t>GB2312-1980(GB0)(</a:t>
            </a:r>
            <a:r>
              <a:rPr lang="zh-CN" altLang="en-US" sz="2600" dirty="0"/>
              <a:t>简体</a:t>
            </a:r>
            <a:r>
              <a:rPr lang="en-US" altLang="zh-CN" sz="2600" dirty="0"/>
              <a:t>)</a:t>
            </a:r>
          </a:p>
          <a:p>
            <a:pPr lvl="1" eaLnBrk="1" hangingPunct="1">
              <a:lnSpc>
                <a:spcPct val="110000"/>
              </a:lnSpc>
            </a:pPr>
            <a:r>
              <a:rPr lang="en-US" altLang="zh-CN" sz="2200" dirty="0"/>
              <a:t>6763</a:t>
            </a:r>
            <a:r>
              <a:rPr lang="zh-CN" altLang="en-US" sz="2200" dirty="0"/>
              <a:t>个汉字 </a:t>
            </a:r>
          </a:p>
          <a:p>
            <a:pPr eaLnBrk="1" hangingPunct="1">
              <a:lnSpc>
                <a:spcPct val="110000"/>
              </a:lnSpc>
            </a:pPr>
            <a:r>
              <a:rPr lang="en-US" altLang="zh-CN" sz="2600" dirty="0"/>
              <a:t>GB13000-1993</a:t>
            </a:r>
          </a:p>
          <a:p>
            <a:pPr lvl="1" eaLnBrk="1" hangingPunct="1">
              <a:lnSpc>
                <a:spcPct val="11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p>
          <a:p>
            <a:pPr eaLnBrk="1" hangingPunct="1">
              <a:lnSpc>
                <a:spcPct val="110000"/>
              </a:lnSpc>
            </a:pPr>
            <a:r>
              <a:rPr lang="zh-CN" altLang="en-US" sz="2600" dirty="0"/>
              <a:t>汉字扩展规范</a:t>
            </a:r>
            <a:r>
              <a:rPr lang="en-US" altLang="zh-CN" sz="2200" dirty="0"/>
              <a:t>GBK1.0 </a:t>
            </a:r>
            <a:r>
              <a:rPr lang="zh-CN" altLang="en-US" sz="2600" dirty="0"/>
              <a:t>标准</a:t>
            </a:r>
            <a:r>
              <a:rPr lang="en-US" altLang="zh-CN" sz="2200" dirty="0"/>
              <a:t>1995</a:t>
            </a:r>
            <a:r>
              <a:rPr lang="zh-CN" altLang="en-US" sz="2600" dirty="0"/>
              <a:t>（非国家标准）</a:t>
            </a:r>
          </a:p>
          <a:p>
            <a:pPr lvl="1" eaLnBrk="1" hangingPunct="1">
              <a:lnSpc>
                <a:spcPct val="110000"/>
              </a:lnSpc>
            </a:pPr>
            <a:r>
              <a:rPr lang="en-US" altLang="zh-CN" sz="2200" dirty="0"/>
              <a:t>21003</a:t>
            </a:r>
            <a:r>
              <a:rPr lang="zh-CN" altLang="en-US" sz="2200" dirty="0"/>
              <a:t>个字符（兼容</a:t>
            </a:r>
            <a:r>
              <a:rPr lang="en-US" altLang="zh-CN" sz="2200" dirty="0"/>
              <a:t>GB2312</a:t>
            </a:r>
            <a:r>
              <a:rPr lang="zh-CN" altLang="en-US" sz="2200" dirty="0"/>
              <a:t>）</a:t>
            </a:r>
          </a:p>
          <a:p>
            <a:pPr eaLnBrk="1" hangingPunct="1">
              <a:lnSpc>
                <a:spcPct val="110000"/>
              </a:lnSpc>
            </a:pPr>
            <a:r>
              <a:rPr lang="en-US" altLang="zh-CN" sz="2600" dirty="0"/>
              <a:t>GB18030-2000(1/2/4</a:t>
            </a:r>
            <a:r>
              <a:rPr lang="zh-CN" altLang="en-US" sz="2600" dirty="0"/>
              <a:t>字节编码</a:t>
            </a:r>
            <a:r>
              <a:rPr lang="en-US" altLang="zh-CN" sz="2600" dirty="0"/>
              <a:t>)</a:t>
            </a:r>
          </a:p>
          <a:p>
            <a:pPr lvl="1" eaLnBrk="1" hangingPunct="1">
              <a:lnSpc>
                <a:spcPct val="11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068748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Charset</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dirty="0"/>
              <a:t>&lt;META content="text/html; </a:t>
            </a:r>
            <a:r>
              <a:rPr lang="en-US" altLang="zh-CN" dirty="0">
                <a:solidFill>
                  <a:schemeClr val="accent2"/>
                </a:solidFill>
              </a:rPr>
              <a:t>charset=gb2312</a:t>
            </a:r>
            <a:r>
              <a:rPr lang="en-US" altLang="zh-CN" dirty="0"/>
              <a:t>"</a:t>
            </a:r>
          </a:p>
          <a:p>
            <a:pPr eaLnBrk="1" hangingPunct="1">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p>
          <a:p>
            <a:pPr eaLnBrk="1" hangingPunct="1"/>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36</a:t>
            </a:fld>
            <a:r>
              <a:rPr lang="en-US" altLang="zh-CN" sz="1400" smtClean="0">
                <a:solidFill>
                  <a:srgbClr val="0D7157"/>
                </a:solidFill>
              </a:rPr>
              <a:t>- </a:t>
            </a:r>
            <a:endParaRPr lang="en-US" altLang="zh-CN" sz="1400" dirty="0">
              <a:solidFill>
                <a:srgbClr val="0D7157"/>
              </a:solidFill>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225" y="0"/>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775" y="4572000"/>
            <a:ext cx="2714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16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Unicode           </a:t>
            </a:r>
            <a:r>
              <a:rPr lang="en-US" altLang="zh-CN" sz="3000" dirty="0">
                <a:solidFill>
                  <a:srgbClr val="FF0000"/>
                </a:solidFill>
              </a:rPr>
              <a:t>www.unicode.org</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用于克服字符数字的限制</a:t>
            </a:r>
          </a:p>
          <a:p>
            <a:pPr eaLnBrk="1" hangingPunct="1"/>
            <a:r>
              <a:rPr lang="zh-CN" altLang="en-US" dirty="0"/>
              <a:t>为所有语言中的字符分配唯一的代码</a:t>
            </a:r>
          </a:p>
          <a:p>
            <a:pPr eaLnBrk="1" hangingPunct="1"/>
            <a:r>
              <a:rPr lang="en-US" altLang="zh-CN" dirty="0"/>
              <a:t>16 bit </a:t>
            </a:r>
            <a:r>
              <a:rPr lang="zh-CN" altLang="en-US" dirty="0"/>
              <a:t>字符集，</a:t>
            </a:r>
            <a:r>
              <a:rPr lang="en-US" altLang="zh-CN" dirty="0"/>
              <a:t>65536 Unicode </a:t>
            </a:r>
            <a:r>
              <a:rPr lang="zh-CN" altLang="en-US" dirty="0"/>
              <a:t>字符</a:t>
            </a:r>
          </a:p>
          <a:p>
            <a:pPr eaLnBrk="1" hangingPunct="1"/>
            <a:r>
              <a:rPr lang="zh-CN" altLang="en-US" dirty="0"/>
              <a:t>提供唯一的代码</a:t>
            </a:r>
          </a:p>
          <a:p>
            <a:pPr lvl="1" eaLnBrk="1" hangingPunct="1"/>
            <a:r>
              <a:rPr lang="zh-CN" altLang="en-US" dirty="0"/>
              <a:t>不论任何平台</a:t>
            </a:r>
          </a:p>
          <a:p>
            <a:pPr lvl="1" eaLnBrk="1" hangingPunct="1"/>
            <a:r>
              <a:rPr lang="zh-CN" altLang="en-US" dirty="0"/>
              <a:t>不论任何程序</a:t>
            </a:r>
          </a:p>
          <a:p>
            <a:pPr lvl="1" eaLnBrk="1" hangingPunct="1"/>
            <a:r>
              <a:rPr lang="zh-CN" altLang="en-US" dirty="0"/>
              <a:t>不论任何语言</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37</a:t>
            </a:fld>
            <a:r>
              <a:rPr lang="en-US" altLang="zh-CN" sz="1400" smtClean="0">
                <a:solidFill>
                  <a:srgbClr val="0D7157"/>
                </a:solidFill>
              </a:rPr>
              <a:t>- </a:t>
            </a:r>
            <a:endParaRPr lang="en-US" altLang="zh-CN" sz="1400" dirty="0">
              <a:solidFill>
                <a:srgbClr val="0D7157"/>
              </a:solidFill>
            </a:endParaRPr>
          </a:p>
        </p:txBody>
      </p:sp>
      <p:pic>
        <p:nvPicPr>
          <p:cNvPr id="5" name="Picture 5" descr="Unicode Globe + IUC 2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343400"/>
            <a:ext cx="25622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51105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Universal Character Set  ISO</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dirty="0"/>
              <a:t>UCS </a:t>
            </a:r>
          </a:p>
          <a:p>
            <a:pPr lvl="1" eaLnBrk="1" hangingPunct="1"/>
            <a:r>
              <a:rPr lang="en-US" altLang="zh-CN" dirty="0"/>
              <a:t>ISO 10646 </a:t>
            </a:r>
          </a:p>
          <a:p>
            <a:pPr lvl="1" eaLnBrk="1" hangingPunct="1"/>
            <a:r>
              <a:rPr lang="en-US" altLang="zh-CN" dirty="0"/>
              <a:t>UCS-2 UCS-4</a:t>
            </a:r>
          </a:p>
          <a:p>
            <a:pPr eaLnBrk="1" hangingPunct="1"/>
            <a:r>
              <a:rPr lang="en-US" altLang="zh-CN" dirty="0"/>
              <a:t>UTF (Unicode Transform format)</a:t>
            </a:r>
          </a:p>
          <a:p>
            <a:pPr lvl="1" eaLnBrk="1" hangingPunct="1"/>
            <a:r>
              <a:rPr lang="en-US" altLang="zh-CN" dirty="0"/>
              <a:t>UTF-7</a:t>
            </a:r>
          </a:p>
          <a:p>
            <a:pPr lvl="1" eaLnBrk="1" hangingPunct="1"/>
            <a:r>
              <a:rPr lang="en-US" altLang="zh-CN" dirty="0"/>
              <a:t>UTF-8</a:t>
            </a:r>
          </a:p>
          <a:p>
            <a:pPr lvl="1" eaLnBrk="1" hangingPunct="1"/>
            <a:r>
              <a:rPr lang="en-US" altLang="zh-CN" dirty="0"/>
              <a:t>UTF-16</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703180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hlinkClick r:id="rId2"/>
              </a:rPr>
              <a:t>记事本编码区别？</a:t>
            </a:r>
            <a:r>
              <a:rPr lang="zh-CN" altLang="en-US" dirty="0" smtClean="0">
                <a:solidFill>
                  <a:srgbClr val="FF0000"/>
                </a:solidFill>
              </a:rPr>
              <a:t>  </a:t>
            </a:r>
            <a:endParaRPr lang="zh-CN" altLang="en-US" dirty="0">
              <a:solidFill>
                <a:srgbClr val="FF0000"/>
              </a:solidFill>
            </a:endParaRPr>
          </a:p>
        </p:txBody>
      </p:sp>
      <p:pic>
        <p:nvPicPr>
          <p:cNvPr id="5" name="内容占位符 4"/>
          <p:cNvPicPr>
            <a:picLocks noGrp="1" noChangeAspect="1"/>
          </p:cNvPicPr>
          <p:nvPr>
            <p:ph idx="1"/>
          </p:nvPr>
        </p:nvPicPr>
        <p:blipFill>
          <a:blip r:embed="rId3"/>
          <a:stretch>
            <a:fillRect/>
          </a:stretch>
        </p:blipFill>
        <p:spPr>
          <a:xfrm>
            <a:off x="788515" y="976624"/>
            <a:ext cx="7353031" cy="5040313"/>
          </a:xfrm>
          <a:prstGeom prst="rect">
            <a:avLst/>
          </a:prstGeom>
        </p:spPr>
      </p:pic>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39</a:t>
            </a:fld>
            <a:r>
              <a:rPr lang="en-US" altLang="zh-CN" sz="1400" smtClean="0">
                <a:solidFill>
                  <a:srgbClr val="0D7157"/>
                </a:solidFill>
              </a:rPr>
              <a:t>- </a:t>
            </a:r>
            <a:endParaRPr lang="en-US" altLang="zh-CN" sz="1400" dirty="0">
              <a:solidFill>
                <a:srgbClr val="0D7157"/>
              </a:solidFill>
            </a:endParaRPr>
          </a:p>
        </p:txBody>
      </p:sp>
      <p:sp>
        <p:nvSpPr>
          <p:cNvPr id="6" name="矩形 5"/>
          <p:cNvSpPr/>
          <p:nvPr/>
        </p:nvSpPr>
        <p:spPr>
          <a:xfrm>
            <a:off x="555011" y="5914146"/>
            <a:ext cx="7571184" cy="646331"/>
          </a:xfrm>
          <a:prstGeom prst="rect">
            <a:avLst/>
          </a:prstGeom>
        </p:spPr>
        <p:txBody>
          <a:bodyPr wrap="square">
            <a:spAutoFit/>
          </a:bodyPr>
          <a:lstStyle/>
          <a:p>
            <a:pPr algn="l"/>
            <a:r>
              <a:rPr lang="zh-CN" altLang="en-US" dirty="0"/>
              <a:t>字符编码笔记：</a:t>
            </a:r>
            <a:r>
              <a:rPr lang="en-US" altLang="zh-CN" dirty="0"/>
              <a:t>ASCII</a:t>
            </a:r>
            <a:r>
              <a:rPr lang="zh-CN" altLang="en-US" dirty="0"/>
              <a:t>，</a:t>
            </a:r>
            <a:r>
              <a:rPr lang="en-US" altLang="zh-CN" dirty="0"/>
              <a:t>Unicode</a:t>
            </a:r>
            <a:r>
              <a:rPr lang="zh-CN" altLang="en-US" dirty="0"/>
              <a:t>和</a:t>
            </a:r>
            <a:r>
              <a:rPr lang="en-US" altLang="zh-CN" dirty="0"/>
              <a:t>UTF-8</a:t>
            </a:r>
            <a:endParaRPr lang="en-US" altLang="zh-CN" dirty="0" smtClean="0"/>
          </a:p>
          <a:p>
            <a:r>
              <a:rPr lang="en-US" altLang="zh-CN" dirty="0" smtClean="0"/>
              <a:t>http</a:t>
            </a:r>
            <a:r>
              <a:rPr lang="en-US" altLang="zh-CN" dirty="0"/>
              <a:t>://www.ruanyifeng.com/blog/2007/10/ascii_unicode_and_utf-8.html</a:t>
            </a:r>
            <a:endParaRPr lang="zh-CN" altLang="en-US" dirty="0"/>
          </a:p>
        </p:txBody>
      </p:sp>
    </p:spTree>
    <p:extLst>
      <p:ext uri="{BB962C8B-B14F-4D97-AF65-F5344CB8AC3E}">
        <p14:creationId xmlns:p14="http://schemas.microsoft.com/office/powerpoint/2010/main" val="2125170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xfrm>
            <a:off x="346075" y="188912"/>
            <a:ext cx="8229600" cy="561975"/>
          </a:xfrm>
        </p:spPr>
        <p:txBody>
          <a:bodyPr/>
          <a:lstStyle/>
          <a:p>
            <a:r>
              <a:rPr lang="zh-CN" altLang="en-US" dirty="0" smtClean="0">
                <a:solidFill>
                  <a:srgbClr val="FF0000"/>
                </a:solidFill>
              </a:rPr>
              <a:t>本章主要内容概要</a:t>
            </a:r>
          </a:p>
        </p:txBody>
      </p:sp>
      <p:sp>
        <p:nvSpPr>
          <p:cNvPr id="47108" name="Rectangle 4"/>
          <p:cNvSpPr>
            <a:spLocks noChangeArrowheads="1"/>
          </p:cNvSpPr>
          <p:nvPr/>
        </p:nvSpPr>
        <p:spPr bwMode="auto">
          <a:xfrm>
            <a:off x="179388" y="819150"/>
            <a:ext cx="41671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0000"/>
              </a:spcBef>
              <a:buFontTx/>
              <a:buNone/>
            </a:pPr>
            <a:r>
              <a:rPr lang="en-US" altLang="zh-CN" sz="2200" b="1" dirty="0">
                <a:solidFill>
                  <a:schemeClr val="accent2"/>
                </a:solidFill>
                <a:latin typeface="Arial" panose="020B0604020202020204" pitchFamily="34" charset="0"/>
                <a:ea typeface="宋体" panose="02010600030101010101" pitchFamily="2" charset="-122"/>
              </a:rPr>
              <a:t>/*---</a:t>
            </a:r>
            <a:r>
              <a:rPr lang="en-US" altLang="zh-CN" sz="2200" b="1" dirty="0" err="1">
                <a:solidFill>
                  <a:schemeClr val="accent2"/>
                </a:solidFill>
                <a:latin typeface="Arial" panose="020B0604020202020204" pitchFamily="34" charset="0"/>
                <a:ea typeface="宋体" panose="02010600030101010101" pitchFamily="2" charset="-122"/>
              </a:rPr>
              <a:t>sum.c</a:t>
            </a:r>
            <a:r>
              <a:rPr lang="en-US" altLang="zh-CN" sz="2200" b="1" dirty="0">
                <a:solidFill>
                  <a:schemeClr val="accent2"/>
                </a:solidFill>
                <a:latin typeface="Arial" panose="020B0604020202020204" pitchFamily="34" charset="0"/>
                <a:ea typeface="宋体" panose="02010600030101010101" pitchFamily="2" charset="-122"/>
              </a:rPr>
              <a:t>---*/</a:t>
            </a:r>
          </a:p>
          <a:p>
            <a:pPr algn="l">
              <a:lnSpc>
                <a:spcPct val="115000"/>
              </a:lnSpc>
              <a:buFontTx/>
              <a:buNone/>
            </a:pP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sum(</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 ], unsigned </a:t>
            </a:r>
            <a:r>
              <a:rPr lang="en-US" altLang="zh-CN" sz="2200" b="1" dirty="0" err="1">
                <a:latin typeface="Arial" panose="020B0604020202020204" pitchFamily="34" charset="0"/>
                <a:ea typeface="宋体" panose="02010600030101010101" pitchFamily="2" charset="-122"/>
              </a:rPr>
              <a:t>len</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a:t>
            </a:r>
            <a:r>
              <a:rPr lang="zh-CN" altLang="en-US" sz="2200" b="1" dirty="0">
                <a:latin typeface="Arial" panose="020B0604020202020204" pitchFamily="34" charset="0"/>
                <a:ea typeface="宋体" panose="02010600030101010101" pitchFamily="2" charset="-122"/>
              </a:rPr>
              <a:t>，</a:t>
            </a:r>
            <a:r>
              <a:rPr lang="en-US" altLang="zh-CN" sz="2200" b="1" dirty="0">
                <a:latin typeface="Arial" panose="020B0604020202020204" pitchFamily="34" charset="0"/>
                <a:ea typeface="宋体" panose="02010600030101010101" pitchFamily="2" charset="-122"/>
              </a:rPr>
              <a:t>sum = 0;</a:t>
            </a:r>
          </a:p>
          <a:p>
            <a:pPr algn="l">
              <a:spcBef>
                <a:spcPct val="0"/>
              </a:spcBef>
              <a:buFontTx/>
              <a:buNone/>
            </a:pPr>
            <a:r>
              <a:rPr lang="en-US" altLang="zh-CN" sz="2200" b="1" dirty="0">
                <a:latin typeface="Arial" panose="020B0604020202020204" pitchFamily="34" charset="0"/>
                <a:ea typeface="宋体" panose="02010600030101010101" pitchFamily="2" charset="-122"/>
              </a:rPr>
              <a:t>	for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 = 0;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 &lt;= </a:t>
            </a:r>
            <a:r>
              <a:rPr lang="en-US" altLang="zh-CN" sz="2200" b="1" dirty="0" err="1">
                <a:latin typeface="Arial" panose="020B0604020202020204" pitchFamily="34" charset="0"/>
                <a:ea typeface="宋体" panose="02010600030101010101" pitchFamily="2" charset="-122"/>
              </a:rPr>
              <a:t>len</a:t>
            </a:r>
            <a:r>
              <a:rPr lang="en-US" altLang="zh-CN" sz="2200" b="1" dirty="0">
                <a:latin typeface="Arial" panose="020B0604020202020204" pitchFamily="34" charset="0"/>
                <a:ea typeface="宋体" panose="02010600030101010101" pitchFamily="2" charset="-122"/>
              </a:rPr>
              <a:t>–1; </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sum += a[</a:t>
            </a:r>
            <a:r>
              <a:rPr lang="en-US" altLang="zh-CN" sz="2200" b="1" dirty="0" err="1">
                <a:latin typeface="Arial" panose="020B0604020202020204" pitchFamily="34" charset="0"/>
                <a:ea typeface="宋体" panose="02010600030101010101" pitchFamily="2" charset="-122"/>
              </a:rPr>
              <a:t>i</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return sum;</a:t>
            </a:r>
          </a:p>
          <a:p>
            <a:pPr algn="l">
              <a:spcBef>
                <a:spcPct val="0"/>
              </a:spcBef>
              <a:buFontTx/>
              <a:buNone/>
            </a:pPr>
            <a:r>
              <a:rPr lang="en-US" altLang="zh-CN" sz="2200" b="1" dirty="0">
                <a:latin typeface="Arial" panose="020B0604020202020204" pitchFamily="34" charset="0"/>
                <a:ea typeface="宋体" panose="02010600030101010101" pitchFamily="2" charset="-122"/>
              </a:rPr>
              <a:t>}</a:t>
            </a:r>
            <a:endParaRPr lang="zh-CN" altLang="en-US" sz="2200" b="1" dirty="0">
              <a:latin typeface="Arial" panose="020B0604020202020204" pitchFamily="34" charset="0"/>
              <a:ea typeface="宋体" panose="02010600030101010101" pitchFamily="2" charset="-122"/>
            </a:endParaRPr>
          </a:p>
        </p:txBody>
      </p:sp>
      <p:sp>
        <p:nvSpPr>
          <p:cNvPr id="47109" name="Rectangle 5"/>
          <p:cNvSpPr>
            <a:spLocks noChangeArrowheads="1"/>
          </p:cNvSpPr>
          <p:nvPr/>
        </p:nvSpPr>
        <p:spPr bwMode="auto">
          <a:xfrm>
            <a:off x="206375" y="3833813"/>
            <a:ext cx="3376613"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10000"/>
              </a:spcBef>
              <a:buFontTx/>
              <a:buNone/>
            </a:pPr>
            <a:r>
              <a:rPr lang="en-US" altLang="zh-CN" sz="2200" b="1" dirty="0">
                <a:solidFill>
                  <a:schemeClr val="accent2"/>
                </a:solidFill>
                <a:latin typeface="Arial" panose="020B0604020202020204" pitchFamily="34" charset="0"/>
                <a:ea typeface="宋体" panose="02010600030101010101" pitchFamily="2" charset="-122"/>
              </a:rPr>
              <a:t>/*---</a:t>
            </a:r>
            <a:r>
              <a:rPr lang="en-US" altLang="zh-CN" sz="2200" b="1" dirty="0" err="1">
                <a:solidFill>
                  <a:schemeClr val="accent2"/>
                </a:solidFill>
                <a:latin typeface="Arial" panose="020B0604020202020204" pitchFamily="34" charset="0"/>
                <a:ea typeface="宋体" panose="02010600030101010101" pitchFamily="2" charset="-122"/>
              </a:rPr>
              <a:t>main.c</a:t>
            </a:r>
            <a:r>
              <a:rPr lang="en-US" altLang="zh-CN" sz="2200" b="1" dirty="0">
                <a:solidFill>
                  <a:schemeClr val="accent2"/>
                </a:solidFill>
                <a:latin typeface="Arial" panose="020B0604020202020204" pitchFamily="34" charset="0"/>
                <a:ea typeface="宋体" panose="02010600030101010101" pitchFamily="2" charset="-122"/>
              </a:rPr>
              <a:t>---*/</a:t>
            </a:r>
          </a:p>
          <a:p>
            <a:pPr algn="l">
              <a:spcBef>
                <a:spcPct val="10000"/>
              </a:spcBef>
              <a:buFontTx/>
              <a:buNone/>
            </a:pP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main()</a:t>
            </a:r>
            <a:endParaRPr lang="zh-CN" altLang="en-US" sz="2200" b="1" dirty="0">
              <a:latin typeface="Arial" panose="020B0604020202020204" pitchFamily="34" charset="0"/>
              <a:ea typeface="宋体" panose="02010600030101010101" pitchFamily="2" charset="-122"/>
            </a:endParaRPr>
          </a:p>
          <a:p>
            <a:pPr algn="l">
              <a:spcBef>
                <a:spcPct val="0"/>
              </a:spcBef>
              <a:buFontTx/>
              <a:buNone/>
            </a:pP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a[1]={100};</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int</a:t>
            </a:r>
            <a:r>
              <a:rPr lang="en-US" altLang="zh-CN" sz="2200" b="1" dirty="0">
                <a:latin typeface="Arial" panose="020B0604020202020204" pitchFamily="34" charset="0"/>
                <a:ea typeface="宋体" panose="02010600030101010101" pitchFamily="2" charset="-122"/>
              </a:rPr>
              <a:t> sum; sum=sum(a,0);</a:t>
            </a:r>
          </a:p>
          <a:p>
            <a:pPr algn="l">
              <a:spcBef>
                <a:spcPct val="0"/>
              </a:spcBef>
              <a:buFontTx/>
              <a:buNone/>
            </a:pPr>
            <a:r>
              <a:rPr lang="en-US" altLang="zh-CN" sz="2200" b="1" dirty="0">
                <a:latin typeface="Arial" panose="020B0604020202020204" pitchFamily="34" charset="0"/>
                <a:ea typeface="宋体" panose="02010600030101010101" pitchFamily="2" charset="-122"/>
              </a:rPr>
              <a:t>    </a:t>
            </a:r>
            <a:r>
              <a:rPr lang="en-US" altLang="zh-CN" sz="2200" b="1" dirty="0" err="1">
                <a:latin typeface="Arial" panose="020B0604020202020204" pitchFamily="34" charset="0"/>
                <a:ea typeface="宋体" panose="02010600030101010101" pitchFamily="2" charset="-122"/>
              </a:rPr>
              <a:t>printf</a:t>
            </a:r>
            <a:r>
              <a:rPr lang="en-US" altLang="zh-CN" sz="2200" b="1" dirty="0">
                <a:latin typeface="Arial" panose="020B0604020202020204" pitchFamily="34" charset="0"/>
                <a:ea typeface="宋体" panose="02010600030101010101" pitchFamily="2" charset="-122"/>
              </a:rPr>
              <a:t>(“%</a:t>
            </a:r>
            <a:r>
              <a:rPr lang="en-US" altLang="zh-CN" sz="2200" b="1" dirty="0" err="1">
                <a:latin typeface="Arial" panose="020B0604020202020204" pitchFamily="34" charset="0"/>
                <a:ea typeface="宋体" panose="02010600030101010101" pitchFamily="2" charset="-122"/>
              </a:rPr>
              <a:t>d”,sum</a:t>
            </a:r>
            <a:r>
              <a:rPr lang="en-US" altLang="zh-CN" sz="2200" b="1" dirty="0">
                <a:latin typeface="Arial" panose="020B0604020202020204" pitchFamily="34" charset="0"/>
                <a:ea typeface="宋体" panose="02010600030101010101" pitchFamily="2" charset="-122"/>
              </a:rPr>
              <a:t>);</a:t>
            </a:r>
          </a:p>
          <a:p>
            <a:pPr algn="l">
              <a:spcBef>
                <a:spcPct val="0"/>
              </a:spcBef>
              <a:buFontTx/>
              <a:buNone/>
            </a:pPr>
            <a:r>
              <a:rPr lang="en-US" altLang="zh-CN" sz="2200" b="1" dirty="0">
                <a:latin typeface="Arial" panose="020B0604020202020204" pitchFamily="34" charset="0"/>
                <a:ea typeface="宋体" panose="02010600030101010101" pitchFamily="2" charset="-122"/>
              </a:rPr>
              <a:t>}</a:t>
            </a:r>
            <a:endParaRPr lang="zh-CN" altLang="en-US" sz="2200" b="1" dirty="0">
              <a:latin typeface="Arial" panose="020B0604020202020204" pitchFamily="34" charset="0"/>
              <a:ea typeface="宋体" panose="02010600030101010101" pitchFamily="2" charset="-122"/>
            </a:endParaRPr>
          </a:p>
        </p:txBody>
      </p:sp>
      <p:grpSp>
        <p:nvGrpSpPr>
          <p:cNvPr id="518150" name="Group 6"/>
          <p:cNvGrpSpPr>
            <a:grpSpLocks/>
          </p:cNvGrpSpPr>
          <p:nvPr/>
        </p:nvGrpSpPr>
        <p:grpSpPr bwMode="auto">
          <a:xfrm>
            <a:off x="2006600" y="819150"/>
            <a:ext cx="5310188" cy="4454525"/>
            <a:chOff x="1264" y="516"/>
            <a:chExt cx="3345" cy="2806"/>
          </a:xfrm>
        </p:grpSpPr>
        <p:sp>
          <p:nvSpPr>
            <p:cNvPr id="47130" name="Line 7"/>
            <p:cNvSpPr>
              <a:spLocks noChangeShapeType="1"/>
            </p:cNvSpPr>
            <p:nvPr/>
          </p:nvSpPr>
          <p:spPr bwMode="auto">
            <a:xfrm>
              <a:off x="1264" y="3294"/>
              <a:ext cx="31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31" name="Line 8"/>
            <p:cNvSpPr>
              <a:spLocks noChangeShapeType="1"/>
            </p:cNvSpPr>
            <p:nvPr/>
          </p:nvSpPr>
          <p:spPr bwMode="auto">
            <a:xfrm flipV="1">
              <a:off x="1576" y="686"/>
              <a:ext cx="1786" cy="263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32" name="Text Box 9"/>
            <p:cNvSpPr txBox="1">
              <a:spLocks noChangeArrowheads="1"/>
            </p:cNvSpPr>
            <p:nvPr/>
          </p:nvSpPr>
          <p:spPr bwMode="auto">
            <a:xfrm>
              <a:off x="3334" y="516"/>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FF0000"/>
                  </a:solidFill>
                  <a:latin typeface="Arial" panose="020B0604020202020204" pitchFamily="34" charset="0"/>
                </a:rPr>
                <a:t>数据的表示</a:t>
              </a:r>
            </a:p>
          </p:txBody>
        </p:sp>
      </p:grpSp>
      <p:grpSp>
        <p:nvGrpSpPr>
          <p:cNvPr id="518154" name="Group 10"/>
          <p:cNvGrpSpPr>
            <a:grpSpLocks/>
          </p:cNvGrpSpPr>
          <p:nvPr/>
        </p:nvGrpSpPr>
        <p:grpSpPr bwMode="auto">
          <a:xfrm>
            <a:off x="1150938" y="1223963"/>
            <a:ext cx="6165850" cy="1755775"/>
            <a:chOff x="725" y="771"/>
            <a:chExt cx="3884" cy="1106"/>
          </a:xfrm>
        </p:grpSpPr>
        <p:sp>
          <p:nvSpPr>
            <p:cNvPr id="47127" name="Line 11"/>
            <p:cNvSpPr>
              <a:spLocks noChangeShapeType="1"/>
            </p:cNvSpPr>
            <p:nvPr/>
          </p:nvSpPr>
          <p:spPr bwMode="auto">
            <a:xfrm>
              <a:off x="725" y="1877"/>
              <a:ext cx="993"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8" name="Line 12"/>
            <p:cNvSpPr>
              <a:spLocks noChangeShapeType="1"/>
            </p:cNvSpPr>
            <p:nvPr/>
          </p:nvSpPr>
          <p:spPr bwMode="auto">
            <a:xfrm flipV="1">
              <a:off x="1718" y="941"/>
              <a:ext cx="1644" cy="936"/>
            </a:xfrm>
            <a:prstGeom prst="line">
              <a:avLst/>
            </a:prstGeom>
            <a:noFill/>
            <a:ln w="9525">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47129" name="Text Box 13"/>
            <p:cNvSpPr txBox="1">
              <a:spLocks noChangeArrowheads="1"/>
            </p:cNvSpPr>
            <p:nvPr/>
          </p:nvSpPr>
          <p:spPr bwMode="auto">
            <a:xfrm>
              <a:off x="3334" y="771"/>
              <a:ext cx="1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9pPr>
            </a:lstStyle>
            <a:p>
              <a:pPr algn="l">
                <a:spcBef>
                  <a:spcPct val="50000"/>
                </a:spcBef>
                <a:buFontTx/>
                <a:buNone/>
              </a:pPr>
              <a:r>
                <a:rPr lang="zh-CN" altLang="en-US" sz="2000" b="1">
                  <a:solidFill>
                    <a:srgbClr val="0066CC"/>
                  </a:solidFill>
                  <a:latin typeface="Arial" panose="020B0604020202020204" pitchFamily="34" charset="0"/>
                </a:rPr>
                <a:t>数据的运算</a:t>
              </a:r>
            </a:p>
          </p:txBody>
        </p:sp>
      </p:grpSp>
      <p:sp>
        <p:nvSpPr>
          <p:cNvPr id="518172" name="Line 28"/>
          <p:cNvSpPr>
            <a:spLocks noChangeShapeType="1"/>
          </p:cNvSpPr>
          <p:nvPr/>
        </p:nvSpPr>
        <p:spPr bwMode="auto">
          <a:xfrm>
            <a:off x="566738" y="6264275"/>
            <a:ext cx="2205037" cy="0"/>
          </a:xfrm>
          <a:prstGeom prst="line">
            <a:avLst/>
          </a:prstGeom>
          <a:noFill/>
          <a:ln w="38100">
            <a:solidFill>
              <a:srgbClr val="00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endParaRPr lang="zh-CN" altLang="en-US"/>
          </a:p>
        </p:txBody>
      </p:sp>
      <p:sp>
        <p:nvSpPr>
          <p:cNvPr id="29" name="Text Box 13"/>
          <p:cNvSpPr txBox="1">
            <a:spLocks noChangeArrowheads="1"/>
          </p:cNvSpPr>
          <p:nvPr/>
        </p:nvSpPr>
        <p:spPr bwMode="auto">
          <a:xfrm>
            <a:off x="4616450" y="2889250"/>
            <a:ext cx="4049713" cy="227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200" i="0" dirty="0">
                <a:ea typeface="微软雅黑" panose="020B0503020204020204" pitchFamily="34" charset="-122"/>
              </a:rPr>
              <a:t>如果程序处理的是图像、视频、声音、文字等数据，那么，</a:t>
            </a:r>
          </a:p>
          <a:p>
            <a:pPr algn="ctr">
              <a:spcBef>
                <a:spcPct val="50000"/>
              </a:spcBef>
            </a:pPr>
            <a:r>
              <a:rPr lang="zh-CN" altLang="en-US" sz="2200" i="0" dirty="0">
                <a:solidFill>
                  <a:srgbClr val="FF0000"/>
                </a:solidFill>
                <a:ea typeface="微软雅黑" panose="020B0503020204020204" pitchFamily="34" charset="-122"/>
              </a:rPr>
              <a:t>（</a:t>
            </a:r>
            <a:r>
              <a:rPr lang="en-US" altLang="zh-CN" sz="2200" i="0" dirty="0">
                <a:solidFill>
                  <a:srgbClr val="FF0000"/>
                </a:solidFill>
                <a:ea typeface="微软雅黑" panose="020B0503020204020204" pitchFamily="34" charset="-122"/>
              </a:rPr>
              <a:t>1</a:t>
            </a:r>
            <a:r>
              <a:rPr lang="zh-CN" altLang="en-US" sz="2200" i="0" dirty="0">
                <a:solidFill>
                  <a:srgbClr val="FF0000"/>
                </a:solidFill>
                <a:ea typeface="微软雅黑" panose="020B0503020204020204" pitchFamily="34" charset="-122"/>
              </a:rPr>
              <a:t>）如何获得这些数据？</a:t>
            </a:r>
          </a:p>
          <a:p>
            <a:pPr algn="ctr">
              <a:spcBef>
                <a:spcPct val="50000"/>
              </a:spcBef>
            </a:pPr>
            <a:r>
              <a:rPr lang="zh-CN" altLang="en-US" sz="2200" i="0" dirty="0">
                <a:solidFill>
                  <a:srgbClr val="FF0000"/>
                </a:solidFill>
                <a:ea typeface="微软雅黑" panose="020B0503020204020204" pitchFamily="34" charset="-122"/>
              </a:rPr>
              <a:t>（</a:t>
            </a:r>
            <a:r>
              <a:rPr lang="en-US" altLang="zh-CN" sz="2200" i="0" dirty="0">
                <a:solidFill>
                  <a:srgbClr val="FF0000"/>
                </a:solidFill>
                <a:ea typeface="微软雅黑" panose="020B0503020204020204" pitchFamily="34" charset="-122"/>
              </a:rPr>
              <a:t>2</a:t>
            </a:r>
            <a:r>
              <a:rPr lang="zh-CN" altLang="en-US" sz="2200" i="0" dirty="0">
                <a:solidFill>
                  <a:srgbClr val="FF0000"/>
                </a:solidFill>
                <a:ea typeface="微软雅黑" panose="020B0503020204020204" pitchFamily="34" charset="-122"/>
              </a:rPr>
              <a:t>）如何表示这些数据？</a:t>
            </a:r>
          </a:p>
          <a:p>
            <a:pPr algn="ctr">
              <a:spcBef>
                <a:spcPct val="50000"/>
              </a:spcBef>
            </a:pPr>
            <a:r>
              <a:rPr lang="zh-CN" altLang="en-US" sz="2200" i="0" dirty="0">
                <a:solidFill>
                  <a:srgbClr val="FF0000"/>
                </a:solidFill>
                <a:ea typeface="微软雅黑" panose="020B0503020204020204" pitchFamily="34" charset="-122"/>
              </a:rPr>
              <a:t>（</a:t>
            </a:r>
            <a:r>
              <a:rPr lang="en-US" altLang="zh-CN" sz="2200" i="0" dirty="0">
                <a:solidFill>
                  <a:srgbClr val="FF0000"/>
                </a:solidFill>
                <a:ea typeface="微软雅黑" panose="020B0503020204020204" pitchFamily="34" charset="-122"/>
              </a:rPr>
              <a:t>3</a:t>
            </a:r>
            <a:r>
              <a:rPr lang="zh-CN" altLang="en-US" sz="2200" i="0" dirty="0">
                <a:solidFill>
                  <a:srgbClr val="FF0000"/>
                </a:solidFill>
                <a:ea typeface="微软雅黑" panose="020B0503020204020204" pitchFamily="34" charset="-122"/>
              </a:rPr>
              <a:t>）如何处理这些数据？</a:t>
            </a:r>
          </a:p>
        </p:txBody>
      </p:sp>
    </p:spTree>
    <p:extLst>
      <p:ext uri="{BB962C8B-B14F-4D97-AF65-F5344CB8AC3E}">
        <p14:creationId xmlns:p14="http://schemas.microsoft.com/office/powerpoint/2010/main" val="4212509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8150"/>
                                        </p:tgtEl>
                                        <p:attrNameLst>
                                          <p:attrName>style.visibility</p:attrName>
                                        </p:attrNameLst>
                                      </p:cBhvr>
                                      <p:to>
                                        <p:strVal val="visible"/>
                                      </p:to>
                                    </p:set>
                                    <p:animEffect transition="in" filter="blinds(horizontal)">
                                      <p:cBhvr>
                                        <p:cTn id="7" dur="500"/>
                                        <p:tgtEl>
                                          <p:spTgt spid="5181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8154"/>
                                        </p:tgtEl>
                                        <p:attrNameLst>
                                          <p:attrName>style.visibility</p:attrName>
                                        </p:attrNameLst>
                                      </p:cBhvr>
                                      <p:to>
                                        <p:strVal val="visible"/>
                                      </p:to>
                                    </p:set>
                                    <p:animEffect transition="in" filter="blinds(horizontal)">
                                      <p:cBhvr>
                                        <p:cTn id="12" dur="500"/>
                                        <p:tgtEl>
                                          <p:spTgt spid="518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8172"/>
                                        </p:tgtEl>
                                        <p:attrNameLst>
                                          <p:attrName>style.visibility</p:attrName>
                                        </p:attrNameLst>
                                      </p:cBhvr>
                                      <p:to>
                                        <p:strVal val="visible"/>
                                      </p:to>
                                    </p:set>
                                    <p:animEffect transition="in" filter="blinds(horizontal)">
                                      <p:cBhvr>
                                        <p:cTn id="17" dur="500"/>
                                        <p:tgtEl>
                                          <p:spTgt spid="5181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2"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数制和编码</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非数值数据表示</a:t>
            </a:r>
            <a:endParaRPr lang="en-US" altLang="zh-CN" dirty="0">
              <a:effectLst>
                <a:outerShdw blurRad="38100" dist="38100" dir="2700000" algn="tl">
                  <a:srgbClr val="C0C0C0"/>
                </a:outerShdw>
              </a:effectLst>
            </a:endParaRPr>
          </a:p>
          <a:p>
            <a:pPr eaLnBrk="1" hangingPunct="1">
              <a:defRPr/>
            </a:pPr>
            <a:r>
              <a:rPr lang="zh-CN" altLang="en-US" dirty="0" smtClean="0">
                <a:solidFill>
                  <a:srgbClr val="C00000"/>
                </a:solidFill>
                <a:effectLst>
                  <a:outerShdw blurRad="38100" dist="38100" dir="2700000" algn="tl">
                    <a:srgbClr val="C0C0C0"/>
                  </a:outerShdw>
                </a:effectLst>
              </a:rPr>
              <a:t>整数表示</a:t>
            </a:r>
            <a:endParaRPr lang="en-US" altLang="zh-CN" dirty="0" smtClean="0">
              <a:solidFill>
                <a:srgbClr val="C00000"/>
              </a:solidFill>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浮点数表示</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数据的宽度与存储</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数据的基本运算</a:t>
            </a:r>
            <a:r>
              <a:rPr lang="en-US" altLang="zh-CN" dirty="0" smtClean="0">
                <a:effectLst>
                  <a:outerShdw blurRad="38100" dist="38100" dir="2700000" algn="tl">
                    <a:srgbClr val="C0C0C0"/>
                  </a:outerShdw>
                </a:effectLst>
              </a:rPr>
              <a:t> </a:t>
            </a:r>
            <a:endParaRPr lang="zh-CN" altLang="en-US" dirty="0">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40</a:t>
            </a:fld>
            <a:r>
              <a:rPr lang="en-US" altLang="zh-CN" sz="1400" smtClean="0">
                <a:solidFill>
                  <a:srgbClr val="0D7157"/>
                </a:solidFill>
              </a:rPr>
              <a:t>- </a:t>
            </a:r>
            <a:endParaRPr lang="en-US" altLang="zh-CN" sz="1400" dirty="0">
              <a:solidFill>
                <a:srgbClr val="0D7157"/>
              </a:solidFill>
            </a:endParaRPr>
          </a:p>
        </p:txBody>
      </p:sp>
      <p:sp>
        <p:nvSpPr>
          <p:cNvPr id="24" name="Text Box 7"/>
          <p:cNvSpPr txBox="1">
            <a:spLocks noChangeArrowheads="1"/>
          </p:cNvSpPr>
          <p:nvPr/>
        </p:nvSpPr>
        <p:spPr bwMode="auto">
          <a:xfrm>
            <a:off x="-71470" y="5334672"/>
            <a:ext cx="3143272" cy="523220"/>
          </a:xfrm>
          <a:prstGeom prst="rect">
            <a:avLst/>
          </a:prstGeom>
          <a:noFill/>
          <a:ln w="9525">
            <a:noFill/>
            <a:miter lim="800000"/>
            <a:headEnd/>
            <a:tailEnd/>
          </a:ln>
          <a:effectLst/>
        </p:spPr>
        <p:txBody>
          <a:bodyPr wrap="square">
            <a:spAutoFit/>
          </a:bodyPr>
          <a:lstStyle/>
          <a:p>
            <a:pPr marL="0" marR="0" lvl="0" indent="0" algn="l" defTabSz="914400" eaLnBrk="1" fontAlgn="auto" latinLnBrk="0" hangingPunct="1">
              <a:lnSpc>
                <a:spcPct val="100000"/>
              </a:lnSpc>
              <a:spcBef>
                <a:spcPct val="50000"/>
              </a:spcBef>
              <a:spcAft>
                <a:spcPts val="0"/>
              </a:spcAft>
              <a:buClr>
                <a:srgbClr val="FF3300"/>
              </a:buClr>
              <a:buSzTx/>
              <a:buFontTx/>
              <a:buChar char="o"/>
              <a:tabLst/>
              <a:defRPr/>
            </a:pPr>
            <a:r>
              <a:rPr kumimoji="0"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ea typeface="黑体" pitchFamily="49" charset="-122"/>
              </a:rPr>
              <a:t>计算机</a:t>
            </a:r>
            <a:r>
              <a:rPr kumimoji="0" lang="zh-CN" altLang="en-US" sz="2800" b="0" i="0" u="none" strike="noStrike" kern="0" cap="none" spc="0" normalizeH="0" baseline="0" noProof="0" dirty="0" smtClean="0">
                <a:ln>
                  <a:noFill/>
                </a:ln>
                <a:solidFill>
                  <a:srgbClr val="3333CC"/>
                </a:solidFill>
                <a:effectLst>
                  <a:outerShdw blurRad="38100" dist="38100" dir="2700000" algn="tl">
                    <a:srgbClr val="C0C0C0"/>
                  </a:outerShdw>
                </a:effectLst>
                <a:uLnTx/>
                <a:uFillTx/>
                <a:ea typeface="黑体" pitchFamily="49" charset="-122"/>
              </a:rPr>
              <a:t>中的</a:t>
            </a:r>
            <a:r>
              <a:rPr kumimoji="0" lang="zh-CN" altLang="en-US" sz="2800" b="0" i="0" u="none" strike="noStrike" kern="0" cap="none" spc="0" normalizeH="0" baseline="0" noProof="0" dirty="0">
                <a:ln>
                  <a:noFill/>
                </a:ln>
                <a:solidFill>
                  <a:srgbClr val="3333CC"/>
                </a:solidFill>
                <a:effectLst>
                  <a:outerShdw blurRad="38100" dist="38100" dir="2700000" algn="tl">
                    <a:srgbClr val="C0C0C0"/>
                  </a:outerShdw>
                </a:effectLst>
                <a:uLnTx/>
                <a:uFillTx/>
                <a:ea typeface="黑体" pitchFamily="49" charset="-122"/>
              </a:rPr>
              <a:t>数据</a:t>
            </a:r>
          </a:p>
        </p:txBody>
      </p:sp>
      <p:sp>
        <p:nvSpPr>
          <p:cNvPr id="25" name="Line 8"/>
          <p:cNvSpPr>
            <a:spLocks noChangeShapeType="1"/>
          </p:cNvSpPr>
          <p:nvPr/>
        </p:nvSpPr>
        <p:spPr bwMode="auto">
          <a:xfrm flipV="1">
            <a:off x="2690786" y="4454548"/>
            <a:ext cx="838200" cy="1143000"/>
          </a:xfrm>
          <a:prstGeom prst="line">
            <a:avLst/>
          </a:prstGeom>
          <a:noFill/>
          <a:ln w="9525">
            <a:solidFill>
              <a:srgbClr val="00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Line 9"/>
          <p:cNvSpPr>
            <a:spLocks noChangeShapeType="1"/>
          </p:cNvSpPr>
          <p:nvPr/>
        </p:nvSpPr>
        <p:spPr bwMode="auto">
          <a:xfrm>
            <a:off x="2690786" y="5597548"/>
            <a:ext cx="914400" cy="990600"/>
          </a:xfrm>
          <a:prstGeom prst="line">
            <a:avLst/>
          </a:prstGeom>
          <a:noFill/>
          <a:ln w="9525">
            <a:solidFill>
              <a:srgbClr val="00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Text Box 10"/>
          <p:cNvSpPr txBox="1">
            <a:spLocks noChangeArrowheads="1"/>
          </p:cNvSpPr>
          <p:nvPr/>
        </p:nvSpPr>
        <p:spPr bwMode="auto">
          <a:xfrm>
            <a:off x="3605186" y="4149748"/>
            <a:ext cx="1676400" cy="579438"/>
          </a:xfrm>
          <a:prstGeom prst="rect">
            <a:avLst/>
          </a:prstGeom>
          <a:noFill/>
          <a:ln w="9525">
            <a:noFill/>
            <a:miter lim="800000"/>
            <a:headEnd/>
            <a:tailEnd/>
          </a:ln>
          <a:effectLst/>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800" b="0" i="0" u="sng" strike="noStrike" kern="0" cap="none" spc="0" normalizeH="0" baseline="0" noProof="0">
                <a:ln>
                  <a:noFill/>
                </a:ln>
                <a:solidFill>
                  <a:srgbClr val="3333CC"/>
                </a:solidFill>
                <a:effectLst>
                  <a:outerShdw blurRad="38100" dist="38100" dir="2700000" algn="tl">
                    <a:srgbClr val="C0C0C0"/>
                  </a:outerShdw>
                </a:effectLst>
                <a:uLnTx/>
                <a:uFillTx/>
                <a:ea typeface="宋体" pitchFamily="2" charset="-122"/>
              </a:rPr>
              <a:t>定点数</a:t>
            </a:r>
          </a:p>
        </p:txBody>
      </p:sp>
      <p:sp>
        <p:nvSpPr>
          <p:cNvPr id="28" name="Text Box 11"/>
          <p:cNvSpPr txBox="1">
            <a:spLocks noChangeArrowheads="1"/>
          </p:cNvSpPr>
          <p:nvPr/>
        </p:nvSpPr>
        <p:spPr bwMode="auto">
          <a:xfrm>
            <a:off x="3681386" y="6207148"/>
            <a:ext cx="1676400" cy="579438"/>
          </a:xfrm>
          <a:prstGeom prst="rect">
            <a:avLst/>
          </a:prstGeom>
          <a:noFill/>
          <a:ln w="9525">
            <a:noFill/>
            <a:miter lim="800000"/>
            <a:headEnd/>
            <a:tailEnd/>
          </a:ln>
          <a:effectLst/>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1800" b="0" i="0" u="sng" strike="noStrike" kern="0" cap="none" spc="0" normalizeH="0" baseline="0" noProof="0">
                <a:ln>
                  <a:noFill/>
                </a:ln>
                <a:solidFill>
                  <a:srgbClr val="3333CC"/>
                </a:solidFill>
                <a:effectLst>
                  <a:outerShdw blurRad="38100" dist="38100" dir="2700000" algn="tl">
                    <a:srgbClr val="C0C0C0"/>
                  </a:outerShdw>
                </a:effectLst>
                <a:uLnTx/>
                <a:uFillTx/>
                <a:ea typeface="宋体" pitchFamily="2" charset="-122"/>
              </a:rPr>
              <a:t>浮点数</a:t>
            </a:r>
          </a:p>
        </p:txBody>
      </p:sp>
      <p:sp>
        <p:nvSpPr>
          <p:cNvPr id="29" name="Line 12"/>
          <p:cNvSpPr>
            <a:spLocks noChangeShapeType="1"/>
          </p:cNvSpPr>
          <p:nvPr/>
        </p:nvSpPr>
        <p:spPr bwMode="auto">
          <a:xfrm flipV="1">
            <a:off x="5129186" y="3616348"/>
            <a:ext cx="838200" cy="762000"/>
          </a:xfrm>
          <a:prstGeom prst="line">
            <a:avLst/>
          </a:prstGeom>
          <a:noFill/>
          <a:ln w="9525">
            <a:solidFill>
              <a:srgbClr val="00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Line 13"/>
          <p:cNvSpPr>
            <a:spLocks noChangeShapeType="1"/>
          </p:cNvSpPr>
          <p:nvPr/>
        </p:nvSpPr>
        <p:spPr bwMode="auto">
          <a:xfrm>
            <a:off x="5129186" y="4378348"/>
            <a:ext cx="838200" cy="685800"/>
          </a:xfrm>
          <a:prstGeom prst="line">
            <a:avLst/>
          </a:prstGeom>
          <a:noFill/>
          <a:ln w="9525">
            <a:solidFill>
              <a:srgbClr val="000000"/>
            </a:solidFill>
            <a:round/>
            <a:headEnd/>
            <a:tailEnd type="triangle" w="med" len="med"/>
          </a:ln>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Text Box 14"/>
          <p:cNvSpPr txBox="1">
            <a:spLocks noChangeArrowheads="1"/>
          </p:cNvSpPr>
          <p:nvPr/>
        </p:nvSpPr>
        <p:spPr bwMode="auto">
          <a:xfrm>
            <a:off x="6043586" y="3387748"/>
            <a:ext cx="2209800" cy="519113"/>
          </a:xfrm>
          <a:prstGeom prst="rect">
            <a:avLst/>
          </a:prstGeom>
          <a:noFill/>
          <a:ln w="9525">
            <a:noFill/>
            <a:miter lim="800000"/>
            <a:headEnd/>
            <a:tailEnd/>
          </a:ln>
          <a:effectLst/>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2800" b="0" i="0" u="sng" strike="noStrike" kern="0" cap="none" spc="0" normalizeH="0" baseline="0" noProof="0">
                <a:ln>
                  <a:noFill/>
                </a:ln>
                <a:solidFill>
                  <a:srgbClr val="3333CC"/>
                </a:solidFill>
                <a:effectLst>
                  <a:outerShdw blurRad="38100" dist="38100" dir="2700000" algn="tl">
                    <a:srgbClr val="C0C0C0"/>
                  </a:outerShdw>
                </a:effectLst>
                <a:uLnTx/>
                <a:uFillTx/>
                <a:ea typeface="宋体" pitchFamily="2" charset="-122"/>
              </a:rPr>
              <a:t>定点小数</a:t>
            </a:r>
          </a:p>
        </p:txBody>
      </p:sp>
      <p:sp>
        <p:nvSpPr>
          <p:cNvPr id="32" name="Text Box 15"/>
          <p:cNvSpPr txBox="1">
            <a:spLocks noChangeArrowheads="1"/>
          </p:cNvSpPr>
          <p:nvPr/>
        </p:nvSpPr>
        <p:spPr bwMode="auto">
          <a:xfrm>
            <a:off x="6043586" y="4759348"/>
            <a:ext cx="2209800" cy="519113"/>
          </a:xfrm>
          <a:prstGeom prst="rect">
            <a:avLst/>
          </a:prstGeom>
          <a:noFill/>
          <a:ln w="9525">
            <a:noFill/>
            <a:miter lim="800000"/>
            <a:headEnd/>
            <a:tailEnd/>
          </a:ln>
          <a:effectLst/>
        </p:spPr>
        <p:txBody>
          <a:bodyPr>
            <a:spAutoFit/>
          </a:bodyPr>
          <a:lstStyle/>
          <a:p>
            <a:pPr marL="0" marR="0" lvl="0" indent="0" algn="l" defTabSz="914400" eaLnBrk="1" fontAlgn="auto" latinLnBrk="0" hangingPunct="1">
              <a:lnSpc>
                <a:spcPct val="100000"/>
              </a:lnSpc>
              <a:spcBef>
                <a:spcPct val="50000"/>
              </a:spcBef>
              <a:spcAft>
                <a:spcPts val="0"/>
              </a:spcAft>
              <a:buClrTx/>
              <a:buSzTx/>
              <a:buFontTx/>
              <a:buNone/>
              <a:tabLst/>
              <a:defRPr/>
            </a:pPr>
            <a:r>
              <a:rPr kumimoji="0" lang="zh-CN" altLang="en-US" sz="2800" b="0" i="0" u="sng" strike="noStrike" kern="0" cap="none" spc="0" normalizeH="0" baseline="0" noProof="0">
                <a:ln>
                  <a:noFill/>
                </a:ln>
                <a:solidFill>
                  <a:srgbClr val="3333CC"/>
                </a:solidFill>
                <a:effectLst>
                  <a:outerShdw blurRad="38100" dist="38100" dir="2700000" algn="tl">
                    <a:srgbClr val="C0C0C0"/>
                  </a:outerShdw>
                </a:effectLst>
                <a:uLnTx/>
                <a:uFillTx/>
                <a:ea typeface="宋体" pitchFamily="2" charset="-122"/>
              </a:rPr>
              <a:t>定点整数</a:t>
            </a:r>
          </a:p>
        </p:txBody>
      </p:sp>
    </p:spTree>
    <p:extLst>
      <p:ext uri="{BB962C8B-B14F-4D97-AF65-F5344CB8AC3E}">
        <p14:creationId xmlns:p14="http://schemas.microsoft.com/office/powerpoint/2010/main" val="37576424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idx="4294967295"/>
          </p:nvPr>
        </p:nvSpPr>
        <p:spPr/>
        <p:txBody>
          <a:bodyPr/>
          <a:lstStyle/>
          <a:p>
            <a:pPr eaLnBrk="1" hangingPunct="1"/>
            <a:r>
              <a:rPr lang="zh-CN" altLang="zh-CN" dirty="0">
                <a:solidFill>
                  <a:srgbClr val="FF0000"/>
                </a:solidFill>
              </a:rPr>
              <a:t>定点整数</a:t>
            </a:r>
            <a:endParaRPr lang="zh-CN" dirty="0" smtClean="0">
              <a:solidFill>
                <a:srgbClr val="FF0000"/>
              </a:solidFill>
            </a:endParaRPr>
          </a:p>
        </p:txBody>
      </p:sp>
      <p:grpSp>
        <p:nvGrpSpPr>
          <p:cNvPr id="47" name="Group 3"/>
          <p:cNvGrpSpPr>
            <a:grpSpLocks/>
          </p:cNvGrpSpPr>
          <p:nvPr/>
        </p:nvGrpSpPr>
        <p:grpSpPr bwMode="auto">
          <a:xfrm>
            <a:off x="152400" y="2710904"/>
            <a:ext cx="2001838" cy="1009650"/>
            <a:chOff x="0" y="0"/>
            <a:chExt cx="1261" cy="636"/>
          </a:xfrm>
        </p:grpSpPr>
        <p:sp>
          <p:nvSpPr>
            <p:cNvPr id="48"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rgbClr val="0000FF"/>
                  </a:solidFill>
                  <a:ea typeface="微软雅黑" panose="020B0503020204020204" pitchFamily="34" charset="-122"/>
                </a:rPr>
                <a:t>符号位</a:t>
              </a:r>
              <a:endParaRPr lang="zh-CN" altLang="en-US" sz="2200" b="1" i="0" dirty="0">
                <a:solidFill>
                  <a:srgbClr val="0000FF"/>
                </a:solidFill>
                <a:ea typeface="微软雅黑" panose="020B0503020204020204" pitchFamily="34" charset="-122"/>
              </a:endParaRPr>
            </a:p>
          </p:txBody>
        </p:sp>
        <p:sp>
          <p:nvSpPr>
            <p:cNvPr id="49" name="AutoShape 5"/>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headEnd/>
              <a:tailEnd/>
            </a:ln>
          </p:spPr>
          <p:txBody>
            <a:bodyPr wrap="none" anchor="ctr"/>
            <a:lstStyle/>
            <a:p>
              <a:pPr algn="l"/>
              <a:endParaRPr lang="zh-CN" altLang="en-US" i="0"/>
            </a:p>
          </p:txBody>
        </p:sp>
      </p:grpSp>
      <p:grpSp>
        <p:nvGrpSpPr>
          <p:cNvPr id="50" name="Group 6"/>
          <p:cNvGrpSpPr>
            <a:grpSpLocks/>
          </p:cNvGrpSpPr>
          <p:nvPr/>
        </p:nvGrpSpPr>
        <p:grpSpPr bwMode="auto">
          <a:xfrm>
            <a:off x="5930900" y="2926804"/>
            <a:ext cx="2592388" cy="793750"/>
            <a:chOff x="0" y="0"/>
            <a:chExt cx="1633" cy="500"/>
          </a:xfrm>
        </p:grpSpPr>
        <p:sp>
          <p:nvSpPr>
            <p:cNvPr id="51"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chemeClr val="accent2"/>
                  </a:solidFill>
                  <a:ea typeface="微软雅黑" panose="020B0503020204020204" pitchFamily="34" charset="-122"/>
                </a:rPr>
                <a:t>小数点位置</a:t>
              </a:r>
              <a:endParaRPr lang="zh-CN" altLang="en-US" sz="2200" b="1" i="0" dirty="0">
                <a:solidFill>
                  <a:schemeClr val="accent2"/>
                </a:solidFill>
                <a:ea typeface="微软雅黑" panose="020B0503020204020204" pitchFamily="34" charset="-122"/>
              </a:endParaRPr>
            </a:p>
          </p:txBody>
        </p:sp>
        <p:sp>
          <p:nvSpPr>
            <p:cNvPr id="52"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pSp>
        <p:nvGrpSpPr>
          <p:cNvPr id="53" name="Group 9"/>
          <p:cNvGrpSpPr>
            <a:grpSpLocks/>
          </p:cNvGrpSpPr>
          <p:nvPr/>
        </p:nvGrpSpPr>
        <p:grpSpPr bwMode="auto">
          <a:xfrm>
            <a:off x="2509838" y="2925217"/>
            <a:ext cx="4394200" cy="793750"/>
            <a:chOff x="0" y="0"/>
            <a:chExt cx="2768" cy="500"/>
          </a:xfrm>
        </p:grpSpPr>
        <p:sp>
          <p:nvSpPr>
            <p:cNvPr id="54" name="AutoShape 10"/>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55"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rgbClr val="FF0000"/>
                  </a:solidFill>
                  <a:ea typeface="微软雅黑" panose="020B0503020204020204" pitchFamily="34" charset="-122"/>
                </a:rPr>
                <a:t>数值部分</a:t>
              </a:r>
              <a:endParaRPr lang="zh-CN" altLang="en-US" sz="2200" b="1" i="0" dirty="0">
                <a:solidFill>
                  <a:srgbClr val="FF0000"/>
                </a:solidFill>
                <a:ea typeface="微软雅黑" panose="020B0503020204020204" pitchFamily="34" charset="-122"/>
              </a:endParaRPr>
            </a:p>
          </p:txBody>
        </p:sp>
      </p:grpSp>
      <p:grpSp>
        <p:nvGrpSpPr>
          <p:cNvPr id="56" name="Group 14"/>
          <p:cNvGrpSpPr>
            <a:grpSpLocks/>
          </p:cNvGrpSpPr>
          <p:nvPr/>
        </p:nvGrpSpPr>
        <p:grpSpPr bwMode="auto">
          <a:xfrm>
            <a:off x="1719263" y="2279104"/>
            <a:ext cx="5184775" cy="647700"/>
            <a:chOff x="0" y="0"/>
            <a:chExt cx="3266" cy="408"/>
          </a:xfrm>
        </p:grpSpPr>
        <p:sp>
          <p:nvSpPr>
            <p:cNvPr id="57" name="Rectangle 15"/>
            <p:cNvSpPr>
              <a:spLocks noChangeArrowheads="1"/>
            </p:cNvSpPr>
            <p:nvPr/>
          </p:nvSpPr>
          <p:spPr bwMode="auto">
            <a:xfrm>
              <a:off x="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58" name="Rectangle 16"/>
            <p:cNvSpPr>
              <a:spLocks noChangeArrowheads="1"/>
            </p:cNvSpPr>
            <p:nvPr/>
          </p:nvSpPr>
          <p:spPr bwMode="auto">
            <a:xfrm>
              <a:off x="49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59" name="Rectangle 17"/>
            <p:cNvSpPr>
              <a:spLocks noChangeArrowheads="1"/>
            </p:cNvSpPr>
            <p:nvPr/>
          </p:nvSpPr>
          <p:spPr bwMode="auto">
            <a:xfrm>
              <a:off x="89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60" name="Rectangle 18"/>
            <p:cNvSpPr>
              <a:spLocks noChangeArrowheads="1"/>
            </p:cNvSpPr>
            <p:nvPr/>
          </p:nvSpPr>
          <p:spPr bwMode="auto">
            <a:xfrm>
              <a:off x="1286"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3</a:t>
              </a:r>
            </a:p>
          </p:txBody>
        </p:sp>
        <p:sp>
          <p:nvSpPr>
            <p:cNvPr id="61" name="Rectangle 19"/>
            <p:cNvSpPr>
              <a:spLocks noChangeArrowheads="1"/>
            </p:cNvSpPr>
            <p:nvPr/>
          </p:nvSpPr>
          <p:spPr bwMode="auto">
            <a:xfrm>
              <a:off x="1682"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2" name="Rectangle 20"/>
            <p:cNvSpPr>
              <a:spLocks noChangeArrowheads="1"/>
            </p:cNvSpPr>
            <p:nvPr/>
          </p:nvSpPr>
          <p:spPr bwMode="auto">
            <a:xfrm>
              <a:off x="2078"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3" name="Rectangle 21"/>
            <p:cNvSpPr>
              <a:spLocks noChangeArrowheads="1"/>
            </p:cNvSpPr>
            <p:nvPr/>
          </p:nvSpPr>
          <p:spPr bwMode="auto">
            <a:xfrm>
              <a:off x="2474"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0066FF"/>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4" name="Rectangle 22"/>
            <p:cNvSpPr>
              <a:spLocks noChangeArrowheads="1"/>
            </p:cNvSpPr>
            <p:nvPr/>
          </p:nvSpPr>
          <p:spPr bwMode="auto">
            <a:xfrm>
              <a:off x="396" y="0"/>
              <a:ext cx="98"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5" name="Rectangle 23"/>
            <p:cNvSpPr>
              <a:spLocks noChangeArrowheads="1"/>
            </p:cNvSpPr>
            <p:nvPr/>
          </p:nvSpPr>
          <p:spPr bwMode="auto">
            <a:xfrm>
              <a:off x="2870" y="0"/>
              <a:ext cx="396" cy="408"/>
            </a:xfrm>
            <a:prstGeom prst="rect">
              <a:avLst/>
            </a:prstGeom>
            <a:solidFill>
              <a:srgbClr val="CCFFCC"/>
            </a:solidFill>
            <a:ln w="19050"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grpSp>
      <p:grpSp>
        <p:nvGrpSpPr>
          <p:cNvPr id="66" name="Group 24"/>
          <p:cNvGrpSpPr>
            <a:grpSpLocks/>
          </p:cNvGrpSpPr>
          <p:nvPr/>
        </p:nvGrpSpPr>
        <p:grpSpPr bwMode="auto">
          <a:xfrm>
            <a:off x="838200" y="4055517"/>
            <a:ext cx="5184775" cy="647700"/>
            <a:chOff x="0" y="0"/>
            <a:chExt cx="3266" cy="408"/>
          </a:xfrm>
        </p:grpSpPr>
        <p:sp>
          <p:nvSpPr>
            <p:cNvPr id="67" name="Rectangle 25"/>
            <p:cNvSpPr>
              <a:spLocks noChangeArrowheads="1"/>
            </p:cNvSpPr>
            <p:nvPr/>
          </p:nvSpPr>
          <p:spPr bwMode="auto">
            <a:xfrm>
              <a:off x="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68" name="Rectangle 26"/>
            <p:cNvSpPr>
              <a:spLocks noChangeArrowheads="1"/>
            </p:cNvSpPr>
            <p:nvPr/>
          </p:nvSpPr>
          <p:spPr bwMode="auto">
            <a:xfrm>
              <a:off x="49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69" name="Rectangle 27"/>
            <p:cNvSpPr>
              <a:spLocks noChangeArrowheads="1"/>
            </p:cNvSpPr>
            <p:nvPr/>
          </p:nvSpPr>
          <p:spPr bwMode="auto">
            <a:xfrm>
              <a:off x="89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0" name="Rectangle 28"/>
            <p:cNvSpPr>
              <a:spLocks noChangeArrowheads="1"/>
            </p:cNvSpPr>
            <p:nvPr/>
          </p:nvSpPr>
          <p:spPr bwMode="auto">
            <a:xfrm>
              <a:off x="1286"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1" name="Rectangle 29"/>
            <p:cNvSpPr>
              <a:spLocks noChangeArrowheads="1"/>
            </p:cNvSpPr>
            <p:nvPr/>
          </p:nvSpPr>
          <p:spPr bwMode="auto">
            <a:xfrm>
              <a:off x="1682"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2" name="Rectangle 30"/>
            <p:cNvSpPr>
              <a:spLocks noChangeArrowheads="1"/>
            </p:cNvSpPr>
            <p:nvPr/>
          </p:nvSpPr>
          <p:spPr bwMode="auto">
            <a:xfrm>
              <a:off x="2078"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3" name="Rectangle 31"/>
            <p:cNvSpPr>
              <a:spLocks noChangeArrowheads="1"/>
            </p:cNvSpPr>
            <p:nvPr/>
          </p:nvSpPr>
          <p:spPr bwMode="auto">
            <a:xfrm>
              <a:off x="247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4" name="Rectangle 32"/>
            <p:cNvSpPr>
              <a:spLocks noChangeArrowheads="1"/>
            </p:cNvSpPr>
            <p:nvPr/>
          </p:nvSpPr>
          <p:spPr bwMode="auto">
            <a:xfrm>
              <a:off x="396" y="0"/>
              <a:ext cx="98"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5" name="Rectangle 33"/>
            <p:cNvSpPr>
              <a:spLocks noChangeArrowheads="1"/>
            </p:cNvSpPr>
            <p:nvPr/>
          </p:nvSpPr>
          <p:spPr bwMode="auto">
            <a:xfrm>
              <a:off x="287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76" name="Group 34"/>
          <p:cNvGrpSpPr>
            <a:grpSpLocks/>
          </p:cNvGrpSpPr>
          <p:nvPr/>
        </p:nvGrpSpPr>
        <p:grpSpPr bwMode="auto">
          <a:xfrm>
            <a:off x="3286125" y="5015954"/>
            <a:ext cx="5184775" cy="647700"/>
            <a:chOff x="0" y="0"/>
            <a:chExt cx="3266" cy="408"/>
          </a:xfrm>
        </p:grpSpPr>
        <p:sp>
          <p:nvSpPr>
            <p:cNvPr id="77" name="Rectangle 35"/>
            <p:cNvSpPr>
              <a:spLocks noChangeArrowheads="1"/>
            </p:cNvSpPr>
            <p:nvPr/>
          </p:nvSpPr>
          <p:spPr bwMode="auto">
            <a:xfrm>
              <a:off x="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78" name="Rectangle 36"/>
            <p:cNvSpPr>
              <a:spLocks noChangeArrowheads="1"/>
            </p:cNvSpPr>
            <p:nvPr/>
          </p:nvSpPr>
          <p:spPr bwMode="auto">
            <a:xfrm>
              <a:off x="49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79" name="Rectangle 37"/>
            <p:cNvSpPr>
              <a:spLocks noChangeArrowheads="1"/>
            </p:cNvSpPr>
            <p:nvPr/>
          </p:nvSpPr>
          <p:spPr bwMode="auto">
            <a:xfrm>
              <a:off x="89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0" name="Rectangle 38"/>
            <p:cNvSpPr>
              <a:spLocks noChangeArrowheads="1"/>
            </p:cNvSpPr>
            <p:nvPr/>
          </p:nvSpPr>
          <p:spPr bwMode="auto">
            <a:xfrm>
              <a:off x="1286"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1" name="Rectangle 39"/>
            <p:cNvSpPr>
              <a:spLocks noChangeArrowheads="1"/>
            </p:cNvSpPr>
            <p:nvPr/>
          </p:nvSpPr>
          <p:spPr bwMode="auto">
            <a:xfrm>
              <a:off x="1682"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2" name="Rectangle 40"/>
            <p:cNvSpPr>
              <a:spLocks noChangeArrowheads="1"/>
            </p:cNvSpPr>
            <p:nvPr/>
          </p:nvSpPr>
          <p:spPr bwMode="auto">
            <a:xfrm>
              <a:off x="2078"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3" name="Rectangle 41"/>
            <p:cNvSpPr>
              <a:spLocks noChangeArrowheads="1"/>
            </p:cNvSpPr>
            <p:nvPr/>
          </p:nvSpPr>
          <p:spPr bwMode="auto">
            <a:xfrm>
              <a:off x="2474"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4" name="Rectangle 42"/>
            <p:cNvSpPr>
              <a:spLocks noChangeArrowheads="1"/>
            </p:cNvSpPr>
            <p:nvPr/>
          </p:nvSpPr>
          <p:spPr bwMode="auto">
            <a:xfrm>
              <a:off x="396" y="0"/>
              <a:ext cx="98"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5" name="Rectangle 43"/>
            <p:cNvSpPr>
              <a:spLocks noChangeArrowheads="1"/>
            </p:cNvSpPr>
            <p:nvPr/>
          </p:nvSpPr>
          <p:spPr bwMode="auto">
            <a:xfrm>
              <a:off x="2870" y="0"/>
              <a:ext cx="396" cy="408"/>
            </a:xfrm>
            <a:prstGeom prst="rect">
              <a:avLst/>
            </a:prstGeom>
            <a:solidFill>
              <a:srgbClr val="66FFCC"/>
            </a:solidFill>
            <a:ln w="9525" cmpd="sng">
              <a:solidFill>
                <a:srgbClr val="FF6600"/>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86" name="Rectangle 44"/>
          <p:cNvSpPr>
            <a:spLocks noChangeArrowheads="1"/>
          </p:cNvSpPr>
          <p:nvPr/>
        </p:nvSpPr>
        <p:spPr bwMode="auto">
          <a:xfrm>
            <a:off x="6186488" y="4096792"/>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i="0" dirty="0">
                <a:ea typeface="微软雅黑" panose="020B0503020204020204" pitchFamily="34" charset="-122"/>
              </a:rPr>
              <a:t>0</a:t>
            </a:r>
            <a:r>
              <a:rPr lang="en-US" altLang="zh-CN" sz="2600" i="0" baseline="50000" dirty="0">
                <a:ea typeface="微软雅黑" panose="020B0503020204020204" pitchFamily="34" charset="-122"/>
              </a:rPr>
              <a:t> </a:t>
            </a:r>
            <a:r>
              <a:rPr lang="en-US" altLang="zh-CN" sz="2600" i="0" dirty="0" smtClean="0">
                <a:ea typeface="微软雅黑" panose="020B0503020204020204" pitchFamily="34" charset="-122"/>
              </a:rPr>
              <a:t>≤|</a:t>
            </a:r>
            <a:r>
              <a:rPr lang="en-US" altLang="zh-CN" sz="2600" i="0" dirty="0">
                <a:ea typeface="微软雅黑" panose="020B0503020204020204" pitchFamily="34" charset="-122"/>
              </a:rPr>
              <a:t>X</a:t>
            </a:r>
            <a:r>
              <a:rPr lang="en-US" altLang="zh-CN" sz="2600" i="0" dirty="0" smtClean="0">
                <a:ea typeface="微软雅黑" panose="020B0503020204020204" pitchFamily="34" charset="-122"/>
              </a:rPr>
              <a:t>|≤2</a:t>
            </a:r>
            <a:r>
              <a:rPr lang="en-US" altLang="zh-CN" sz="2600" i="0" baseline="50000" dirty="0" smtClean="0">
                <a:ea typeface="微软雅黑" panose="020B0503020204020204" pitchFamily="34" charset="-122"/>
              </a:rPr>
              <a:t>n</a:t>
            </a:r>
            <a:r>
              <a:rPr lang="en-US" altLang="zh-CN" sz="2600" i="0" dirty="0" smtClean="0">
                <a:ea typeface="微软雅黑" panose="020B0503020204020204" pitchFamily="34" charset="-122"/>
              </a:rPr>
              <a:t>-1</a:t>
            </a:r>
            <a:endParaRPr lang="en-US" altLang="zh-CN" sz="2600" i="0" dirty="0">
              <a:ea typeface="微软雅黑" panose="020B0503020204020204" pitchFamily="34" charset="-122"/>
            </a:endParaRPr>
          </a:p>
        </p:txBody>
      </p:sp>
      <p:sp>
        <p:nvSpPr>
          <p:cNvPr id="87" name="Rectangle 46"/>
          <p:cNvSpPr>
            <a:spLocks noChangeArrowheads="1"/>
          </p:cNvSpPr>
          <p:nvPr/>
        </p:nvSpPr>
        <p:spPr bwMode="auto">
          <a:xfrm>
            <a:off x="928688" y="5049292"/>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i="0" dirty="0">
                <a:ea typeface="微软雅黑" panose="020B0503020204020204" pitchFamily="34" charset="-122"/>
              </a:rPr>
              <a:t>上溢</a:t>
            </a:r>
          </a:p>
        </p:txBody>
      </p:sp>
      <p:sp>
        <p:nvSpPr>
          <p:cNvPr id="88" name="AutoShape 12"/>
          <p:cNvSpPr>
            <a:spLocks noChangeArrowheads="1"/>
          </p:cNvSpPr>
          <p:nvPr/>
        </p:nvSpPr>
        <p:spPr bwMode="auto">
          <a:xfrm>
            <a:off x="927100" y="1559967"/>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dirty="0" smtClean="0">
                <a:effectLst>
                  <a:outerShdw blurRad="38100" dist="38100" dir="2700000" algn="tl">
                    <a:srgbClr val="FFFFFF"/>
                  </a:outerShdw>
                </a:effectLst>
                <a:latin typeface="Tahoma" panose="020B0604030504040204" pitchFamily="34" charset="0"/>
                <a:ea typeface="微软雅黑" panose="020B0503020204020204" pitchFamily="34" charset="-122"/>
              </a:rPr>
              <a:t>最高有效位</a:t>
            </a:r>
          </a:p>
        </p:txBody>
      </p:sp>
      <p:sp>
        <p:nvSpPr>
          <p:cNvPr id="89" name="AutoShape 13"/>
          <p:cNvSpPr>
            <a:spLocks noChangeArrowheads="1"/>
          </p:cNvSpPr>
          <p:nvPr/>
        </p:nvSpPr>
        <p:spPr bwMode="auto">
          <a:xfrm>
            <a:off x="5822950" y="1556792"/>
            <a:ext cx="2700338"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dirty="0" smtClean="0">
                <a:effectLst>
                  <a:outerShdw blurRad="38100" dist="38100" dir="2700000" algn="tl">
                    <a:srgbClr val="FFFFFF"/>
                  </a:outerShdw>
                </a:effectLst>
                <a:latin typeface="Tahoma" panose="020B0604030504040204" pitchFamily="34" charset="0"/>
                <a:ea typeface="微软雅黑" panose="020B0503020204020204" pitchFamily="34" charset="-122"/>
              </a:rPr>
              <a:t>最低有效位</a:t>
            </a:r>
          </a:p>
        </p:txBody>
      </p:sp>
    </p:spTree>
    <p:extLst>
      <p:ext uri="{BB962C8B-B14F-4D97-AF65-F5344CB8AC3E}">
        <p14:creationId xmlns:p14="http://schemas.microsoft.com/office/powerpoint/2010/main" val="26423519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nodeType="clickEffect">
                                  <p:stCondLst>
                                    <p:cond delay="0"/>
                                  </p:stCondLst>
                                  <p:childTnLst>
                                    <p:anim calcmode="discrete" valueType="str">
                                      <p:cBhvr>
                                        <p:cTn id="11" dur="2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up)">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2000" fill="hold" nodeType="clickEffect">
                                  <p:stCondLst>
                                    <p:cond delay="0"/>
                                  </p:stCondLst>
                                  <p:childTnLst>
                                    <p:anim calcmode="discrete" valueType="str">
                                      <p:cBhvr>
                                        <p:cTn id="20"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30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wipe(down)">
                                      <p:cBhvr>
                                        <p:cTn id="30" dur="500"/>
                                        <p:tgtEl>
                                          <p:spTgt spid="8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ipe(down)">
                                      <p:cBhvr>
                                        <p:cTn id="35" dur="500"/>
                                        <p:tgtEl>
                                          <p:spTgt spid="8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1" nodeType="click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fill="hold"/>
                                        <p:tgtEl>
                                          <p:spTgt spid="66"/>
                                        </p:tgtEl>
                                        <p:attrNameLst>
                                          <p:attrName>ppt_x</p:attrName>
                                        </p:attrNameLst>
                                      </p:cBhvr>
                                      <p:tavLst>
                                        <p:tav tm="0">
                                          <p:val>
                                            <p:strVal val="0-#ppt_w/2"/>
                                          </p:val>
                                        </p:tav>
                                        <p:tav tm="100000">
                                          <p:val>
                                            <p:strVal val="#ppt_x"/>
                                          </p:val>
                                        </p:tav>
                                      </p:tavLst>
                                    </p:anim>
                                    <p:anim calcmode="lin" valueType="num">
                                      <p:cBhvr additive="base">
                                        <p:cTn id="46"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anim calcmode="lin" valueType="num">
                                      <p:cBhvr additive="base">
                                        <p:cTn id="51" dur="500" fill="hold"/>
                                        <p:tgtEl>
                                          <p:spTgt spid="76"/>
                                        </p:tgtEl>
                                        <p:attrNameLst>
                                          <p:attrName>ppt_x</p:attrName>
                                        </p:attrNameLst>
                                      </p:cBhvr>
                                      <p:tavLst>
                                        <p:tav tm="0">
                                          <p:val>
                                            <p:strVal val="#ppt_x"/>
                                          </p:val>
                                        </p:tav>
                                        <p:tav tm="100000">
                                          <p:val>
                                            <p:strVal val="#ppt_x"/>
                                          </p:val>
                                        </p:tav>
                                      </p:tavLst>
                                    </p:anim>
                                    <p:anim calcmode="lin" valueType="num">
                                      <p:cBhvr additive="base">
                                        <p:cTn id="5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 calcmode="lin" valueType="num">
                                      <p:cBhvr additive="base">
                                        <p:cTn id="57" dur="500" fill="hold"/>
                                        <p:tgtEl>
                                          <p:spTgt spid="86"/>
                                        </p:tgtEl>
                                        <p:attrNameLst>
                                          <p:attrName>ppt_x</p:attrName>
                                        </p:attrNameLst>
                                      </p:cBhvr>
                                      <p:tavLst>
                                        <p:tav tm="0">
                                          <p:val>
                                            <p:strVal val="#ppt_x"/>
                                          </p:val>
                                        </p:tav>
                                        <p:tav tm="100000">
                                          <p:val>
                                            <p:strVal val="#ppt_x"/>
                                          </p:val>
                                        </p:tav>
                                      </p:tavLst>
                                    </p:anim>
                                    <p:anim calcmode="lin" valueType="num">
                                      <p:cBhvr additive="base">
                                        <p:cTn id="5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500" fill="hold"/>
                                        <p:tgtEl>
                                          <p:spTgt spid="87"/>
                                        </p:tgtEl>
                                        <p:attrNameLst>
                                          <p:attrName>ppt_x</p:attrName>
                                        </p:attrNameLst>
                                      </p:cBhvr>
                                      <p:tavLst>
                                        <p:tav tm="0">
                                          <p:val>
                                            <p:strVal val="#ppt_x"/>
                                          </p:val>
                                        </p:tav>
                                        <p:tav tm="100000">
                                          <p:val>
                                            <p:strVal val="#ppt_x"/>
                                          </p:val>
                                        </p:tav>
                                      </p:tavLst>
                                    </p:anim>
                                    <p:anim calcmode="lin" valueType="num">
                                      <p:cBhvr additive="base">
                                        <p:cTn id="6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utoUpdateAnimBg="0"/>
      <p:bldP spid="87" grpId="0" autoUpdateAnimBg="0"/>
      <p:bldP spid="88" grpId="0" animBg="1" autoUpdateAnimBg="0"/>
      <p:bldP spid="89" grpId="0" animBg="1" autoUpdateAnimBg="0"/>
      <p:bldP spid="89" grpId="1"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定点小数</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42</a:t>
            </a:fld>
            <a:r>
              <a:rPr lang="en-US" altLang="zh-CN" sz="1400" smtClean="0">
                <a:solidFill>
                  <a:srgbClr val="0D7157"/>
                </a:solidFill>
              </a:rPr>
              <a:t>- </a:t>
            </a:r>
            <a:endParaRPr lang="en-US" altLang="zh-CN" sz="1400" dirty="0">
              <a:solidFill>
                <a:srgbClr val="0D7157"/>
              </a:solidFill>
            </a:endParaRPr>
          </a:p>
        </p:txBody>
      </p:sp>
      <p:grpSp>
        <p:nvGrpSpPr>
          <p:cNvPr id="6" name="Group 3"/>
          <p:cNvGrpSpPr>
            <a:grpSpLocks/>
          </p:cNvGrpSpPr>
          <p:nvPr/>
        </p:nvGrpSpPr>
        <p:grpSpPr bwMode="auto">
          <a:xfrm>
            <a:off x="457200" y="2729954"/>
            <a:ext cx="2001838" cy="1009650"/>
            <a:chOff x="0" y="0"/>
            <a:chExt cx="1261" cy="636"/>
          </a:xfrm>
        </p:grpSpPr>
        <p:sp>
          <p:nvSpPr>
            <p:cNvPr id="7"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rgbClr val="0000FF"/>
                  </a:solidFill>
                  <a:ea typeface="微软雅黑" panose="020B0503020204020204" pitchFamily="34" charset="-122"/>
                </a:rPr>
                <a:t>符号位</a:t>
              </a:r>
              <a:endParaRPr lang="zh-CN" altLang="en-US" sz="2200" b="1" i="0" dirty="0">
                <a:solidFill>
                  <a:srgbClr val="0000FF"/>
                </a:solidFill>
                <a:ea typeface="微软雅黑" panose="020B0503020204020204" pitchFamily="34" charset="-122"/>
              </a:endParaRPr>
            </a:p>
          </p:txBody>
        </p:sp>
        <p:sp>
          <p:nvSpPr>
            <p:cNvPr id="8" name="AutoShape 5"/>
            <p:cNvSpPr>
              <a:spLocks/>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headEnd/>
              <a:tailEnd/>
            </a:ln>
          </p:spPr>
          <p:txBody>
            <a:bodyPr wrap="none" anchor="ctr"/>
            <a:lstStyle/>
            <a:p>
              <a:pPr algn="l"/>
              <a:endParaRPr lang="zh-CN" altLang="en-US" i="0"/>
            </a:p>
          </p:txBody>
        </p:sp>
      </p:grpSp>
      <p:grpSp>
        <p:nvGrpSpPr>
          <p:cNvPr id="9" name="Group 6"/>
          <p:cNvGrpSpPr>
            <a:grpSpLocks/>
          </p:cNvGrpSpPr>
          <p:nvPr/>
        </p:nvGrpSpPr>
        <p:grpSpPr bwMode="auto">
          <a:xfrm>
            <a:off x="1735138" y="2945854"/>
            <a:ext cx="2592387" cy="793750"/>
            <a:chOff x="0" y="0"/>
            <a:chExt cx="1633" cy="500"/>
          </a:xfrm>
        </p:grpSpPr>
        <p:sp>
          <p:nvSpPr>
            <p:cNvPr id="10"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chemeClr val="accent2"/>
                  </a:solidFill>
                  <a:ea typeface="微软雅黑" panose="020B0503020204020204" pitchFamily="34" charset="-122"/>
                </a:rPr>
                <a:t>小数点位置</a:t>
              </a:r>
              <a:endParaRPr lang="zh-CN" altLang="en-US" sz="2200" b="1" i="0" dirty="0">
                <a:solidFill>
                  <a:schemeClr val="accent2"/>
                </a:solidFill>
                <a:ea typeface="微软雅黑" panose="020B0503020204020204" pitchFamily="34" charset="-122"/>
              </a:endParaRPr>
            </a:p>
          </p:txBody>
        </p:sp>
        <p:sp>
          <p:nvSpPr>
            <p:cNvPr id="11"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pSp>
        <p:nvGrpSpPr>
          <p:cNvPr id="12" name="Group 9"/>
          <p:cNvGrpSpPr>
            <a:grpSpLocks/>
          </p:cNvGrpSpPr>
          <p:nvPr/>
        </p:nvGrpSpPr>
        <p:grpSpPr bwMode="auto">
          <a:xfrm>
            <a:off x="2814638" y="2944267"/>
            <a:ext cx="4394200" cy="793750"/>
            <a:chOff x="0" y="0"/>
            <a:chExt cx="2768" cy="500"/>
          </a:xfrm>
        </p:grpSpPr>
        <p:sp>
          <p:nvSpPr>
            <p:cNvPr id="13" name="AutoShape 10"/>
            <p:cNvSpPr>
              <a:spLocks/>
            </p:cNvSpPr>
            <p:nvPr/>
          </p:nvSpPr>
          <p:spPr bwMode="auto">
            <a:xfrm rot="16200000">
              <a:off x="1316" y="-1316"/>
              <a:ext cx="136" cy="2768"/>
            </a:xfrm>
            <a:prstGeom prst="leftBrace">
              <a:avLst>
                <a:gd name="adj1" fmla="val 169608"/>
                <a:gd name="adj2" fmla="val 50394"/>
              </a:avLst>
            </a:pr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FF00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4"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563">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i="0" dirty="0">
                  <a:solidFill>
                    <a:srgbClr val="FF0000"/>
                  </a:solidFill>
                  <a:ea typeface="微软雅黑" panose="020B0503020204020204" pitchFamily="34" charset="-122"/>
                </a:rPr>
                <a:t>数值部分</a:t>
              </a:r>
              <a:endParaRPr lang="zh-CN" altLang="en-US" sz="2200" b="1" i="0" dirty="0">
                <a:solidFill>
                  <a:srgbClr val="FF0000"/>
                </a:solidFill>
                <a:ea typeface="微软雅黑" panose="020B0503020204020204" pitchFamily="34" charset="-122"/>
              </a:endParaRPr>
            </a:p>
          </p:txBody>
        </p:sp>
      </p:grpSp>
      <p:grpSp>
        <p:nvGrpSpPr>
          <p:cNvPr id="15" name="Group 14"/>
          <p:cNvGrpSpPr>
            <a:grpSpLocks/>
          </p:cNvGrpSpPr>
          <p:nvPr/>
        </p:nvGrpSpPr>
        <p:grpSpPr bwMode="auto">
          <a:xfrm>
            <a:off x="2024063" y="2298154"/>
            <a:ext cx="5184775" cy="647700"/>
            <a:chOff x="0" y="0"/>
            <a:chExt cx="3266" cy="408"/>
          </a:xfrm>
        </p:grpSpPr>
        <p:sp>
          <p:nvSpPr>
            <p:cNvPr id="16" name="Rectangle 15"/>
            <p:cNvSpPr>
              <a:spLocks noChangeArrowheads="1"/>
            </p:cNvSpPr>
            <p:nvPr/>
          </p:nvSpPr>
          <p:spPr bwMode="auto">
            <a:xfrm>
              <a:off x="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chemeClr val="folHlink"/>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17" name="Rectangle 16"/>
            <p:cNvSpPr>
              <a:spLocks noChangeArrowheads="1"/>
            </p:cNvSpPr>
            <p:nvPr/>
          </p:nvSpPr>
          <p:spPr bwMode="auto">
            <a:xfrm>
              <a:off x="49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p>
          </p:txBody>
        </p:sp>
        <p:sp>
          <p:nvSpPr>
            <p:cNvPr id="18" name="Rectangle 17"/>
            <p:cNvSpPr>
              <a:spLocks noChangeArrowheads="1"/>
            </p:cNvSpPr>
            <p:nvPr/>
          </p:nvSpPr>
          <p:spPr bwMode="auto">
            <a:xfrm>
              <a:off x="89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2</a:t>
              </a:r>
            </a:p>
          </p:txBody>
        </p:sp>
        <p:sp>
          <p:nvSpPr>
            <p:cNvPr id="19" name="Rectangle 18"/>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3</a:t>
              </a:r>
            </a:p>
          </p:txBody>
        </p:sp>
        <p:sp>
          <p:nvSpPr>
            <p:cNvPr id="20" name="Rectangle 19"/>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3" name="Rectangle 22"/>
            <p:cNvSpPr>
              <a:spLocks noChangeArrowheads="1"/>
            </p:cNvSpPr>
            <p:nvPr/>
          </p:nvSpPr>
          <p:spPr bwMode="auto">
            <a:xfrm>
              <a:off x="396" y="0"/>
              <a:ext cx="98"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4" name="Rectangle 23"/>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8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n</a:t>
              </a:r>
            </a:p>
          </p:txBody>
        </p:sp>
      </p:grpSp>
      <p:grpSp>
        <p:nvGrpSpPr>
          <p:cNvPr id="25" name="Group 24"/>
          <p:cNvGrpSpPr>
            <a:grpSpLocks/>
          </p:cNvGrpSpPr>
          <p:nvPr/>
        </p:nvGrpSpPr>
        <p:grpSpPr bwMode="auto">
          <a:xfrm>
            <a:off x="685800" y="4082504"/>
            <a:ext cx="5184775" cy="647700"/>
            <a:chOff x="0" y="0"/>
            <a:chExt cx="3266" cy="408"/>
          </a:xfrm>
        </p:grpSpPr>
        <p:sp>
          <p:nvSpPr>
            <p:cNvPr id="26" name="Rectangle 25"/>
            <p:cNvSpPr>
              <a:spLocks noChangeArrowheads="1"/>
            </p:cNvSpPr>
            <p:nvPr/>
          </p:nvSpPr>
          <p:spPr bwMode="auto">
            <a:xfrm>
              <a:off x="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27" name="Rectangle 26"/>
            <p:cNvSpPr>
              <a:spLocks noChangeArrowheads="1"/>
            </p:cNvSpPr>
            <p:nvPr/>
          </p:nvSpPr>
          <p:spPr bwMode="auto">
            <a:xfrm>
              <a:off x="49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8" name="Rectangle 27"/>
            <p:cNvSpPr>
              <a:spLocks noChangeArrowheads="1"/>
            </p:cNvSpPr>
            <p:nvPr/>
          </p:nvSpPr>
          <p:spPr bwMode="auto">
            <a:xfrm>
              <a:off x="89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29" name="Rectangle 28"/>
            <p:cNvSpPr>
              <a:spLocks noChangeArrowheads="1"/>
            </p:cNvSpPr>
            <p:nvPr/>
          </p:nvSpPr>
          <p:spPr bwMode="auto">
            <a:xfrm>
              <a:off x="1286"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0" name="Rectangle 29"/>
            <p:cNvSpPr>
              <a:spLocks noChangeArrowheads="1"/>
            </p:cNvSpPr>
            <p:nvPr/>
          </p:nvSpPr>
          <p:spPr bwMode="auto">
            <a:xfrm>
              <a:off x="1682"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1" name="Rectangle 30"/>
            <p:cNvSpPr>
              <a:spLocks noChangeArrowheads="1"/>
            </p:cNvSpPr>
            <p:nvPr/>
          </p:nvSpPr>
          <p:spPr bwMode="auto">
            <a:xfrm>
              <a:off x="2078"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2" name="Rectangle 31"/>
            <p:cNvSpPr>
              <a:spLocks noChangeArrowheads="1"/>
            </p:cNvSpPr>
            <p:nvPr/>
          </p:nvSpPr>
          <p:spPr bwMode="auto">
            <a:xfrm>
              <a:off x="247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3" name="Rectangle 32"/>
            <p:cNvSpPr>
              <a:spLocks noChangeArrowheads="1"/>
            </p:cNvSpPr>
            <p:nvPr/>
          </p:nvSpPr>
          <p:spPr bwMode="auto">
            <a:xfrm>
              <a:off x="396" y="0"/>
              <a:ext cx="98"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4" name="Rectangle 33"/>
            <p:cNvSpPr>
              <a:spLocks noChangeArrowheads="1"/>
            </p:cNvSpPr>
            <p:nvPr/>
          </p:nvSpPr>
          <p:spPr bwMode="auto">
            <a:xfrm>
              <a:off x="287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5" name="Group 34"/>
          <p:cNvGrpSpPr>
            <a:grpSpLocks/>
          </p:cNvGrpSpPr>
          <p:nvPr/>
        </p:nvGrpSpPr>
        <p:grpSpPr bwMode="auto">
          <a:xfrm>
            <a:off x="3271838" y="5001667"/>
            <a:ext cx="5184775" cy="647700"/>
            <a:chOff x="0" y="0"/>
            <a:chExt cx="3266" cy="408"/>
          </a:xfrm>
        </p:grpSpPr>
        <p:sp>
          <p:nvSpPr>
            <p:cNvPr id="36" name="Rectangle 35"/>
            <p:cNvSpPr>
              <a:spLocks noChangeArrowheads="1"/>
            </p:cNvSpPr>
            <p:nvPr/>
          </p:nvSpPr>
          <p:spPr bwMode="auto">
            <a:xfrm>
              <a:off x="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X</a:t>
              </a:r>
              <a:r>
                <a:rPr lang="en-US" sz="2000" i="0" baseline="-25000" smtClean="0">
                  <a:solidFill>
                    <a:srgbClr val="0000FF"/>
                  </a:solidFill>
                  <a:effectLst>
                    <a:outerShdw blurRad="38100" dist="38100" dir="2700000" algn="tl">
                      <a:srgbClr val="000000"/>
                    </a:outerShdw>
                  </a:effectLst>
                  <a:latin typeface="Tahoma" panose="020B0604030504040204" pitchFamily="34" charset="0"/>
                  <a:ea typeface="宋体" panose="02010600030101010101" pitchFamily="2" charset="-122"/>
                </a:rPr>
                <a:t>0</a:t>
              </a:r>
            </a:p>
          </p:txBody>
        </p:sp>
        <p:sp>
          <p:nvSpPr>
            <p:cNvPr id="37" name="Rectangle 36"/>
            <p:cNvSpPr>
              <a:spLocks noChangeArrowheads="1"/>
            </p:cNvSpPr>
            <p:nvPr/>
          </p:nvSpPr>
          <p:spPr bwMode="auto">
            <a:xfrm>
              <a:off x="49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8" name="Rectangle 37"/>
            <p:cNvSpPr>
              <a:spLocks noChangeArrowheads="1"/>
            </p:cNvSpPr>
            <p:nvPr/>
          </p:nvSpPr>
          <p:spPr bwMode="auto">
            <a:xfrm>
              <a:off x="89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39" name="Rectangle 38"/>
            <p:cNvSpPr>
              <a:spLocks noChangeArrowheads="1"/>
            </p:cNvSpPr>
            <p:nvPr/>
          </p:nvSpPr>
          <p:spPr bwMode="auto">
            <a:xfrm>
              <a:off x="1286"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0" name="Rectangle 39"/>
            <p:cNvSpPr>
              <a:spLocks noChangeArrowheads="1"/>
            </p:cNvSpPr>
            <p:nvPr/>
          </p:nvSpPr>
          <p:spPr bwMode="auto">
            <a:xfrm>
              <a:off x="1682"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1" name="Rectangle 40"/>
            <p:cNvSpPr>
              <a:spLocks noChangeArrowheads="1"/>
            </p:cNvSpPr>
            <p:nvPr/>
          </p:nvSpPr>
          <p:spPr bwMode="auto">
            <a:xfrm>
              <a:off x="2078"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2" name="Rectangle 41"/>
            <p:cNvSpPr>
              <a:spLocks noChangeArrowheads="1"/>
            </p:cNvSpPr>
            <p:nvPr/>
          </p:nvSpPr>
          <p:spPr bwMode="auto">
            <a:xfrm>
              <a:off x="2474"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i="0" smtClean="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400" i="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3" name="Rectangle 42"/>
            <p:cNvSpPr>
              <a:spLocks noChangeArrowheads="1"/>
            </p:cNvSpPr>
            <p:nvPr/>
          </p:nvSpPr>
          <p:spPr bwMode="auto">
            <a:xfrm>
              <a:off x="396" y="0"/>
              <a:ext cx="98"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i="0" baseline="-25000" smtClean="0">
                <a:solidFill>
                  <a:srgbClr val="00FF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43"/>
            <p:cNvSpPr>
              <a:spLocks noChangeArrowheads="1"/>
            </p:cNvSpPr>
            <p:nvPr/>
          </p:nvSpPr>
          <p:spPr bwMode="auto">
            <a:xfrm>
              <a:off x="2870" y="0"/>
              <a:ext cx="396" cy="408"/>
            </a:xfrm>
            <a:prstGeom prst="rect">
              <a:avLst/>
            </a:prstGeom>
            <a:solidFill>
              <a:srgbClr val="66FFCC"/>
            </a:solidFill>
            <a:ln w="9525" cmpd="sng">
              <a:solidFill>
                <a:schemeClr val="accent2"/>
              </a:solidFill>
              <a:miter lim="800000"/>
              <a:headEnd/>
              <a:tailEnd/>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i="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000" i="0" baseline="-25000" dirty="0" smtClean="0">
                <a:solidFill>
                  <a:srgbClr val="FF0000"/>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45" name="Rectangle 44"/>
          <p:cNvSpPr>
            <a:spLocks noChangeArrowheads="1"/>
          </p:cNvSpPr>
          <p:nvPr/>
        </p:nvSpPr>
        <p:spPr bwMode="auto">
          <a:xfrm>
            <a:off x="6164790" y="4109440"/>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i="0" dirty="0" smtClean="0">
                <a:ea typeface="微软雅黑" panose="020B0503020204020204" pitchFamily="34" charset="-122"/>
              </a:rPr>
              <a:t>0≤|</a:t>
            </a:r>
            <a:r>
              <a:rPr lang="en-US" altLang="zh-CN" sz="2600" i="0" dirty="0">
                <a:ea typeface="微软雅黑" panose="020B0503020204020204" pitchFamily="34" charset="-122"/>
              </a:rPr>
              <a:t>X</a:t>
            </a:r>
            <a:r>
              <a:rPr lang="en-US" altLang="zh-CN" sz="2600" i="0" dirty="0" smtClean="0">
                <a:ea typeface="微软雅黑" panose="020B0503020204020204" pitchFamily="34" charset="-122"/>
              </a:rPr>
              <a:t>|≤1-2</a:t>
            </a:r>
            <a:r>
              <a:rPr lang="en-US" altLang="zh-CN" sz="2600" i="0" baseline="50000" dirty="0" smtClean="0">
                <a:ea typeface="微软雅黑" panose="020B0503020204020204" pitchFamily="34" charset="-122"/>
              </a:rPr>
              <a:t>-n</a:t>
            </a:r>
            <a:endParaRPr lang="en-US" altLang="zh-CN" sz="2600" i="0" baseline="50000" dirty="0">
              <a:ea typeface="微软雅黑" panose="020B0503020204020204" pitchFamily="34" charset="-122"/>
            </a:endParaRPr>
          </a:p>
        </p:txBody>
      </p:sp>
      <p:sp>
        <p:nvSpPr>
          <p:cNvPr id="46" name="Rectangle 46"/>
          <p:cNvSpPr>
            <a:spLocks noChangeArrowheads="1"/>
          </p:cNvSpPr>
          <p:nvPr/>
        </p:nvSpPr>
        <p:spPr bwMode="auto">
          <a:xfrm>
            <a:off x="609600" y="503500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i="0" dirty="0">
                <a:ea typeface="微软雅黑" panose="020B0503020204020204" pitchFamily="34" charset="-122"/>
              </a:rPr>
              <a:t>下溢</a:t>
            </a:r>
            <a:r>
              <a:rPr lang="en-US" altLang="zh-CN" sz="2600" i="0" dirty="0">
                <a:ea typeface="微软雅黑" panose="020B0503020204020204" pitchFamily="34" charset="-122"/>
              </a:rPr>
              <a:t>/</a:t>
            </a:r>
            <a:r>
              <a:rPr lang="zh-CN" altLang="en-US" sz="2600" i="0" dirty="0">
                <a:ea typeface="微软雅黑" panose="020B0503020204020204" pitchFamily="34" charset="-122"/>
              </a:rPr>
              <a:t>上溢</a:t>
            </a:r>
          </a:p>
        </p:txBody>
      </p:sp>
      <p:sp>
        <p:nvSpPr>
          <p:cNvPr id="47" name="AutoShape 13"/>
          <p:cNvSpPr>
            <a:spLocks noChangeArrowheads="1"/>
          </p:cNvSpPr>
          <p:nvPr/>
        </p:nvSpPr>
        <p:spPr bwMode="auto">
          <a:xfrm>
            <a:off x="6138863" y="1556792"/>
            <a:ext cx="2700337" cy="506412"/>
          </a:xfrm>
          <a:prstGeom prst="wedgeEllipseCallout">
            <a:avLst>
              <a:gd name="adj1" fmla="val -23958"/>
              <a:gd name="adj2" fmla="val 130565"/>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dirty="0" smtClean="0">
                <a:effectLst>
                  <a:outerShdw blurRad="38100" dist="38100" dir="2700000" algn="tl">
                    <a:srgbClr val="FFFFFF"/>
                  </a:outerShdw>
                </a:effectLst>
                <a:latin typeface="Tahoma" panose="020B0604030504040204" pitchFamily="34" charset="0"/>
                <a:ea typeface="微软雅黑" panose="020B0503020204020204" pitchFamily="34" charset="-122"/>
              </a:rPr>
              <a:t>最低有效位</a:t>
            </a:r>
          </a:p>
        </p:txBody>
      </p:sp>
      <p:sp>
        <p:nvSpPr>
          <p:cNvPr id="48" name="AutoShape 12"/>
          <p:cNvSpPr>
            <a:spLocks noChangeArrowheads="1"/>
          </p:cNvSpPr>
          <p:nvPr/>
        </p:nvSpPr>
        <p:spPr bwMode="auto">
          <a:xfrm>
            <a:off x="1231900" y="1579017"/>
            <a:ext cx="2449513" cy="503237"/>
          </a:xfrm>
          <a:prstGeom prst="wedgeEllipseCallout">
            <a:avLst>
              <a:gd name="adj1" fmla="val 30167"/>
              <a:gd name="adj2" fmla="val 119718"/>
            </a:avLst>
          </a:prstGeom>
          <a:solidFill>
            <a:srgbClr val="33CCCC"/>
          </a:solidFill>
          <a:ln w="9525" cmpd="sng">
            <a:solidFill>
              <a:srgbClr val="00FFCC"/>
            </a:solidFill>
            <a:miter lim="800000"/>
            <a:headEnd/>
            <a:tailEnd/>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i="0" dirty="0" smtClean="0">
                <a:effectLst>
                  <a:outerShdw blurRad="38100" dist="38100" dir="2700000" algn="tl">
                    <a:srgbClr val="FFFFFF"/>
                  </a:outerShdw>
                </a:effectLst>
                <a:latin typeface="Tahoma" panose="020B0604030504040204" pitchFamily="34" charset="0"/>
                <a:ea typeface="微软雅黑" panose="020B0503020204020204" pitchFamily="34" charset="-122"/>
              </a:rPr>
              <a:t>最高有效位</a:t>
            </a:r>
          </a:p>
        </p:txBody>
      </p:sp>
    </p:spTree>
    <p:extLst>
      <p:ext uri="{BB962C8B-B14F-4D97-AF65-F5344CB8AC3E}">
        <p14:creationId xmlns:p14="http://schemas.microsoft.com/office/powerpoint/2010/main" val="19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2000" fill="hold" nodeType="clickEffect">
                                  <p:stCondLst>
                                    <p:cond delay="0"/>
                                  </p:stCondLst>
                                  <p:childTnLst>
                                    <p:anim calcmode="discrete" valueType="str">
                                      <p:cBhvr>
                                        <p:cTn id="11" dur="2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2000" fill="hold" nodeType="click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3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down)">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0-#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 calcmode="lin" valueType="num">
                                      <p:cBhvr additive="base">
                                        <p:cTn id="52" dur="500" fill="hold"/>
                                        <p:tgtEl>
                                          <p:spTgt spid="45"/>
                                        </p:tgtEl>
                                        <p:attrNameLst>
                                          <p:attrName>ppt_x</p:attrName>
                                        </p:attrNameLst>
                                      </p:cBhvr>
                                      <p:tavLst>
                                        <p:tav tm="0">
                                          <p:val>
                                            <p:strVal val="#ppt_x"/>
                                          </p:val>
                                        </p:tav>
                                        <p:tav tm="100000">
                                          <p:val>
                                            <p:strVal val="#ppt_x"/>
                                          </p:val>
                                        </p:tav>
                                      </p:tavLst>
                                    </p:anim>
                                    <p:anim calcmode="lin" valueType="num">
                                      <p:cBhvr additive="base">
                                        <p:cTn id="5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6" grpId="0" autoUpdateAnimBg="0"/>
      <p:bldP spid="47" grpId="0" animBg="1" autoUpdateAnimBg="0"/>
      <p:bldP spid="4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计算机中数据如何存储？</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43</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467717" y="1487231"/>
            <a:ext cx="6801445" cy="3044423"/>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latin typeface="Courier New" panose="02070309020205020404" pitchFamily="49" charset="0"/>
                <a:ea typeface="宋体" panose="02010600030101010101" pitchFamily="2" charset="-122"/>
                <a:cs typeface="Times New Roman" panose="02020603050405020304" pitchFamily="18" charset="0"/>
              </a:rPr>
              <a:t>1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2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3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BEBEE6"/>
                </a:solidFill>
                <a:latin typeface="Courier New" panose="02070309020205020404" pitchFamily="49" charset="0"/>
                <a:ea typeface="宋体" panose="02010600030101010101" pitchFamily="2" charset="-122"/>
                <a:cs typeface="Times New Roman" panose="02020603050405020304" pitchFamily="18" charset="0"/>
              </a:rPr>
              <a:t>//8bits</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4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5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6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7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8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5680075" y="1927225"/>
            <a:ext cx="30829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5705474" y="3438795"/>
            <a:ext cx="30702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5692775" y="2686050"/>
            <a:ext cx="30956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5734050" y="4244975"/>
            <a:ext cx="3070225" cy="541338"/>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i="0">
                <a:solidFill>
                  <a:schemeClr val="bg1"/>
                </a:solidFill>
                <a:latin typeface="Courier New" panose="02070309020205020404" pitchFamily="49" charset="0"/>
                <a:ea typeface="宋体" panose="02010600030101010101" pitchFamily="2" charset="-122"/>
              </a:rPr>
              <a:t>？？？？</a:t>
            </a:r>
          </a:p>
        </p:txBody>
      </p:sp>
      <p:sp>
        <p:nvSpPr>
          <p:cNvPr id="10" name="Rectangle 8"/>
          <p:cNvSpPr>
            <a:spLocks noChangeArrowheads="1"/>
          </p:cNvSpPr>
          <p:nvPr/>
        </p:nvSpPr>
        <p:spPr bwMode="auto">
          <a:xfrm>
            <a:off x="5715000" y="5083175"/>
            <a:ext cx="3070225" cy="459100"/>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i="0" dirty="0">
                <a:solidFill>
                  <a:schemeClr val="accent2"/>
                </a:solidFill>
                <a:latin typeface="Courier New" panose="02070309020205020404" pitchFamily="49" charset="0"/>
                <a:ea typeface="微软雅黑" panose="020B0503020204020204" pitchFamily="34" charset="-122"/>
              </a:rPr>
              <a:t>机器数表示问题</a:t>
            </a:r>
          </a:p>
        </p:txBody>
      </p:sp>
    </p:spTree>
    <p:extLst>
      <p:ext uri="{BB962C8B-B14F-4D97-AF65-F5344CB8AC3E}">
        <p14:creationId xmlns:p14="http://schemas.microsoft.com/office/powerpoint/2010/main" val="317147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bg/>
                                          </p:spTgt>
                                        </p:tgtEl>
                                        <p:attrNameLst>
                                          <p:attrName>style.visibility</p:attrName>
                                        </p:attrNameLst>
                                      </p:cBhvr>
                                      <p:to>
                                        <p:strVal val="visible"/>
                                      </p:to>
                                    </p:set>
                                    <p:anim calcmode="lin" valueType="num">
                                      <p:cBhvr additive="base">
                                        <p:cTn id="55" dur="500" fill="hold"/>
                                        <p:tgtEl>
                                          <p:spTgt spid="6">
                                            <p:bg/>
                                          </p:spTgt>
                                        </p:tgtEl>
                                        <p:attrNameLst>
                                          <p:attrName>ppt_x</p:attrName>
                                        </p:attrNameLst>
                                      </p:cBhvr>
                                      <p:tavLst>
                                        <p:tav tm="0">
                                          <p:val>
                                            <p:strVal val="#ppt_x"/>
                                          </p:val>
                                        </p:tav>
                                        <p:tav tm="100000">
                                          <p:val>
                                            <p:strVal val="#ppt_x"/>
                                          </p:val>
                                        </p:tav>
                                      </p:tavLst>
                                    </p:anim>
                                    <p:anim calcmode="lin" valueType="num">
                                      <p:cBhvr additive="base">
                                        <p:cTn id="56" dur="500" fill="hold"/>
                                        <p:tgtEl>
                                          <p:spTgt spid="6">
                                            <p:bg/>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8">
                                            <p:bg/>
                                          </p:spTgt>
                                        </p:tgtEl>
                                        <p:attrNameLst>
                                          <p:attrName>style.visibility</p:attrName>
                                        </p:attrNameLst>
                                      </p:cBhvr>
                                      <p:to>
                                        <p:strVal val="visible"/>
                                      </p:to>
                                    </p:set>
                                    <p:anim calcmode="lin" valueType="num">
                                      <p:cBhvr additive="base">
                                        <p:cTn id="65" dur="500" fill="hold"/>
                                        <p:tgtEl>
                                          <p:spTgt spid="8">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8">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
                                            <p:txEl>
                                              <p:pRg st="0" end="0"/>
                                            </p:txEl>
                                          </p:spTgt>
                                        </p:tgtEl>
                                        <p:attrNameLst>
                                          <p:attrName>style.visibility</p:attrName>
                                        </p:attrNameLst>
                                      </p:cBhvr>
                                      <p:to>
                                        <p:strVal val="visible"/>
                                      </p:to>
                                    </p:set>
                                    <p:anim calcmode="lin" valueType="num">
                                      <p:cBhvr additive="base">
                                        <p:cTn id="6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7">
                                            <p:bg/>
                                          </p:spTgt>
                                        </p:tgtEl>
                                        <p:attrNameLst>
                                          <p:attrName>style.visibility</p:attrName>
                                        </p:attrNameLst>
                                      </p:cBhvr>
                                      <p:to>
                                        <p:strVal val="visible"/>
                                      </p:to>
                                    </p:set>
                                    <p:anim calcmode="lin" valueType="num">
                                      <p:cBhvr additive="base">
                                        <p:cTn id="75" dur="500" fill="hold"/>
                                        <p:tgtEl>
                                          <p:spTgt spid="7">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7">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
                                            <p:txEl>
                                              <p:pRg st="0" end="0"/>
                                            </p:txEl>
                                          </p:spTgt>
                                        </p:tgtEl>
                                        <p:attrNameLst>
                                          <p:attrName>style.visibility</p:attrName>
                                        </p:attrNameLst>
                                      </p:cBhvr>
                                      <p:to>
                                        <p:strVal val="visible"/>
                                      </p:to>
                                    </p:set>
                                    <p:anim calcmode="lin" valueType="num">
                                      <p:cBhvr additive="base">
                                        <p:cTn id="7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9">
                                            <p:bg/>
                                          </p:spTgt>
                                        </p:tgtEl>
                                        <p:attrNameLst>
                                          <p:attrName>style.visibility</p:attrName>
                                        </p:attrNameLst>
                                      </p:cBhvr>
                                      <p:to>
                                        <p:strVal val="visible"/>
                                      </p:to>
                                    </p:set>
                                    <p:anim calcmode="lin" valueType="num">
                                      <p:cBhvr additive="base">
                                        <p:cTn id="85"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6" dur="500" fill="hold"/>
                                        <p:tgtEl>
                                          <p:spTgt spid="9">
                                            <p:bg/>
                                          </p:spTgt>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
                                            <p:txEl>
                                              <p:pRg st="0" end="0"/>
                                            </p:txEl>
                                          </p:spTgt>
                                        </p:tgtEl>
                                        <p:attrNameLst>
                                          <p:attrName>style.visibility</p:attrName>
                                        </p:attrNameLst>
                                      </p:cBhvr>
                                      <p:to>
                                        <p:strVal val="visible"/>
                                      </p:to>
                                    </p:set>
                                    <p:anim calcmode="lin" valueType="num">
                                      <p:cBhvr additive="base">
                                        <p:cTn id="8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0">
                                            <p:bg/>
                                          </p:spTgt>
                                        </p:tgtEl>
                                        <p:attrNameLst>
                                          <p:attrName>style.visibility</p:attrName>
                                        </p:attrNameLst>
                                      </p:cBhvr>
                                      <p:to>
                                        <p:strVal val="visible"/>
                                      </p:to>
                                    </p:set>
                                    <p:anim calcmode="lin" valueType="num">
                                      <p:cBhvr additive="base">
                                        <p:cTn id="95"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96" dur="500" fill="hold"/>
                                        <p:tgtEl>
                                          <p:spTgt spid="10">
                                            <p:bg/>
                                          </p:spTgt>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0">
                                            <p:txEl>
                                              <p:pRg st="0" end="0"/>
                                            </p:txEl>
                                          </p:spTgt>
                                        </p:tgtEl>
                                        <p:attrNameLst>
                                          <p:attrName>style.visibility</p:attrName>
                                        </p:attrNameLst>
                                      </p:cBhvr>
                                      <p:to>
                                        <p:strVal val="visible"/>
                                      </p:to>
                                    </p:set>
                                    <p:anim calcmode="lin" valueType="num">
                                      <p:cBhvr additive="base">
                                        <p:cTn id="9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10" grpId="0" build="allAtOnce"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机器</a:t>
            </a:r>
            <a:r>
              <a:rPr lang="zh-CN" altLang="en-US" dirty="0">
                <a:solidFill>
                  <a:srgbClr val="FF0000"/>
                </a:solidFill>
              </a:rPr>
              <a:t>数</a:t>
            </a:r>
            <a:r>
              <a:rPr lang="en-US" altLang="zh-CN" dirty="0">
                <a:solidFill>
                  <a:srgbClr val="FF0000"/>
                </a:solidFill>
              </a:rPr>
              <a:t>/</a:t>
            </a:r>
            <a:r>
              <a:rPr lang="zh-CN" altLang="en-US" dirty="0">
                <a:solidFill>
                  <a:srgbClr val="FF0000"/>
                </a:solidFill>
              </a:rPr>
              <a:t>机器码</a:t>
            </a:r>
          </a:p>
        </p:txBody>
      </p:sp>
      <p:sp>
        <p:nvSpPr>
          <p:cNvPr id="3" name="内容占位符 2"/>
          <p:cNvSpPr>
            <a:spLocks noGrp="1"/>
          </p:cNvSpPr>
          <p:nvPr>
            <p:ph idx="1"/>
          </p:nvPr>
        </p:nvSpPr>
        <p:spPr/>
        <p:txBody>
          <a:bodyPr/>
          <a:lstStyle/>
          <a:p>
            <a:pPr eaLnBrk="1" hangingPunct="1">
              <a:lnSpc>
                <a:spcPct val="135000"/>
              </a:lnSpc>
            </a:pPr>
            <a:r>
              <a:rPr lang="zh-CN" altLang="en-US" sz="2600" dirty="0"/>
              <a:t>真值    </a:t>
            </a:r>
            <a:r>
              <a:rPr lang="en-US" altLang="zh-CN" sz="2600" dirty="0"/>
              <a:t>(</a:t>
            </a:r>
            <a:r>
              <a:rPr lang="zh-CN" altLang="en-US" sz="2600" dirty="0"/>
              <a:t>书写用</a:t>
            </a:r>
            <a:r>
              <a:rPr lang="en-US" altLang="zh-CN" sz="2600" dirty="0" smtClean="0"/>
              <a:t>)-</a:t>
            </a:r>
            <a:r>
              <a:rPr sz="2000" b="1" dirty="0" smtClean="0">
                <a:solidFill>
                  <a:srgbClr val="FF0000"/>
                </a:solidFill>
              </a:rPr>
              <a:t>正、负号加某进制数绝对值的形式</a:t>
            </a:r>
            <a:endParaRPr lang="en-US" altLang="zh-CN" sz="2000" b="1" dirty="0">
              <a:solidFill>
                <a:srgbClr val="FF0000"/>
              </a:solidFill>
            </a:endParaRPr>
          </a:p>
          <a:p>
            <a:pPr lvl="1" eaLnBrk="1" hangingPunct="1">
              <a:lnSpc>
                <a:spcPct val="135000"/>
              </a:lnSpc>
            </a:pPr>
            <a:r>
              <a:rPr lang="zh-CN" altLang="en-US" sz="2200" dirty="0"/>
              <a:t>将用</a:t>
            </a:r>
            <a:r>
              <a:rPr lang="en-US" altLang="zh-CN" sz="2200" dirty="0"/>
              <a:t>+ -</a:t>
            </a:r>
            <a:r>
              <a:rPr lang="zh-CN" altLang="en-US" sz="2200" dirty="0"/>
              <a:t>表示正负的二进制数称为符号数的真值</a:t>
            </a:r>
          </a:p>
          <a:p>
            <a:pPr eaLnBrk="1" hangingPunct="1">
              <a:lnSpc>
                <a:spcPct val="135000"/>
              </a:lnSpc>
            </a:pPr>
            <a:r>
              <a:rPr lang="zh-CN" altLang="en-US" sz="2600" dirty="0"/>
              <a:t>机器不能识别书写格式，计算机如何表示负数？</a:t>
            </a:r>
          </a:p>
          <a:p>
            <a:pPr eaLnBrk="1" hangingPunct="1">
              <a:lnSpc>
                <a:spcPct val="135000"/>
              </a:lnSpc>
            </a:pPr>
            <a:r>
              <a:rPr lang="zh-CN" altLang="en-US" sz="2600" dirty="0"/>
              <a:t>机器码 </a:t>
            </a:r>
            <a:r>
              <a:rPr lang="en-US" altLang="zh-CN" sz="2600" dirty="0"/>
              <a:t>(</a:t>
            </a:r>
            <a:r>
              <a:rPr lang="zh-CN" altLang="en-US" sz="2600" dirty="0"/>
              <a:t>机器内部使用</a:t>
            </a:r>
            <a:r>
              <a:rPr lang="en-US" altLang="zh-CN" sz="2600" dirty="0" smtClean="0"/>
              <a:t>)-</a:t>
            </a:r>
            <a:r>
              <a:rPr sz="2000" b="1" dirty="0" smtClean="0">
                <a:solidFill>
                  <a:srgbClr val="FF0000"/>
                </a:solidFill>
              </a:rPr>
              <a:t>符号数码化的数</a:t>
            </a:r>
            <a:endParaRPr lang="en-US" altLang="zh-CN" sz="2000" b="1" dirty="0">
              <a:solidFill>
                <a:srgbClr val="FF0000"/>
              </a:solidFill>
            </a:endParaRPr>
          </a:p>
          <a:p>
            <a:pPr lvl="1" eaLnBrk="1" hangingPunct="1">
              <a:lnSpc>
                <a:spcPct val="135000"/>
              </a:lnSpc>
            </a:pPr>
            <a:r>
              <a:rPr lang="zh-CN" altLang="en-US" sz="2200" dirty="0"/>
              <a:t>将符号和数值一起编码表示的二进制数称为机器码</a:t>
            </a:r>
          </a:p>
          <a:p>
            <a:pPr eaLnBrk="1" hangingPunct="1"/>
            <a:r>
              <a:rPr lang="zh-CN" altLang="en-US" sz="2500" dirty="0">
                <a:solidFill>
                  <a:srgbClr val="000000"/>
                </a:solidFill>
              </a:rPr>
              <a:t>原码</a:t>
            </a:r>
            <a:r>
              <a:rPr lang="zh-CN" altLang="en-US" sz="2100" dirty="0">
                <a:solidFill>
                  <a:srgbClr val="000000"/>
                </a:solidFill>
              </a:rPr>
              <a:t> </a:t>
            </a:r>
            <a:r>
              <a:rPr lang="en-US" altLang="zh-CN" sz="2100" dirty="0">
                <a:solidFill>
                  <a:srgbClr val="000000"/>
                </a:solidFill>
              </a:rPr>
              <a:t>Signed magnitude     </a:t>
            </a:r>
            <a:r>
              <a:rPr lang="zh-CN" altLang="en-US" sz="2500" dirty="0">
                <a:solidFill>
                  <a:srgbClr val="000000"/>
                </a:solidFill>
              </a:rPr>
              <a:t>反码</a:t>
            </a:r>
            <a:r>
              <a:rPr lang="zh-CN" altLang="en-US" sz="2100" dirty="0">
                <a:solidFill>
                  <a:srgbClr val="000000"/>
                </a:solidFill>
              </a:rPr>
              <a:t> </a:t>
            </a:r>
            <a:r>
              <a:rPr lang="en-US" altLang="zh-CN" sz="2100" dirty="0">
                <a:solidFill>
                  <a:srgbClr val="000000"/>
                </a:solidFill>
              </a:rPr>
              <a:t>One</a:t>
            </a:r>
            <a:r>
              <a:rPr lang="en-US" altLang="zh-CN" sz="2100" dirty="0">
                <a:solidFill>
                  <a:srgbClr val="000000"/>
                </a:solidFill>
                <a:latin typeface="宋体" panose="02010600030101010101" pitchFamily="2" charset="-122"/>
              </a:rPr>
              <a:t>’</a:t>
            </a:r>
            <a:r>
              <a:rPr lang="en-US" altLang="zh-CN" sz="2100" dirty="0">
                <a:solidFill>
                  <a:srgbClr val="000000"/>
                </a:solidFill>
              </a:rPr>
              <a:t>s complement</a:t>
            </a:r>
          </a:p>
          <a:p>
            <a:pPr eaLnBrk="1" hangingPunct="1"/>
            <a:r>
              <a:rPr lang="zh-CN" altLang="en-US" sz="2500" dirty="0">
                <a:solidFill>
                  <a:srgbClr val="000000"/>
                </a:solidFill>
              </a:rPr>
              <a:t>补码</a:t>
            </a:r>
            <a:r>
              <a:rPr lang="zh-CN" altLang="en-US" sz="2100" dirty="0">
                <a:solidFill>
                  <a:srgbClr val="000000"/>
                </a:solidFill>
              </a:rPr>
              <a:t> </a:t>
            </a:r>
            <a:r>
              <a:rPr lang="en-US" altLang="zh-CN" sz="2100" dirty="0">
                <a:solidFill>
                  <a:srgbClr val="000000"/>
                </a:solidFill>
              </a:rPr>
              <a:t>Two</a:t>
            </a:r>
            <a:r>
              <a:rPr lang="en-US" altLang="zh-CN" sz="2100" dirty="0">
                <a:solidFill>
                  <a:srgbClr val="000000"/>
                </a:solidFill>
                <a:latin typeface="宋体" panose="02010600030101010101" pitchFamily="2" charset="-122"/>
              </a:rPr>
              <a:t>’</a:t>
            </a:r>
            <a:r>
              <a:rPr lang="en-US" altLang="zh-CN" sz="2100" dirty="0">
                <a:solidFill>
                  <a:srgbClr val="000000"/>
                </a:solidFill>
              </a:rPr>
              <a:t>s complement  </a:t>
            </a:r>
            <a:r>
              <a:rPr lang="zh-CN" altLang="en-US" sz="2500" dirty="0">
                <a:solidFill>
                  <a:srgbClr val="0000FF"/>
                </a:solidFill>
              </a:rPr>
              <a:t>移码</a:t>
            </a:r>
            <a:r>
              <a:rPr lang="zh-CN" altLang="en-US" sz="2100" dirty="0">
                <a:solidFill>
                  <a:srgbClr val="0000FF"/>
                </a:solidFill>
              </a:rPr>
              <a:t> </a:t>
            </a:r>
            <a:r>
              <a:rPr lang="en-US" altLang="zh-CN" sz="2100" dirty="0">
                <a:solidFill>
                  <a:srgbClr val="0000FF"/>
                </a:solidFill>
              </a:rPr>
              <a:t>Biased notation</a:t>
            </a:r>
            <a:endParaRPr lang="en-US" altLang="zh-CN" sz="2600" dirty="0">
              <a:solidFill>
                <a:srgbClr val="0000FF"/>
              </a:solidFill>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02044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原码表示法（</a:t>
            </a:r>
            <a:r>
              <a:rPr lang="en-US" altLang="zh-CN" dirty="0">
                <a:solidFill>
                  <a:srgbClr val="FF0000"/>
                </a:solidFill>
              </a:rPr>
              <a:t>Signed magnitude</a:t>
            </a:r>
            <a:r>
              <a:rPr lang="zh-CN" altLang="en-US" dirty="0">
                <a:solidFill>
                  <a:srgbClr val="FF0000"/>
                </a:solidFill>
              </a:rPr>
              <a:t>）</a:t>
            </a:r>
          </a:p>
        </p:txBody>
      </p:sp>
      <p:sp>
        <p:nvSpPr>
          <p:cNvPr id="3" name="内容占位符 2"/>
          <p:cNvSpPr>
            <a:spLocks noGrp="1"/>
          </p:cNvSpPr>
          <p:nvPr>
            <p:ph idx="1"/>
          </p:nvPr>
        </p:nvSpPr>
        <p:spPr/>
        <p:txBody>
          <a:bodyPr/>
          <a:lstStyle/>
          <a:p>
            <a:pPr eaLnBrk="1" hangingPunct="1"/>
            <a:r>
              <a:rPr lang="zh-CN" altLang="en-US" dirty="0"/>
              <a:t>计算机如何表示数的正负</a:t>
            </a:r>
            <a:r>
              <a:rPr lang="en-US" altLang="zh-CN" dirty="0"/>
              <a:t>?</a:t>
            </a:r>
          </a:p>
          <a:p>
            <a:pPr eaLnBrk="1" hangingPunct="1"/>
            <a:r>
              <a:rPr lang="zh-CN" altLang="en-US" dirty="0">
                <a:solidFill>
                  <a:schemeClr val="accent2"/>
                </a:solidFill>
              </a:rPr>
              <a:t>增加符号位  </a:t>
            </a:r>
            <a:r>
              <a:rPr lang="en-US" altLang="zh-CN" dirty="0">
                <a:solidFill>
                  <a:schemeClr val="accent2"/>
                </a:solidFill>
              </a:rPr>
              <a:t>Add a sign bit</a:t>
            </a:r>
          </a:p>
          <a:p>
            <a:pPr eaLnBrk="1" hangingPunct="1"/>
            <a:r>
              <a:rPr lang="zh-CN" altLang="en-US" dirty="0"/>
              <a:t>最高位为符号位，</a:t>
            </a:r>
            <a:r>
              <a:rPr lang="en-US" altLang="zh-CN" dirty="0"/>
              <a:t>0</a:t>
            </a:r>
            <a:r>
              <a:rPr lang="zh-CN" altLang="en-US" dirty="0"/>
              <a:t>为正，</a:t>
            </a:r>
            <a:r>
              <a:rPr lang="en-US" altLang="zh-CN" dirty="0"/>
              <a:t>1</a:t>
            </a:r>
            <a:r>
              <a:rPr lang="zh-CN" altLang="en-US" dirty="0"/>
              <a:t>为负，数值位不变</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45</a:t>
            </a:fld>
            <a:r>
              <a:rPr lang="en-US" altLang="zh-CN" sz="1400" smtClean="0">
                <a:solidFill>
                  <a:srgbClr val="0D7157"/>
                </a:solidFill>
              </a:rPr>
              <a:t>- </a:t>
            </a:r>
            <a:endParaRPr lang="en-US" altLang="zh-CN" sz="1400" dirty="0">
              <a:solidFill>
                <a:srgbClr val="0D7157"/>
              </a:solidFill>
            </a:endParaRPr>
          </a:p>
        </p:txBody>
      </p:sp>
      <p:grpSp>
        <p:nvGrpSpPr>
          <p:cNvPr id="13" name="Group 2"/>
          <p:cNvGrpSpPr>
            <a:grpSpLocks/>
          </p:cNvGrpSpPr>
          <p:nvPr/>
        </p:nvGrpSpPr>
        <p:grpSpPr bwMode="auto">
          <a:xfrm>
            <a:off x="1598630" y="2357430"/>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原</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p>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r>
                <a:rPr lang="zh-CN" alt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 </a:t>
              </a:r>
              <a:r>
                <a:rPr lang="en-US" sz="18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&lt; </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en-US" sz="18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0</a:t>
              </a:r>
            </a:p>
          </p:txBody>
        </p:sp>
        <p:sp>
          <p:nvSpPr>
            <p:cNvPr id="16" name="AutoShape 5"/>
            <p:cNvSpPr>
              <a:spLocks/>
            </p:cNvSpPr>
            <p:nvPr/>
          </p:nvSpPr>
          <p:spPr bwMode="auto">
            <a:xfrm>
              <a:off x="1134" y="216"/>
              <a:ext cx="45" cy="681"/>
            </a:xfrm>
            <a:prstGeom prst="leftBrace">
              <a:avLst>
                <a:gd name="adj1" fmla="val 126111"/>
                <a:gd name="adj2" fmla="val 50000"/>
              </a:avLst>
            </a:prstGeom>
            <a:noFill/>
            <a:ln w="952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pSp>
        <p:nvGrpSpPr>
          <p:cNvPr id="17" name="Group 6"/>
          <p:cNvGrpSpPr>
            <a:grpSpLocks/>
          </p:cNvGrpSpPr>
          <p:nvPr/>
        </p:nvGrpSpPr>
        <p:grpSpPr bwMode="auto">
          <a:xfrm>
            <a:off x="928663" y="3683016"/>
            <a:ext cx="7715303" cy="1889124"/>
            <a:chOff x="0" y="0"/>
            <a:chExt cx="3493" cy="1190"/>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原</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19" name="Text Box 8"/>
            <p:cNvSpPr txBox="1">
              <a:spLocks noChangeArrowheads="1"/>
            </p:cNvSpPr>
            <p:nvPr/>
          </p:nvSpPr>
          <p:spPr bwMode="auto">
            <a:xfrm>
              <a:off x="953" y="0"/>
              <a:ext cx="254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endParaRPr>
            </a:p>
            <a:p>
              <a:pPr>
                <a:lnSpc>
                  <a:spcPct val="180000"/>
                </a:lnSpc>
                <a:spcBef>
                  <a:spcPct val="50000"/>
                </a:spcBef>
                <a:buClr>
                  <a:schemeClr val="hlink"/>
                </a:buClr>
                <a:buSzPct val="65000"/>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1- X  </a:t>
              </a:r>
              <a:r>
                <a:rPr lang="zh-CN" alt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或</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kumimoji="1" lang="en-US" altLang="zh-CN" sz="3200" b="1" i="0" dirty="0" smtClean="0">
                  <a:solidFill>
                    <a:srgbClr val="FF0000"/>
                  </a:solidFill>
                  <a:latin typeface="宋体" charset="-122"/>
                  <a:ea typeface="宋体" charset="-122"/>
                </a:rPr>
                <a:t>1+|X|</a:t>
              </a:r>
              <a:r>
                <a:rPr lang="en-US" sz="2400" b="1" i="0" dirty="0" smtClean="0">
                  <a:solidFill>
                    <a:srgbClr val="FF0000"/>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-1</a:t>
              </a:r>
              <a:r>
                <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18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&lt; </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en-US" sz="18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0</a:t>
              </a:r>
            </a:p>
          </p:txBody>
        </p:sp>
        <p:sp>
          <p:nvSpPr>
            <p:cNvPr id="20" name="AutoShape 9"/>
            <p:cNvSpPr>
              <a:spLocks/>
            </p:cNvSpPr>
            <p:nvPr/>
          </p:nvSpPr>
          <p:spPr bwMode="auto">
            <a:xfrm>
              <a:off x="1151" y="201"/>
              <a:ext cx="45" cy="681"/>
            </a:xfrm>
            <a:prstGeom prst="leftBrace">
              <a:avLst>
                <a:gd name="adj1" fmla="val 126111"/>
                <a:gd name="adj2" fmla="val 50000"/>
              </a:avLst>
            </a:prstGeom>
            <a:noFill/>
            <a:ln w="952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aphicFrame>
        <p:nvGraphicFramePr>
          <p:cNvPr id="1026" name="Object 6"/>
          <p:cNvGraphicFramePr>
            <a:graphicFrameLocks noChangeAspect="1"/>
          </p:cNvGraphicFramePr>
          <p:nvPr/>
        </p:nvGraphicFramePr>
        <p:xfrm>
          <a:off x="71438" y="4801347"/>
          <a:ext cx="2285984" cy="1985239"/>
        </p:xfrm>
        <a:graphic>
          <a:graphicData uri="http://schemas.openxmlformats.org/presentationml/2006/ole">
            <mc:AlternateContent xmlns:mc="http://schemas.openxmlformats.org/markup-compatibility/2006">
              <mc:Choice xmlns:v="urn:schemas-microsoft-com:vml" Requires="v">
                <p:oleObj spid="_x0000_s1047" name="剪辑" r:id="rId3" imgW="2238095" imgH="1942857" progId="">
                  <p:embed/>
                </p:oleObj>
              </mc:Choice>
              <mc:Fallback>
                <p:oleObj name="剪辑" r:id="rId3" imgW="2238095" imgH="1942857"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4801347"/>
                        <a:ext cx="2285984" cy="1985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763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原码表示示例</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dirty="0"/>
              <a:t>[+0]</a:t>
            </a:r>
            <a:r>
              <a:rPr lang="zh-CN" altLang="en-US" baseline="-25000" dirty="0"/>
              <a:t>原</a:t>
            </a:r>
            <a:r>
              <a:rPr lang="en-US" altLang="zh-CN" dirty="0"/>
              <a:t>=</a:t>
            </a:r>
            <a:r>
              <a:rPr lang="en-US" altLang="zh-CN" dirty="0">
                <a:solidFill>
                  <a:schemeClr val="accent2"/>
                </a:solidFill>
              </a:rPr>
              <a:t>0.000</a:t>
            </a:r>
            <a:r>
              <a:rPr lang="en-US" altLang="zh-CN" dirty="0">
                <a:solidFill>
                  <a:schemeClr val="accent2"/>
                </a:solidFill>
                <a:latin typeface="宋体" panose="02010600030101010101" pitchFamily="2" charset="-122"/>
              </a:rPr>
              <a:t>…</a:t>
            </a:r>
            <a:r>
              <a:rPr lang="en-US" altLang="zh-CN" dirty="0">
                <a:solidFill>
                  <a:schemeClr val="accent2"/>
                </a:solidFill>
              </a:rPr>
              <a:t>0</a:t>
            </a:r>
          </a:p>
          <a:p>
            <a:pPr eaLnBrk="1" hangingPunct="1"/>
            <a:r>
              <a:rPr lang="en-US" altLang="zh-CN" dirty="0"/>
              <a:t>[-0]</a:t>
            </a:r>
            <a:r>
              <a:rPr lang="zh-CN" altLang="en-US" baseline="-25000" dirty="0"/>
              <a:t>原</a:t>
            </a:r>
            <a:r>
              <a:rPr lang="en-US" altLang="zh-CN" dirty="0"/>
              <a:t>=</a:t>
            </a:r>
            <a:r>
              <a:rPr lang="en-US" altLang="zh-CN" u="sng" dirty="0">
                <a:solidFill>
                  <a:schemeClr val="accent2"/>
                </a:solidFill>
              </a:rPr>
              <a:t>1. 000</a:t>
            </a:r>
            <a:r>
              <a:rPr lang="en-US" altLang="zh-CN" u="sng" dirty="0">
                <a:solidFill>
                  <a:schemeClr val="accent2"/>
                </a:solidFill>
                <a:latin typeface="宋体" panose="02010600030101010101" pitchFamily="2" charset="-122"/>
              </a:rPr>
              <a:t>…</a:t>
            </a:r>
            <a:r>
              <a:rPr lang="en-US" altLang="zh-CN" u="sng" dirty="0">
                <a:solidFill>
                  <a:schemeClr val="accent2"/>
                </a:solidFill>
              </a:rPr>
              <a:t>0</a:t>
            </a:r>
          </a:p>
          <a:p>
            <a:pPr eaLnBrk="1" hangingPunct="1"/>
            <a:r>
              <a:rPr lang="en-US" altLang="zh-CN" dirty="0"/>
              <a:t>[-0.1111]</a:t>
            </a:r>
            <a:r>
              <a:rPr lang="zh-CN" altLang="en-US" baseline="-25000" dirty="0"/>
              <a:t>原 </a:t>
            </a:r>
            <a:r>
              <a:rPr lang="en-US" altLang="zh-CN" dirty="0"/>
              <a:t>= </a:t>
            </a:r>
            <a:r>
              <a:rPr lang="en-US" altLang="zh-CN" dirty="0">
                <a:solidFill>
                  <a:schemeClr val="accent2"/>
                </a:solidFill>
              </a:rPr>
              <a:t>1</a:t>
            </a:r>
            <a:r>
              <a:rPr lang="en-US" altLang="zh-CN" dirty="0"/>
              <a:t>.1111</a:t>
            </a:r>
          </a:p>
          <a:p>
            <a:pPr eaLnBrk="1" hangingPunct="1"/>
            <a:r>
              <a:rPr lang="en-US" altLang="zh-CN" dirty="0"/>
              <a:t>[ 0.1111]</a:t>
            </a:r>
            <a:r>
              <a:rPr lang="zh-CN" altLang="en-US" baseline="-25000" dirty="0"/>
              <a:t>原 </a:t>
            </a:r>
            <a:r>
              <a:rPr lang="en-US" altLang="zh-CN" dirty="0"/>
              <a:t>= </a:t>
            </a:r>
            <a:r>
              <a:rPr lang="en-US" altLang="zh-CN" dirty="0">
                <a:solidFill>
                  <a:schemeClr val="accent2"/>
                </a:solidFill>
              </a:rPr>
              <a:t>0</a:t>
            </a:r>
            <a:r>
              <a:rPr lang="en-US" altLang="zh-CN" dirty="0"/>
              <a:t>.1111</a:t>
            </a:r>
          </a:p>
          <a:p>
            <a:pPr eaLnBrk="1" hangingPunct="1"/>
            <a:r>
              <a:rPr lang="en-US" altLang="zh-CN" dirty="0"/>
              <a:t>[ 1110]</a:t>
            </a:r>
            <a:r>
              <a:rPr lang="zh-CN" altLang="en-US" baseline="-25000" dirty="0"/>
              <a:t>原  </a:t>
            </a:r>
            <a:r>
              <a:rPr lang="en-US" altLang="zh-CN" dirty="0"/>
              <a:t>= </a:t>
            </a:r>
            <a:r>
              <a:rPr lang="en-US" altLang="zh-CN" dirty="0">
                <a:solidFill>
                  <a:schemeClr val="accent2"/>
                </a:solidFill>
              </a:rPr>
              <a:t>0</a:t>
            </a:r>
            <a:r>
              <a:rPr lang="en-US" altLang="zh-CN" dirty="0"/>
              <a:t>1110</a:t>
            </a:r>
          </a:p>
          <a:p>
            <a:pPr eaLnBrk="1" hangingPunct="1"/>
            <a:r>
              <a:rPr lang="en-US" altLang="zh-CN" dirty="0"/>
              <a:t>[-1110]</a:t>
            </a:r>
            <a:r>
              <a:rPr lang="zh-CN" altLang="en-US" baseline="-25000" dirty="0"/>
              <a:t>原 </a:t>
            </a:r>
            <a:r>
              <a:rPr lang="en-US" altLang="zh-CN" dirty="0"/>
              <a:t>= </a:t>
            </a:r>
            <a:r>
              <a:rPr lang="en-US" altLang="zh-CN" dirty="0">
                <a:solidFill>
                  <a:schemeClr val="accent2"/>
                </a:solidFill>
              </a:rPr>
              <a:t>1</a:t>
            </a:r>
            <a:r>
              <a:rPr lang="en-US" altLang="zh-CN" dirty="0"/>
              <a:t>1110</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46</a:t>
            </a:fld>
            <a:r>
              <a:rPr lang="en-US" altLang="zh-CN" sz="1400" smtClean="0">
                <a:solidFill>
                  <a:srgbClr val="0D7157"/>
                </a:solidFill>
              </a:rPr>
              <a:t>- </a:t>
            </a:r>
            <a:endParaRPr lang="en-US" altLang="zh-CN" sz="1400" dirty="0">
              <a:solidFill>
                <a:srgbClr val="0D7157"/>
              </a:solidFill>
            </a:endParaRPr>
          </a:p>
        </p:txBody>
      </p:sp>
      <p:sp>
        <p:nvSpPr>
          <p:cNvPr id="6" name="Rectangle 7"/>
          <p:cNvSpPr>
            <a:spLocks noChangeArrowheads="1"/>
          </p:cNvSpPr>
          <p:nvPr/>
        </p:nvSpPr>
        <p:spPr bwMode="auto">
          <a:xfrm>
            <a:off x="428596" y="4143380"/>
            <a:ext cx="7358114" cy="923330"/>
          </a:xfrm>
          <a:prstGeom prst="rect">
            <a:avLst/>
          </a:prstGeom>
          <a:noFill/>
          <a:ln w="9525">
            <a:noFill/>
            <a:miter lim="800000"/>
            <a:headEnd/>
            <a:tailEnd/>
          </a:ln>
        </p:spPr>
        <p:txBody>
          <a:bodyPr wrap="square">
            <a:spAutoFit/>
          </a:bodyPr>
          <a:lstStyle/>
          <a:p>
            <a:pPr marL="0" marR="0" lvl="0" indent="0" algn="l" defTabSz="914400" eaLnBrk="1" fontAlgn="auto" latinLnBrk="0" hangingPunct="1">
              <a:lnSpc>
                <a:spcPct val="100000"/>
              </a:lnSpc>
              <a:spcBef>
                <a:spcPct val="0"/>
              </a:spcBef>
              <a:spcAft>
                <a:spcPts val="0"/>
              </a:spcAft>
              <a:buClrTx/>
              <a:buSzTx/>
              <a:buFont typeface="Wingdings" pitchFamily="2" charset="2"/>
              <a:buChar char="n"/>
              <a:tabLst/>
              <a:defRPr/>
            </a:pPr>
            <a:r>
              <a:rPr kumimoji="0" lang="zh-CN" altLang="en-US" sz="1800" b="0" i="0" u="none" strike="noStrike" kern="0" cap="none" spc="0" normalizeH="0" baseline="0" noProof="0" dirty="0" smtClean="0">
                <a:ln>
                  <a:noFill/>
                </a:ln>
                <a:solidFill>
                  <a:sysClr val="windowText" lastClr="000000"/>
                </a:solidFill>
                <a:effectLst/>
                <a:uLnTx/>
                <a:uFillTx/>
              </a:rPr>
              <a:t>原码小数表示范围：</a:t>
            </a:r>
            <a:endParaRPr kumimoji="0" lang="en-US" altLang="zh-CN" sz="1800" b="0" i="0" u="none" strike="noStrike" kern="0" cap="none" spc="0" normalizeH="0" baseline="0" noProof="0" dirty="0" smtClean="0">
              <a:ln>
                <a:noFill/>
              </a:ln>
              <a:solidFill>
                <a:sysClr val="windowText" lastClr="000000"/>
              </a:solidFill>
              <a:effectLst/>
              <a:uLnTx/>
              <a:uFillTx/>
            </a:endParaRPr>
          </a:p>
          <a:p>
            <a:pPr marL="0" marR="0" lvl="0" indent="0" algn="l" defTabSz="914400" eaLnBrk="1" fontAlgn="auto" latinLnBrk="0" hangingPunct="1">
              <a:lnSpc>
                <a:spcPct val="100000"/>
              </a:lnSpc>
              <a:spcBef>
                <a:spcPct val="0"/>
              </a:spcBef>
              <a:spcAft>
                <a:spcPts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rPr>
              <a:t>[+0.1111111]</a:t>
            </a:r>
            <a:r>
              <a:rPr kumimoji="0" lang="zh-CN" altLang="en-US" sz="1800" b="0" i="0" u="none" strike="noStrike" kern="0" cap="none" spc="0" normalizeH="0" baseline="0" noProof="0" dirty="0" smtClean="0">
                <a:ln>
                  <a:noFill/>
                </a:ln>
                <a:solidFill>
                  <a:sysClr val="windowText" lastClr="000000"/>
                </a:solidFill>
                <a:effectLst/>
                <a:uLnTx/>
                <a:uFillTx/>
              </a:rPr>
              <a:t>原 </a:t>
            </a:r>
            <a:r>
              <a:rPr kumimoji="0" lang="en-US" altLang="zh-CN" sz="1800" b="0" i="0" u="none" strike="noStrike" kern="0" cap="none" spc="0" normalizeH="0" baseline="0" noProof="0" dirty="0" smtClean="0">
                <a:ln>
                  <a:noFill/>
                </a:ln>
                <a:solidFill>
                  <a:sysClr val="windowText" lastClr="000000"/>
                </a:solidFill>
                <a:effectLst/>
                <a:uLnTx/>
                <a:uFillTx/>
              </a:rPr>
              <a:t>~ [-0.1111111]</a:t>
            </a:r>
            <a:r>
              <a:rPr kumimoji="0" lang="zh-CN" altLang="en-US" sz="1800" b="0" i="0" u="none" strike="noStrike" kern="0" cap="none" spc="0" normalizeH="0" baseline="0" noProof="0" dirty="0" smtClean="0">
                <a:ln>
                  <a:noFill/>
                </a:ln>
                <a:solidFill>
                  <a:sysClr val="windowText" lastClr="000000"/>
                </a:solidFill>
                <a:effectLst/>
                <a:uLnTx/>
                <a:uFillTx/>
              </a:rPr>
              <a:t>原</a:t>
            </a:r>
          </a:p>
          <a:p>
            <a:pPr marL="0" marR="0" lvl="0" indent="0" algn="l" defTabSz="914400" eaLnBrk="1" fontAlgn="auto" latinLnBrk="0" hangingPunct="1">
              <a:lnSpc>
                <a:spcPct val="100000"/>
              </a:lnSpc>
              <a:spcBef>
                <a:spcPct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a:t>
            </a:r>
            <a:r>
              <a:rPr kumimoji="0" lang="en-US" altLang="zh-CN" sz="1800" b="0" i="0" u="none" strike="noStrike" kern="0" cap="none" spc="0" normalizeH="0" baseline="0" noProof="0" dirty="0" smtClean="0">
                <a:ln>
                  <a:noFill/>
                </a:ln>
                <a:solidFill>
                  <a:sysClr val="windowText" lastClr="000000"/>
                </a:solidFill>
                <a:effectLst/>
                <a:uLnTx/>
                <a:uFillTx/>
              </a:rPr>
              <a:t>=0.1111111   ~    1.1111111</a:t>
            </a:r>
          </a:p>
        </p:txBody>
      </p:sp>
      <p:sp>
        <p:nvSpPr>
          <p:cNvPr id="9" name="Rectangle 5"/>
          <p:cNvSpPr>
            <a:spLocks noChangeArrowheads="1"/>
          </p:cNvSpPr>
          <p:nvPr/>
        </p:nvSpPr>
        <p:spPr bwMode="auto">
          <a:xfrm>
            <a:off x="538194" y="5341960"/>
            <a:ext cx="8534400" cy="1373188"/>
          </a:xfrm>
          <a:prstGeom prst="rect">
            <a:avLst/>
          </a:prstGeom>
          <a:noFill/>
          <a:ln w="9525">
            <a:noFill/>
            <a:miter lim="800000"/>
            <a:headEnd/>
            <a:tailEnd/>
          </a:ln>
        </p:spPr>
        <p:txBody>
          <a:bodyPr>
            <a:spAutoFit/>
          </a:body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zh-CN" altLang="en-US" sz="3600" b="0" i="0" u="none" strike="noStrike" kern="0" cap="none" spc="0" normalizeH="0" baseline="0" noProof="0" dirty="0" smtClean="0">
                <a:ln>
                  <a:noFill/>
                </a:ln>
                <a:solidFill>
                  <a:sysClr val="windowText" lastClr="000000"/>
                </a:solidFill>
                <a:effectLst/>
                <a:uLnTx/>
                <a:uFillTx/>
              </a:rPr>
              <a:t>最大值</a:t>
            </a:r>
            <a:r>
              <a:rPr kumimoji="0" lang="zh-CN" altLang="en-US" sz="1800" b="0" i="0" u="none" strike="noStrike" kern="0" cap="none" spc="0" normalizeH="0" baseline="0" noProof="0" dirty="0" smtClean="0">
                <a:ln>
                  <a:noFill/>
                </a:ln>
                <a:solidFill>
                  <a:sysClr val="windowText" lastClr="000000"/>
                </a:solidFill>
                <a:effectLst/>
                <a:uLnTx/>
                <a:uFillTx/>
              </a:rPr>
              <a:t> </a:t>
            </a:r>
            <a:r>
              <a:rPr kumimoji="0" lang="en-US" altLang="zh-CN" sz="1800" b="0" i="0" u="none" strike="noStrike" kern="0" cap="none" spc="0" normalizeH="0" baseline="0" noProof="0" dirty="0" smtClean="0">
                <a:ln>
                  <a:noFill/>
                </a:ln>
                <a:solidFill>
                  <a:sysClr val="windowText" lastClr="000000"/>
                </a:solidFill>
                <a:effectLst/>
                <a:uLnTx/>
                <a:uFillTx/>
              </a:rPr>
              <a:t>: </a:t>
            </a:r>
            <a:r>
              <a:rPr kumimoji="0" lang="zh-CN" altLang="zh-CN" sz="1800" b="0" i="0" u="none" strike="noStrike" kern="0" cap="none" spc="0" normalizeH="0" baseline="0" noProof="0" dirty="0" smtClean="0">
                <a:ln>
                  <a:noFill/>
                </a:ln>
                <a:solidFill>
                  <a:srgbClr val="FF0000"/>
                </a:solidFill>
                <a:effectLst/>
                <a:uLnTx/>
                <a:uFillTx/>
                <a:latin typeface="宋体" charset="-122"/>
              </a:rPr>
              <a:t>1- </a:t>
            </a:r>
            <a:r>
              <a:rPr kumimoji="0" lang="en-US" altLang="zh-CN" sz="1800" b="0" i="0" u="none" strike="noStrike" kern="0" cap="none" spc="0" normalizeH="0" baseline="0" noProof="0" dirty="0" smtClean="0">
                <a:ln>
                  <a:noFill/>
                </a:ln>
                <a:solidFill>
                  <a:srgbClr val="FF0000"/>
                </a:solidFill>
                <a:effectLst/>
                <a:uLnTx/>
                <a:uFillTx/>
                <a:latin typeface="宋体" charset="-122"/>
              </a:rPr>
              <a:t>2</a:t>
            </a:r>
            <a:r>
              <a:rPr kumimoji="0" lang="en-US" altLang="zh-CN" sz="1800" b="0" i="0" u="none" strike="noStrike" kern="0" cap="none" spc="0" normalizeH="0" baseline="30000" noProof="0" dirty="0" smtClean="0">
                <a:ln>
                  <a:noFill/>
                </a:ln>
                <a:solidFill>
                  <a:srgbClr val="FF0000"/>
                </a:solidFill>
                <a:effectLst/>
                <a:uLnTx/>
                <a:uFillTx/>
                <a:latin typeface="宋体" charset="-122"/>
              </a:rPr>
              <a:t>-(n-1)</a:t>
            </a:r>
            <a:r>
              <a:rPr kumimoji="0" lang="en-US" altLang="zh-CN" sz="1800" b="0" i="0" u="none" strike="noStrike" kern="0" cap="none" spc="0" normalizeH="0" baseline="30000" noProof="0" dirty="0" smtClean="0">
                <a:ln>
                  <a:noFill/>
                </a:ln>
                <a:solidFill>
                  <a:sysClr val="windowText" lastClr="000000"/>
                </a:solidFill>
                <a:effectLst/>
                <a:uLnTx/>
                <a:uFillTx/>
                <a:latin typeface="宋体" charset="-122"/>
              </a:rPr>
              <a:t>        </a:t>
            </a:r>
            <a:r>
              <a:rPr kumimoji="0" lang="zh-CN" altLang="en-US" sz="3600" b="0" i="0" u="none" strike="noStrike" kern="0" cap="none" spc="0" normalizeH="0" baseline="0" noProof="0" dirty="0" smtClean="0">
                <a:ln>
                  <a:noFill/>
                </a:ln>
                <a:solidFill>
                  <a:sysClr val="windowText" lastClr="000000"/>
                </a:solidFill>
                <a:effectLst/>
                <a:uLnTx/>
                <a:uFillTx/>
              </a:rPr>
              <a:t>最小值</a:t>
            </a:r>
            <a:r>
              <a:rPr kumimoji="0" lang="en-US" altLang="zh-CN" sz="1800" b="0" i="0" u="none" strike="noStrike" kern="0" cap="none" spc="0" normalizeH="0" baseline="0" noProof="0" dirty="0" smtClean="0">
                <a:ln>
                  <a:noFill/>
                </a:ln>
                <a:solidFill>
                  <a:sysClr val="windowText" lastClr="000000"/>
                </a:solidFill>
                <a:effectLst/>
                <a:uLnTx/>
                <a:uFillTx/>
                <a:latin typeface="宋体" charset="-122"/>
              </a:rPr>
              <a:t>:</a:t>
            </a:r>
            <a:r>
              <a:rPr kumimoji="0" lang="en-US" altLang="zh-CN" sz="1800" b="0" i="0" u="none" strike="noStrike" kern="0" cap="none" spc="0" normalizeH="0" baseline="0" noProof="0" dirty="0" smtClean="0">
                <a:ln>
                  <a:noFill/>
                </a:ln>
                <a:solidFill>
                  <a:srgbClr val="FF0000"/>
                </a:solidFill>
                <a:effectLst/>
                <a:uLnTx/>
                <a:uFillTx/>
                <a:latin typeface="宋体" charset="-122"/>
              </a:rPr>
              <a:t>-(1- 2</a:t>
            </a:r>
            <a:r>
              <a:rPr kumimoji="0" lang="en-US" altLang="zh-CN" sz="1800" b="0" i="0" u="none" strike="noStrike" kern="0" cap="none" spc="0" normalizeH="0" baseline="30000" noProof="0" dirty="0" smtClean="0">
                <a:ln>
                  <a:noFill/>
                </a:ln>
                <a:solidFill>
                  <a:srgbClr val="FF0000"/>
                </a:solidFill>
                <a:effectLst/>
                <a:uLnTx/>
                <a:uFillTx/>
                <a:latin typeface="宋体" charset="-122"/>
              </a:rPr>
              <a:t>-(n-1)</a:t>
            </a:r>
            <a:r>
              <a:rPr kumimoji="0" lang="en-US" altLang="zh-CN" sz="1800" b="0" i="0" u="none" strike="noStrike" kern="0" cap="none" spc="0" normalizeH="0" baseline="0" noProof="0" dirty="0" smtClean="0">
                <a:ln>
                  <a:noFill/>
                </a:ln>
                <a:solidFill>
                  <a:srgbClr val="FF0000"/>
                </a:solidFill>
                <a:effectLst/>
                <a:uLnTx/>
                <a:uFillTx/>
                <a:latin typeface="宋体" charset="-122"/>
              </a:rPr>
              <a:t>)</a:t>
            </a:r>
            <a:endParaRPr kumimoji="0" lang="en-US" altLang="zh-CN" sz="1800" b="0" i="0" u="none" strike="noStrike" kern="0" cap="none" spc="0" normalizeH="0" baseline="30000" noProof="0" dirty="0" smtClean="0">
              <a:ln>
                <a:noFill/>
              </a:ln>
              <a:solidFill>
                <a:srgbClr val="FF0000"/>
              </a:solidFill>
              <a:effectLst/>
              <a:uLnTx/>
              <a:uFillTx/>
              <a:latin typeface="宋体" charset="-122"/>
            </a:endParaRPr>
          </a:p>
          <a:p>
            <a:pPr marL="0" marR="0" lvl="0" indent="0" algn="l" defTabSz="914400" eaLnBrk="0" fontAlgn="auto" latinLnBrk="0" hangingPunct="0">
              <a:lnSpc>
                <a:spcPct val="100000"/>
              </a:lnSpc>
              <a:spcBef>
                <a:spcPct val="5000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宋体" charset="-122"/>
              </a:rPr>
              <a:t>表示数的个数</a:t>
            </a:r>
            <a:r>
              <a:rPr kumimoji="0" lang="en-US" altLang="zh-CN" sz="1800" b="0" i="0" u="none" strike="noStrike" kern="0" cap="none" spc="0" normalizeH="0" baseline="0" noProof="0" dirty="0" smtClean="0">
                <a:ln>
                  <a:noFill/>
                </a:ln>
                <a:solidFill>
                  <a:sysClr val="windowText" lastClr="000000"/>
                </a:solidFill>
                <a:effectLst/>
                <a:uLnTx/>
                <a:uFillTx/>
                <a:latin typeface="宋体" charset="-122"/>
              </a:rPr>
              <a:t>: 2</a:t>
            </a:r>
            <a:r>
              <a:rPr kumimoji="0" lang="en-US" altLang="zh-CN" sz="1800" b="0" i="0" u="none" strike="noStrike" kern="0" cap="none" spc="0" normalizeH="0" baseline="30000" noProof="0" dirty="0" smtClean="0">
                <a:ln>
                  <a:noFill/>
                </a:ln>
                <a:solidFill>
                  <a:sysClr val="windowText" lastClr="000000"/>
                </a:solidFill>
                <a:effectLst/>
                <a:uLnTx/>
                <a:uFillTx/>
                <a:latin typeface="宋体" charset="-122"/>
              </a:rPr>
              <a:t>n </a:t>
            </a:r>
            <a:r>
              <a:rPr kumimoji="0" lang="en-US" altLang="zh-CN" sz="1800" b="0" i="0" u="none" strike="noStrike" kern="0" cap="none" spc="0" normalizeH="0" baseline="0" noProof="0" dirty="0" smtClean="0">
                <a:ln>
                  <a:noFill/>
                </a:ln>
                <a:solidFill>
                  <a:sysClr val="windowText" lastClr="000000"/>
                </a:solidFill>
                <a:effectLst/>
                <a:uLnTx/>
                <a:uFillTx/>
              </a:rPr>
              <a:t>–</a:t>
            </a:r>
            <a:r>
              <a:rPr kumimoji="0" lang="en-US" altLang="zh-CN" sz="1800" b="0" i="0" u="none" strike="noStrike" kern="0" cap="none" spc="0" normalizeH="0" baseline="30000" noProof="0" dirty="0" smtClean="0">
                <a:ln>
                  <a:noFill/>
                </a:ln>
                <a:solidFill>
                  <a:sysClr val="windowText" lastClr="000000"/>
                </a:solidFill>
                <a:effectLst/>
                <a:uLnTx/>
                <a:uFillTx/>
                <a:latin typeface="宋体" charset="-122"/>
              </a:rPr>
              <a:t> </a:t>
            </a:r>
            <a:r>
              <a:rPr kumimoji="0" lang="en-US" altLang="zh-CN" sz="1800" b="0" i="0" u="none" strike="noStrike" kern="0" cap="none" spc="0" normalizeH="0" baseline="0" noProof="0" dirty="0" smtClean="0">
                <a:ln>
                  <a:noFill/>
                </a:ln>
                <a:solidFill>
                  <a:sysClr val="windowText" lastClr="000000"/>
                </a:solidFill>
                <a:effectLst/>
                <a:uLnTx/>
                <a:uFillTx/>
                <a:latin typeface="宋体" charset="-122"/>
              </a:rPr>
              <a:t>1   </a:t>
            </a:r>
            <a:r>
              <a:rPr kumimoji="0" lang="en-US" altLang="zh-CN" sz="2400" b="0" i="0" u="none" strike="noStrike" kern="0" cap="none" spc="0" normalizeH="0" baseline="0" noProof="0" dirty="0" smtClean="0">
                <a:ln>
                  <a:noFill/>
                </a:ln>
                <a:solidFill>
                  <a:sysClr val="windowText" lastClr="000000"/>
                </a:solidFill>
                <a:effectLst/>
                <a:uLnTx/>
                <a:uFillTx/>
                <a:latin typeface="宋体" charset="-122"/>
              </a:rPr>
              <a:t>(+0</a:t>
            </a:r>
            <a:r>
              <a:rPr kumimoji="0" lang="zh-CN" altLang="en-US" sz="2400" b="0" i="0" u="none" strike="noStrike" kern="0" cap="none" spc="0" normalizeH="0" baseline="0" noProof="0" dirty="0" smtClean="0">
                <a:ln>
                  <a:noFill/>
                </a:ln>
                <a:solidFill>
                  <a:sysClr val="windowText" lastClr="000000"/>
                </a:solidFill>
                <a:effectLst/>
                <a:uLnTx/>
                <a:uFillTx/>
                <a:latin typeface="宋体" charset="-122"/>
              </a:rPr>
              <a:t>和</a:t>
            </a:r>
            <a:r>
              <a:rPr kumimoji="0" lang="en-US" altLang="zh-CN" sz="2400" b="0" i="0" u="none" strike="noStrike" kern="0" cap="none" spc="0" normalizeH="0" baseline="0" noProof="0" dirty="0" smtClean="0">
                <a:ln>
                  <a:noFill/>
                </a:ln>
                <a:solidFill>
                  <a:sysClr val="windowText" lastClr="000000"/>
                </a:solidFill>
                <a:effectLst/>
                <a:uLnTx/>
                <a:uFillTx/>
                <a:latin typeface="宋体" charset="-122"/>
              </a:rPr>
              <a:t>-0</a:t>
            </a:r>
            <a:r>
              <a:rPr kumimoji="0" lang="zh-CN" altLang="en-US" sz="2400" b="0" i="0" u="none" strike="noStrike" kern="0" cap="none" spc="0" normalizeH="0" baseline="0" noProof="0" dirty="0" smtClean="0">
                <a:ln>
                  <a:noFill/>
                </a:ln>
                <a:solidFill>
                  <a:sysClr val="windowText" lastClr="000000"/>
                </a:solidFill>
                <a:effectLst/>
                <a:uLnTx/>
                <a:uFillTx/>
                <a:latin typeface="宋体" charset="-122"/>
              </a:rPr>
              <a:t>占两个码</a:t>
            </a:r>
            <a:r>
              <a:rPr kumimoji="0" lang="en-US" altLang="zh-CN" sz="2400" b="0" i="0" u="none" strike="noStrike" kern="0" cap="none" spc="0" normalizeH="0" baseline="0" noProof="0" dirty="0" smtClean="0">
                <a:ln>
                  <a:noFill/>
                </a:ln>
                <a:solidFill>
                  <a:sysClr val="windowText" lastClr="000000"/>
                </a:solidFill>
                <a:effectLst/>
                <a:uLnTx/>
                <a:uFillTx/>
                <a:latin typeface="宋体" charset="-122"/>
              </a:rPr>
              <a:t>)</a:t>
            </a:r>
          </a:p>
        </p:txBody>
      </p:sp>
      <p:sp>
        <p:nvSpPr>
          <p:cNvPr id="10" name="Rectangle 6"/>
          <p:cNvSpPr>
            <a:spLocks noChangeArrowheads="1"/>
          </p:cNvSpPr>
          <p:nvPr/>
        </p:nvSpPr>
        <p:spPr bwMode="auto">
          <a:xfrm>
            <a:off x="431831" y="5029223"/>
            <a:ext cx="3205163" cy="45720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ct val="0"/>
              </a:spcBef>
              <a:spcAft>
                <a:spcPts val="0"/>
              </a:spcAft>
              <a:buClrTx/>
              <a:buSzTx/>
              <a:buFont typeface="Wingdings" pitchFamily="2" charset="2"/>
              <a:buChar char="n"/>
              <a:tabLst/>
              <a:defRPr/>
            </a:pPr>
            <a:r>
              <a:rPr kumimoji="0" lang="en-US" altLang="zh-CN" sz="2400" b="0" i="0" u="none" strike="noStrike" kern="0" cap="none" spc="0" normalizeH="0" baseline="0" noProof="0" dirty="0" smtClean="0">
                <a:ln>
                  <a:noFill/>
                </a:ln>
                <a:solidFill>
                  <a:srgbClr val="000099"/>
                </a:solidFill>
                <a:effectLst/>
                <a:uLnTx/>
                <a:uFillTx/>
                <a:sym typeface="Wingdings" pitchFamily="2" charset="2"/>
              </a:rPr>
              <a:t>(</a:t>
            </a:r>
            <a:r>
              <a:rPr kumimoji="0" lang="zh-CN" altLang="en-US" sz="2400" b="0" i="0" u="none" strike="noStrike" kern="0" cap="none" spc="0" normalizeH="0" baseline="0" noProof="0" dirty="0" smtClean="0">
                <a:ln>
                  <a:noFill/>
                </a:ln>
                <a:solidFill>
                  <a:srgbClr val="000099"/>
                </a:solidFill>
                <a:effectLst/>
                <a:uLnTx/>
                <a:uFillTx/>
                <a:sym typeface="Wingdings" pitchFamily="2" charset="2"/>
              </a:rPr>
              <a:t>设连同符号位共</a:t>
            </a:r>
            <a:r>
              <a:rPr kumimoji="0" lang="en-US" altLang="zh-CN" sz="2400" b="0" i="0" u="none" strike="noStrike" kern="0" cap="none" spc="0" normalizeH="0" baseline="0" noProof="0" dirty="0" smtClean="0">
                <a:ln>
                  <a:noFill/>
                </a:ln>
                <a:solidFill>
                  <a:srgbClr val="000099"/>
                </a:solidFill>
                <a:effectLst/>
                <a:uLnTx/>
                <a:uFillTx/>
                <a:sym typeface="Wingdings" pitchFamily="2" charset="2"/>
              </a:rPr>
              <a:t>n</a:t>
            </a:r>
            <a:r>
              <a:rPr kumimoji="0" lang="zh-CN" altLang="en-US" sz="2400" b="0" i="0" u="none" strike="noStrike" kern="0" cap="none" spc="0" normalizeH="0" baseline="0" noProof="0" dirty="0" smtClean="0">
                <a:ln>
                  <a:noFill/>
                </a:ln>
                <a:solidFill>
                  <a:srgbClr val="000099"/>
                </a:solidFill>
                <a:effectLst/>
                <a:uLnTx/>
                <a:uFillTx/>
                <a:sym typeface="Wingdings" pitchFamily="2" charset="2"/>
              </a:rPr>
              <a:t>位</a:t>
            </a:r>
            <a:r>
              <a:rPr kumimoji="0" lang="en-US" altLang="zh-CN" sz="2400" b="0" i="0" u="none" strike="noStrike" kern="0" cap="none" spc="0" normalizeH="0" baseline="0" noProof="0" dirty="0" smtClean="0">
                <a:ln>
                  <a:noFill/>
                </a:ln>
                <a:solidFill>
                  <a:srgbClr val="000099"/>
                </a:solidFill>
                <a:effectLst/>
                <a:uLnTx/>
                <a:uFillTx/>
                <a:sym typeface="Wingdings" pitchFamily="2" charset="2"/>
              </a:rPr>
              <a:t>)</a:t>
            </a:r>
          </a:p>
        </p:txBody>
      </p:sp>
    </p:spTree>
    <p:extLst>
      <p:ext uri="{BB962C8B-B14F-4D97-AF65-F5344CB8AC3E}">
        <p14:creationId xmlns:p14="http://schemas.microsoft.com/office/powerpoint/2010/main" val="1851260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原码表示区间</a:t>
            </a:r>
            <a:endParaRPr lang="zh-CN" altLang="en-US" dirty="0">
              <a:solidFill>
                <a:srgbClr val="FF0000"/>
              </a:solidFill>
            </a:endParaRPr>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-0.11…1 ~ +0.11…1</a:t>
            </a:r>
          </a:p>
          <a:p>
            <a:pPr lvl="1">
              <a:spcBef>
                <a:spcPct val="50000"/>
              </a:spcBef>
            </a:pP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-011…1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2</a:t>
            </a:r>
            <a:r>
              <a:rPr lang="en-US" altLang="zh-CN" sz="2400" baseline="60000" dirty="0" smtClean="0">
                <a:solidFill>
                  <a:schemeClr val="accent2"/>
                </a:solidFill>
              </a:rPr>
              <a:t>n</a:t>
            </a:r>
            <a:r>
              <a:rPr lang="en-US" altLang="zh-CN" sz="2400" dirty="0" smtClean="0">
                <a:solidFill>
                  <a:schemeClr val="accent2"/>
                </a:solidFill>
              </a:rPr>
              <a:t> </a:t>
            </a:r>
            <a:r>
              <a:rPr lang="en-US" altLang="zh-CN" sz="2400" dirty="0">
                <a:solidFill>
                  <a:schemeClr val="accent2"/>
                </a:solidFill>
              </a:rPr>
              <a:t>) </a:t>
            </a:r>
          </a:p>
          <a:p>
            <a:pPr>
              <a:spcBef>
                <a:spcPct val="50000"/>
              </a:spcBef>
            </a:pPr>
            <a:r>
              <a:rPr lang="zh-CN" altLang="en-US" sz="2800" dirty="0" smtClean="0">
                <a:solidFill>
                  <a:schemeClr val="accent2"/>
                </a:solidFill>
                <a:latin typeface="Times New Roman" panose="02020603050405020304" pitchFamily="18" charset="0"/>
                <a:cs typeface="Times New Roman" panose="02020603050405020304" pitchFamily="18" charset="0"/>
              </a:rPr>
              <a:t>对称区间</a:t>
            </a: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47</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1469800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原码特性</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sz="2600" dirty="0" smtClean="0"/>
              <a:t>直观易懂</a:t>
            </a:r>
            <a:endParaRPr lang="en-US" altLang="zh-CN" sz="2600" dirty="0"/>
          </a:p>
          <a:p>
            <a:pPr lvl="1" eaLnBrk="1" hangingPunct="1"/>
            <a:r>
              <a:rPr lang="zh-CN" altLang="en-US" sz="2200" dirty="0" smtClean="0"/>
              <a:t>第一位为符号位</a:t>
            </a:r>
            <a:endParaRPr lang="en-US" altLang="zh-CN" sz="2200" dirty="0"/>
          </a:p>
          <a:p>
            <a:pPr lvl="1" eaLnBrk="1" hangingPunct="1"/>
            <a:r>
              <a:rPr lang="zh-CN" altLang="en-US" sz="2200" dirty="0" smtClean="0"/>
              <a:t>其他为数值位</a:t>
            </a:r>
            <a:endParaRPr lang="en-US" altLang="zh-CN" sz="2200" dirty="0"/>
          </a:p>
          <a:p>
            <a:pPr eaLnBrk="1" hangingPunct="1"/>
            <a:r>
              <a:rPr lang="zh-CN" altLang="en-US" sz="2600" dirty="0" smtClean="0"/>
              <a:t>正零负零两个零</a:t>
            </a:r>
            <a:endParaRPr lang="en-US" altLang="zh-CN" sz="2600" dirty="0"/>
          </a:p>
          <a:p>
            <a:pPr eaLnBrk="1" hangingPunct="1"/>
            <a:r>
              <a:rPr lang="zh-CN" altLang="en-US" sz="2800" dirty="0"/>
              <a:t>加、减运算方式不统一</a:t>
            </a:r>
          </a:p>
          <a:p>
            <a:pPr lvl="1" eaLnBrk="1" hangingPunct="1"/>
            <a:r>
              <a:rPr lang="zh-CN" altLang="en-US" sz="2200" dirty="0" smtClean="0"/>
              <a:t>符号相异加法不能直接运算</a:t>
            </a:r>
            <a:endParaRPr lang="en-US" altLang="zh-CN" sz="2200" dirty="0" smtClean="0"/>
          </a:p>
          <a:p>
            <a:pPr lvl="1" eaLnBrk="1" hangingPunct="1"/>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p>
          <a:p>
            <a:pPr eaLnBrk="1" hangingPunct="1"/>
            <a:r>
              <a:rPr lang="zh-CN" altLang="en-US" sz="2600" dirty="0" smtClean="0"/>
              <a:t>从</a:t>
            </a:r>
            <a:r>
              <a:rPr lang="en-US" altLang="zh-CN" sz="2600" dirty="0"/>
              <a:t>50</a:t>
            </a:r>
            <a:r>
              <a:rPr lang="zh-CN" altLang="en-US" sz="2600" dirty="0"/>
              <a:t>年代开始，整数都采用</a:t>
            </a:r>
            <a:r>
              <a:rPr lang="zh-CN" altLang="en-US" sz="2600" dirty="0">
                <a:solidFill>
                  <a:srgbClr val="FF0000"/>
                </a:solidFill>
              </a:rPr>
              <a:t>补码</a:t>
            </a:r>
            <a:r>
              <a:rPr lang="zh-CN" altLang="en-US" sz="2600" dirty="0"/>
              <a:t>来表示</a:t>
            </a:r>
          </a:p>
          <a:p>
            <a:pPr>
              <a:defRPr/>
            </a:pPr>
            <a:r>
              <a:rPr lang="zh-CN" altLang="en-US" sz="2600" dirty="0"/>
              <a:t>但浮点数的尾数用原码定点小数表示</a:t>
            </a:r>
          </a:p>
          <a:p>
            <a:pPr eaLnBrk="1" hangingPunct="1"/>
            <a:endParaRPr lang="en-US" altLang="zh-CN" sz="2600"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48</a:t>
            </a:fld>
            <a:r>
              <a:rPr lang="en-US" altLang="zh-CN" sz="1400" smtClean="0">
                <a:solidFill>
                  <a:srgbClr val="0D7157"/>
                </a:solidFill>
              </a:rPr>
              <a:t>- </a:t>
            </a:r>
            <a:endParaRPr lang="en-US" altLang="zh-CN" sz="1400" dirty="0">
              <a:solidFill>
                <a:srgbClr val="0D7157"/>
              </a:solidFill>
            </a:endParaRPr>
          </a:p>
        </p:txBody>
      </p:sp>
      <p:sp>
        <p:nvSpPr>
          <p:cNvPr id="5" name="内容占位符 2"/>
          <p:cNvSpPr txBox="1">
            <a:spLocks/>
          </p:cNvSpPr>
          <p:nvPr/>
        </p:nvSpPr>
        <p:spPr bwMode="auto">
          <a:xfrm>
            <a:off x="5180664" y="2132856"/>
            <a:ext cx="3528392" cy="1728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itchFamily="2" charset="2"/>
              <a:buNone/>
            </a:pPr>
            <a:r>
              <a:rPr lang="en-US" altLang="zh-CN" b="1" i="0" kern="0" dirty="0" smtClean="0">
                <a:solidFill>
                  <a:schemeClr val="accent2"/>
                </a:solidFill>
                <a:latin typeface="Courier New" panose="02070309020205020404" pitchFamily="49" charset="0"/>
                <a:ea typeface="宋体" panose="02010600030101010101" pitchFamily="2" charset="-122"/>
              </a:rPr>
              <a:t>  0</a:t>
            </a:r>
            <a:r>
              <a:rPr lang="en-US" altLang="zh-CN" b="1" i="0" kern="0" dirty="0" smtClean="0">
                <a:latin typeface="Courier New" panose="02070309020205020404" pitchFamily="49" charset="0"/>
                <a:ea typeface="宋体" panose="02010600030101010101" pitchFamily="2" charset="-122"/>
              </a:rPr>
              <a:t>1011001</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89</a:t>
            </a:r>
            <a:r>
              <a:rPr lang="en-US" altLang="zh-CN" b="1" i="0" kern="0" baseline="-25000" dirty="0" smtClean="0">
                <a:latin typeface="Courier New" panose="02070309020205020404" pitchFamily="49" charset="0"/>
                <a:ea typeface="宋体" panose="02010600030101010101" pitchFamily="2" charset="-122"/>
              </a:rPr>
              <a:t>10</a:t>
            </a:r>
            <a:endParaRPr lang="en-US" altLang="zh-CN" b="1" i="0" kern="0" dirty="0" smtClean="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b="1" i="0" kern="0" dirty="0" smtClean="0">
                <a:latin typeface="Courier New" panose="02070309020205020404" pitchFamily="49" charset="0"/>
                <a:ea typeface="宋体" panose="02010600030101010101" pitchFamily="2" charset="-122"/>
              </a:rPr>
              <a:t>+ </a:t>
            </a:r>
            <a:r>
              <a:rPr lang="en-US" altLang="zh-CN" b="1" i="0" u="sng" kern="0" dirty="0" smtClean="0">
                <a:solidFill>
                  <a:schemeClr val="accent2"/>
                </a:solidFill>
                <a:latin typeface="Courier New" panose="02070309020205020404" pitchFamily="49" charset="0"/>
                <a:ea typeface="宋体" panose="02010600030101010101" pitchFamily="2" charset="-122"/>
              </a:rPr>
              <a:t>1</a:t>
            </a:r>
            <a:r>
              <a:rPr lang="en-US" altLang="zh-CN" b="1" i="0" u="sng" kern="0" dirty="0" smtClean="0">
                <a:latin typeface="Courier New" panose="02070309020205020404" pitchFamily="49" charset="0"/>
                <a:ea typeface="宋体" panose="02010600030101010101" pitchFamily="2" charset="-122"/>
              </a:rPr>
              <a:t>1001101</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a:t>
            </a:r>
            <a:r>
              <a:rPr lang="en-US" altLang="zh-CN" b="1" i="0" u="sng" kern="0" dirty="0" smtClean="0">
                <a:latin typeface="Courier New" panose="02070309020205020404" pitchFamily="49" charset="0"/>
                <a:ea typeface="宋体" panose="02010600030101010101" pitchFamily="2" charset="-122"/>
              </a:rPr>
              <a:t>-77</a:t>
            </a:r>
            <a:r>
              <a:rPr lang="en-US" altLang="zh-CN" b="1" i="0" kern="0" baseline="-25000" dirty="0" smtClean="0">
                <a:latin typeface="Courier New" panose="02070309020205020404" pitchFamily="49" charset="0"/>
                <a:ea typeface="宋体" panose="02010600030101010101" pitchFamily="2" charset="-122"/>
              </a:rPr>
              <a:t>10</a:t>
            </a:r>
            <a:r>
              <a:rPr lang="en-US" altLang="zh-CN" b="1" i="0" u="sng" kern="0" dirty="0" smtClean="0">
                <a:latin typeface="Courier New" panose="02070309020205020404" pitchFamily="49" charset="0"/>
                <a:ea typeface="宋体" panose="02010600030101010101" pitchFamily="2" charset="-122"/>
              </a:rPr>
              <a:t> </a:t>
            </a:r>
            <a:endParaRPr lang="en-US" altLang="zh-CN" b="1" i="0" kern="0" dirty="0" smtClean="0">
              <a:latin typeface="Courier New" panose="02070309020205020404" pitchFamily="49" charset="0"/>
              <a:ea typeface="宋体" panose="02010600030101010101" pitchFamily="2" charset="-122"/>
            </a:endParaRPr>
          </a:p>
          <a:p>
            <a:pPr eaLnBrk="1" hangingPunct="1">
              <a:buFont typeface="Wingdings" pitchFamily="2" charset="2"/>
              <a:buNone/>
            </a:pPr>
            <a:r>
              <a:rPr lang="en-US" altLang="zh-CN" b="1" i="0" kern="0" dirty="0" smtClean="0">
                <a:solidFill>
                  <a:schemeClr val="accent2"/>
                </a:solidFill>
                <a:latin typeface="Courier New" panose="02070309020205020404" pitchFamily="49" charset="0"/>
                <a:ea typeface="宋体" panose="02010600030101010101" pitchFamily="2" charset="-122"/>
              </a:rPr>
              <a:t>  0</a:t>
            </a:r>
            <a:r>
              <a:rPr lang="en-US" altLang="zh-CN" b="1" i="0" kern="0" dirty="0" smtClean="0">
                <a:latin typeface="Courier New" panose="02070309020205020404" pitchFamily="49" charset="0"/>
                <a:ea typeface="宋体" panose="02010600030101010101" pitchFamily="2" charset="-122"/>
              </a:rPr>
              <a:t>0100110</a:t>
            </a:r>
            <a:r>
              <a:rPr lang="en-US" altLang="zh-CN" b="1" i="0" kern="0" baseline="-25000" dirty="0" smtClean="0">
                <a:latin typeface="Courier New" panose="02070309020205020404" pitchFamily="49" charset="0"/>
                <a:ea typeface="宋体" panose="02010600030101010101" pitchFamily="2" charset="-122"/>
              </a:rPr>
              <a:t>2</a:t>
            </a:r>
            <a:r>
              <a:rPr lang="en-US" altLang="zh-CN" b="1" i="0" kern="0" dirty="0" smtClean="0">
                <a:latin typeface="Courier New" panose="02070309020205020404" pitchFamily="49" charset="0"/>
                <a:ea typeface="宋体" panose="02010600030101010101" pitchFamily="2" charset="-122"/>
              </a:rPr>
              <a:t> =  38</a:t>
            </a:r>
            <a:r>
              <a:rPr lang="en-US" altLang="zh-CN" b="1" i="0" kern="0" baseline="-25000" dirty="0" smtClean="0">
                <a:latin typeface="Courier New" panose="02070309020205020404" pitchFamily="49" charset="0"/>
                <a:ea typeface="宋体" panose="02010600030101010101" pitchFamily="2" charset="-122"/>
              </a:rPr>
              <a:t>10</a:t>
            </a:r>
          </a:p>
          <a:p>
            <a:pPr eaLnBrk="1" hangingPunct="1">
              <a:buFont typeface="Wingdings" pitchFamily="2" charset="2"/>
              <a:buNone/>
            </a:pPr>
            <a:endParaRPr lang="en-US" altLang="zh-CN" b="1" i="0" kern="0" baseline="-25000" dirty="0" smtClean="0">
              <a:latin typeface="Courier New" panose="02070309020205020404" pitchFamily="49" charset="0"/>
              <a:ea typeface="宋体" panose="02010600030101010101" pitchFamily="2" charset="-122"/>
            </a:endParaRPr>
          </a:p>
          <a:p>
            <a:pPr eaLnBrk="1" hangingPunct="1">
              <a:buFont typeface="Wingdings" pitchFamily="2" charset="2"/>
              <a:buNone/>
            </a:pPr>
            <a:endParaRPr lang="en-US" altLang="zh-CN" b="1" i="0" kern="0" baseline="-25000" dirty="0" smtClean="0">
              <a:latin typeface="Courier New" panose="02070309020205020404" pitchFamily="49" charset="0"/>
              <a:ea typeface="宋体" panose="02010600030101010101" pitchFamily="2" charset="-122"/>
            </a:endParaRPr>
          </a:p>
          <a:p>
            <a:endParaRPr lang="en-US" altLang="en-US" sz="2200" dirty="0">
              <a:solidFill>
                <a:srgbClr val="C00000"/>
              </a:solidFill>
            </a:endParaRPr>
          </a:p>
        </p:txBody>
      </p:sp>
    </p:spTree>
    <p:extLst>
      <p:ext uri="{BB962C8B-B14F-4D97-AF65-F5344CB8AC3E}">
        <p14:creationId xmlns:p14="http://schemas.microsoft.com/office/powerpoint/2010/main" val="3246791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反码表示法</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所谓反码，就是二进制的各位数码取反</a:t>
            </a:r>
          </a:p>
          <a:p>
            <a:pPr eaLnBrk="1" hangingPunct="1"/>
            <a:r>
              <a:rPr lang="zh-CN" altLang="en-US" dirty="0"/>
              <a:t>符号位表示方法与原码相同</a:t>
            </a:r>
          </a:p>
          <a:p>
            <a:pPr eaLnBrk="1" hangingPunct="1"/>
            <a:r>
              <a:rPr lang="en-US" altLang="zh-CN" dirty="0">
                <a:ea typeface="宋体" panose="02010600030101010101" pitchFamily="2" charset="-122"/>
              </a:rPr>
              <a:t>Example: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0</a:t>
            </a:r>
            <a:r>
              <a:rPr lang="en-US" altLang="zh-CN" dirty="0">
                <a:ea typeface="宋体" panose="02010600030101010101" pitchFamily="2" charset="-122"/>
              </a:rPr>
              <a:t>0111</a:t>
            </a:r>
            <a:r>
              <a:rPr lang="en-US" altLang="zh-CN" baseline="-25000" dirty="0">
                <a:ea typeface="宋体" panose="02010600030101010101" pitchFamily="2" charset="-122"/>
              </a:rPr>
              <a:t>2</a:t>
            </a:r>
            <a:r>
              <a:rPr lang="en-US" altLang="zh-CN" dirty="0">
                <a:ea typeface="宋体" panose="02010600030101010101" pitchFamily="2" charset="-122"/>
              </a:rPr>
              <a:t>  </a:t>
            </a:r>
          </a:p>
          <a:p>
            <a:pPr eaLnBrk="1" hangingPunct="1">
              <a:buNone/>
            </a:pPr>
            <a:r>
              <a:rPr lang="en-US" altLang="zh-CN" dirty="0">
                <a:ea typeface="宋体" panose="02010600030101010101" pitchFamily="2" charset="-122"/>
              </a:rPr>
              <a:t>                 -7</a:t>
            </a:r>
            <a:r>
              <a:rPr lang="en-US" altLang="zh-CN" baseline="-25000" dirty="0">
                <a:ea typeface="宋体" panose="02010600030101010101" pitchFamily="2" charset="-122"/>
              </a:rPr>
              <a:t>10</a:t>
            </a:r>
            <a:r>
              <a:rPr lang="en-US" altLang="zh-CN" dirty="0">
                <a:ea typeface="宋体" panose="02010600030101010101" pitchFamily="2" charset="-122"/>
              </a:rPr>
              <a:t> = </a:t>
            </a:r>
            <a:r>
              <a:rPr lang="en-US" altLang="zh-CN" dirty="0">
                <a:solidFill>
                  <a:srgbClr val="FF0000"/>
                </a:solidFill>
                <a:ea typeface="宋体" panose="02010600030101010101" pitchFamily="2" charset="-122"/>
              </a:rPr>
              <a:t>1</a:t>
            </a:r>
            <a:r>
              <a:rPr lang="en-US" altLang="zh-CN" dirty="0">
                <a:ea typeface="宋体" panose="02010600030101010101" pitchFamily="2" charset="-122"/>
              </a:rPr>
              <a:t>1000</a:t>
            </a:r>
            <a:r>
              <a:rPr lang="en-US" altLang="zh-CN" baseline="-25000" dirty="0">
                <a:ea typeface="宋体" panose="02010600030101010101" pitchFamily="2" charset="-122"/>
              </a:rPr>
              <a:t>2</a:t>
            </a:r>
          </a:p>
          <a:p>
            <a:pPr eaLnBrk="1" hangingPunct="1"/>
            <a:r>
              <a:rPr lang="en-US" altLang="zh-CN" dirty="0">
                <a:ea typeface="宋体" panose="02010600030101010101" pitchFamily="2" charset="-122"/>
              </a:rPr>
              <a:t>Called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a:t>
            </a:r>
            <a:r>
              <a:rPr lang="en-US" altLang="zh-CN" u="sng" dirty="0" smtClean="0">
                <a:solidFill>
                  <a:schemeClr val="accent2"/>
                </a:solidFill>
                <a:ea typeface="宋体" panose="02010600030101010101" pitchFamily="2" charset="-122"/>
              </a:rPr>
              <a:t>Complement</a:t>
            </a:r>
          </a:p>
          <a:p>
            <a:pPr eaLnBrk="1" hangingPunct="1"/>
            <a:endParaRPr lang="en-US" altLang="zh-CN" u="sng" dirty="0">
              <a:solidFill>
                <a:schemeClr val="accent2"/>
              </a:solidFill>
              <a:ea typeface="宋体" panose="02010600030101010101" pitchFamily="2" charset="-122"/>
            </a:endParaRPr>
          </a:p>
          <a:p>
            <a:pPr eaLnBrk="1" hangingPunct="1">
              <a:lnSpc>
                <a:spcPct val="115000"/>
              </a:lnSpc>
            </a:pPr>
            <a:r>
              <a:rPr lang="en-US" altLang="zh-CN" dirty="0"/>
              <a:t>[+0]</a:t>
            </a:r>
            <a:r>
              <a:rPr lang="zh-CN" altLang="en-US" baseline="-25000" dirty="0"/>
              <a:t>反</a:t>
            </a:r>
            <a:r>
              <a:rPr lang="en-US" altLang="zh-CN" dirty="0"/>
              <a:t>=</a:t>
            </a:r>
            <a:r>
              <a:rPr lang="en-US" altLang="zh-CN" dirty="0" smtClean="0">
                <a:solidFill>
                  <a:srgbClr val="FF0000"/>
                </a:solidFill>
              </a:rPr>
              <a:t>0</a:t>
            </a:r>
            <a:r>
              <a:rPr lang="en-US" altLang="zh-CN" dirty="0" smtClean="0"/>
              <a:t>.000</a:t>
            </a:r>
            <a:r>
              <a:rPr lang="en-US" altLang="zh-CN" dirty="0" smtClean="0">
                <a:latin typeface="宋体" panose="02010600030101010101" pitchFamily="2" charset="-122"/>
              </a:rPr>
              <a:t>…</a:t>
            </a:r>
            <a:r>
              <a:rPr lang="en-US" altLang="zh-CN" dirty="0" smtClean="0"/>
              <a:t>0       [-</a:t>
            </a:r>
            <a:r>
              <a:rPr lang="en-US" altLang="zh-CN" dirty="0"/>
              <a:t>0]</a:t>
            </a:r>
            <a:r>
              <a:rPr lang="zh-CN" altLang="en-US" baseline="-25000" dirty="0"/>
              <a:t>反</a:t>
            </a:r>
            <a:r>
              <a:rPr lang="en-US" altLang="zh-CN" dirty="0"/>
              <a:t>=</a:t>
            </a:r>
            <a:r>
              <a:rPr lang="en-US" altLang="zh-CN" dirty="0">
                <a:solidFill>
                  <a:srgbClr val="FF0000"/>
                </a:solidFill>
              </a:rPr>
              <a:t>1</a:t>
            </a:r>
            <a:r>
              <a:rPr lang="en-US" altLang="zh-CN" dirty="0"/>
              <a:t>.111</a:t>
            </a:r>
            <a:r>
              <a:rPr lang="en-US" altLang="zh-CN" dirty="0">
                <a:latin typeface="宋体" panose="02010600030101010101" pitchFamily="2" charset="-122"/>
              </a:rPr>
              <a:t>…</a:t>
            </a:r>
            <a:r>
              <a:rPr lang="en-US" altLang="zh-CN" dirty="0"/>
              <a:t>1</a:t>
            </a:r>
          </a:p>
          <a:p>
            <a:pPr eaLnBrk="1" hangingPunct="1">
              <a:lnSpc>
                <a:spcPct val="115000"/>
              </a:lnSpc>
            </a:pPr>
            <a:r>
              <a:rPr lang="en-US" altLang="zh-CN" dirty="0"/>
              <a:t>[0.1111]</a:t>
            </a:r>
            <a:r>
              <a:rPr lang="zh-CN" altLang="en-US" baseline="-25000" dirty="0"/>
              <a:t>反</a:t>
            </a:r>
            <a:r>
              <a:rPr lang="en-US" altLang="zh-CN" dirty="0"/>
              <a:t>=</a:t>
            </a:r>
            <a:r>
              <a:rPr lang="en-US" altLang="zh-CN" dirty="0" smtClean="0">
                <a:solidFill>
                  <a:srgbClr val="FF0000"/>
                </a:solidFill>
              </a:rPr>
              <a:t>0</a:t>
            </a:r>
            <a:r>
              <a:rPr lang="en-US" altLang="zh-CN" dirty="0" smtClean="0"/>
              <a:t>.1111    [-</a:t>
            </a:r>
            <a:r>
              <a:rPr lang="en-US" altLang="zh-CN" dirty="0"/>
              <a:t>0.1111]</a:t>
            </a:r>
            <a:r>
              <a:rPr lang="zh-CN" altLang="en-US" baseline="-25000" dirty="0"/>
              <a:t>反</a:t>
            </a:r>
            <a:r>
              <a:rPr lang="en-US" altLang="zh-CN" dirty="0"/>
              <a:t>=</a:t>
            </a:r>
            <a:r>
              <a:rPr lang="en-US" altLang="zh-CN" dirty="0">
                <a:solidFill>
                  <a:srgbClr val="FF0000"/>
                </a:solidFill>
              </a:rPr>
              <a:t>1</a:t>
            </a:r>
            <a:r>
              <a:rPr lang="en-US" altLang="zh-CN" dirty="0"/>
              <a:t>.0000</a:t>
            </a:r>
          </a:p>
          <a:p>
            <a:pPr eaLnBrk="1" hangingPunct="1">
              <a:lnSpc>
                <a:spcPct val="115000"/>
              </a:lnSpc>
            </a:pPr>
            <a:r>
              <a:rPr lang="en-US" altLang="zh-CN" dirty="0"/>
              <a:t>[1110]</a:t>
            </a:r>
            <a:r>
              <a:rPr lang="zh-CN" altLang="en-US" baseline="-25000" dirty="0"/>
              <a:t>反</a:t>
            </a:r>
            <a:r>
              <a:rPr lang="en-US" altLang="zh-CN" dirty="0"/>
              <a:t>=</a:t>
            </a:r>
            <a:r>
              <a:rPr lang="en-US" altLang="zh-CN" dirty="0" smtClean="0">
                <a:solidFill>
                  <a:srgbClr val="FF0000"/>
                </a:solidFill>
              </a:rPr>
              <a:t>0</a:t>
            </a:r>
            <a:r>
              <a:rPr lang="en-US" altLang="zh-CN" dirty="0" smtClean="0"/>
              <a:t>1110        [-</a:t>
            </a:r>
            <a:r>
              <a:rPr lang="en-US" altLang="zh-CN" dirty="0"/>
              <a:t>1110]</a:t>
            </a:r>
            <a:r>
              <a:rPr lang="zh-CN" altLang="en-US" baseline="-25000" dirty="0"/>
              <a:t>反</a:t>
            </a:r>
            <a:r>
              <a:rPr lang="en-US" altLang="zh-CN" dirty="0"/>
              <a:t>=</a:t>
            </a:r>
            <a:r>
              <a:rPr lang="en-US" altLang="zh-CN" dirty="0">
                <a:solidFill>
                  <a:srgbClr val="FF0000"/>
                </a:solidFill>
              </a:rPr>
              <a:t>1</a:t>
            </a:r>
            <a:r>
              <a:rPr lang="en-US" altLang="zh-CN" dirty="0"/>
              <a:t>0001</a:t>
            </a:r>
          </a:p>
          <a:p>
            <a:pPr eaLnBrk="1" hangingPunct="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49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177969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2"/>
          <p:cNvSpPr>
            <a:spLocks noGrp="1" noChangeArrowheads="1"/>
          </p:cNvSpPr>
          <p:nvPr>
            <p:ph type="title" idx="4294967295"/>
          </p:nvPr>
        </p:nvSpPr>
        <p:spPr bwMode="auto">
          <a:xfrm>
            <a:off x="-32" y="169843"/>
            <a:ext cx="7573963" cy="544513"/>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 typeface="Wingdings" pitchFamily="2" charset="2"/>
              <a:buChar char="ü"/>
              <a:tabLst/>
              <a:defRPr/>
            </a:pPr>
            <a:r>
              <a:rPr kumimoji="0" lang="zh-CN" altLang="en-US" sz="3200" i="0" u="none" strike="noStrike" kern="0" cap="none" spc="0" normalizeH="0" baseline="0" noProof="0" dirty="0" smtClean="0">
                <a:ln>
                  <a:noFill/>
                </a:ln>
                <a:solidFill>
                  <a:srgbClr val="FF0000"/>
                </a:solidFill>
                <a:effectLst/>
                <a:uLnTx/>
                <a:uFillTx/>
              </a:rPr>
              <a:t>“转换”的概念在数据表示中的反映</a:t>
            </a:r>
          </a:p>
        </p:txBody>
      </p:sp>
      <p:grpSp>
        <p:nvGrpSpPr>
          <p:cNvPr id="49" name="组合 89"/>
          <p:cNvGrpSpPr>
            <a:grpSpLocks/>
          </p:cNvGrpSpPr>
          <p:nvPr/>
        </p:nvGrpSpPr>
        <p:grpSpPr bwMode="auto">
          <a:xfrm>
            <a:off x="8459788" y="1901825"/>
            <a:ext cx="522287" cy="4545013"/>
            <a:chOff x="8389256" y="1147423"/>
            <a:chExt cx="523310" cy="3164111"/>
          </a:xfrm>
        </p:grpSpPr>
        <p:cxnSp>
          <p:nvCxnSpPr>
            <p:cNvPr id="50" name="直接箭头连接符 76"/>
            <p:cNvCxnSpPr>
              <a:cxnSpLocks noChangeShapeType="1"/>
            </p:cNvCxnSpPr>
            <p:nvPr/>
          </p:nvCxnSpPr>
          <p:spPr bwMode="auto">
            <a:xfrm rot="5400000">
              <a:off x="7329716" y="2728685"/>
              <a:ext cx="3164111" cy="1588"/>
            </a:xfrm>
            <a:prstGeom prst="straightConnector1">
              <a:avLst/>
            </a:prstGeom>
            <a:noFill/>
            <a:ln w="31750" algn="ctr">
              <a:solidFill>
                <a:srgbClr val="FF0066"/>
              </a:solidFill>
              <a:round/>
              <a:headEnd/>
              <a:tailEnd type="stealth" w="lg" len="lg"/>
            </a:ln>
          </p:spPr>
        </p:cxnSp>
        <p:sp>
          <p:nvSpPr>
            <p:cNvPr id="51" name="TextBox 77"/>
            <p:cNvSpPr txBox="1">
              <a:spLocks noChangeArrowheads="1"/>
            </p:cNvSpPr>
            <p:nvPr/>
          </p:nvSpPr>
          <p:spPr bwMode="auto">
            <a:xfrm>
              <a:off x="8389256" y="1494447"/>
              <a:ext cx="478773" cy="1080860"/>
            </a:xfrm>
            <a:prstGeom prst="rect">
              <a:avLst/>
            </a:prstGeom>
            <a:noFill/>
            <a:ln w="9525">
              <a:noFill/>
              <a:miter lim="800000"/>
              <a:headEnd/>
              <a:tailEnd/>
            </a:ln>
          </p:spPr>
          <p:txBody>
            <a:bodyPr>
              <a:spAutoFit/>
            </a:bodyPr>
            <a:lstStyle/>
            <a:p>
              <a:pPr eaLnBrk="0" hangingPunct="0"/>
              <a:r>
                <a:rPr lang="zh-CN" altLang="en-US" sz="2400" b="1">
                  <a:solidFill>
                    <a:srgbClr val="FF0066"/>
                  </a:solidFill>
                  <a:latin typeface="Times New Roman" pitchFamily="18" charset="0"/>
                  <a:ea typeface="微软雅黑" pitchFamily="34" charset="-122"/>
                </a:rPr>
                <a:t>具体实现</a:t>
              </a:r>
            </a:p>
          </p:txBody>
        </p:sp>
      </p:grpSp>
      <p:grpSp>
        <p:nvGrpSpPr>
          <p:cNvPr id="52" name="组合 88"/>
          <p:cNvGrpSpPr>
            <a:grpSpLocks/>
          </p:cNvGrpSpPr>
          <p:nvPr/>
        </p:nvGrpSpPr>
        <p:grpSpPr bwMode="auto">
          <a:xfrm>
            <a:off x="7993063" y="1042988"/>
            <a:ext cx="479425" cy="4700587"/>
            <a:chOff x="4970430" y="1227253"/>
            <a:chExt cx="479764" cy="3164111"/>
          </a:xfrm>
        </p:grpSpPr>
        <p:cxnSp>
          <p:nvCxnSpPr>
            <p:cNvPr id="53" name="直接箭头连接符 86"/>
            <p:cNvCxnSpPr>
              <a:cxnSpLocks noChangeShapeType="1"/>
            </p:cNvCxnSpPr>
            <p:nvPr/>
          </p:nvCxnSpPr>
          <p:spPr bwMode="auto">
            <a:xfrm rot="5400000">
              <a:off x="3389168" y="2808515"/>
              <a:ext cx="3164111" cy="1588"/>
            </a:xfrm>
            <a:prstGeom prst="straightConnector1">
              <a:avLst/>
            </a:prstGeom>
            <a:noFill/>
            <a:ln w="31750" algn="ctr">
              <a:solidFill>
                <a:srgbClr val="FF0066"/>
              </a:solidFill>
              <a:round/>
              <a:headEnd type="arrow" w="lg" len="med"/>
              <a:tailEnd/>
            </a:ln>
          </p:spPr>
        </p:cxnSp>
        <p:sp>
          <p:nvSpPr>
            <p:cNvPr id="54" name="TextBox 87"/>
            <p:cNvSpPr txBox="1">
              <a:spLocks noChangeArrowheads="1"/>
            </p:cNvSpPr>
            <p:nvPr/>
          </p:nvSpPr>
          <p:spPr bwMode="auto">
            <a:xfrm>
              <a:off x="4970430" y="1501882"/>
              <a:ext cx="479764" cy="1045086"/>
            </a:xfrm>
            <a:prstGeom prst="rect">
              <a:avLst/>
            </a:prstGeom>
            <a:noFill/>
            <a:ln w="9525">
              <a:noFill/>
              <a:miter lim="800000"/>
              <a:headEnd/>
              <a:tailEnd/>
            </a:ln>
          </p:spPr>
          <p:txBody>
            <a:bodyPr>
              <a:spAutoFit/>
            </a:bodyPr>
            <a:lstStyle/>
            <a:p>
              <a:pPr eaLnBrk="0" hangingPunct="0"/>
              <a:r>
                <a:rPr lang="zh-CN" altLang="en-US" sz="2400" b="1">
                  <a:solidFill>
                    <a:srgbClr val="FF0066"/>
                  </a:solidFill>
                  <a:latin typeface="Times New Roman" pitchFamily="18" charset="0"/>
                  <a:ea typeface="微软雅黑" pitchFamily="34" charset="-122"/>
                </a:rPr>
                <a:t>抽象概括</a:t>
              </a:r>
            </a:p>
          </p:txBody>
        </p:sp>
      </p:grpSp>
      <p:grpSp>
        <p:nvGrpSpPr>
          <p:cNvPr id="55" name="组合 73"/>
          <p:cNvGrpSpPr>
            <a:grpSpLocks/>
          </p:cNvGrpSpPr>
          <p:nvPr/>
        </p:nvGrpSpPr>
        <p:grpSpPr bwMode="auto">
          <a:xfrm>
            <a:off x="115888" y="998538"/>
            <a:ext cx="4400550" cy="5661025"/>
            <a:chOff x="116118" y="740228"/>
            <a:chExt cx="4426861" cy="5779352"/>
          </a:xfrm>
        </p:grpSpPr>
        <p:sp>
          <p:nvSpPr>
            <p:cNvPr id="56" name="TextBox 6"/>
            <p:cNvSpPr txBox="1">
              <a:spLocks noChangeArrowheads="1"/>
            </p:cNvSpPr>
            <p:nvPr/>
          </p:nvSpPr>
          <p:spPr bwMode="auto">
            <a:xfrm>
              <a:off x="1248385" y="740228"/>
              <a:ext cx="2090462" cy="445688"/>
            </a:xfrm>
            <a:prstGeom prst="rect">
              <a:avLst/>
            </a:prstGeom>
            <a:noFill/>
            <a:ln w="9525">
              <a:solidFill>
                <a:srgbClr val="000000"/>
              </a:solidFill>
              <a:miter lim="800000"/>
              <a:headEnd/>
              <a:tailEnd/>
            </a:ln>
          </p:spPr>
          <p:txBody>
            <a:bodyPr>
              <a:spAutoFit/>
            </a:bodyPr>
            <a:lstStyle/>
            <a:p>
              <a:pPr algn="ctr" eaLnBrk="0" hangingPunct="0"/>
              <a:r>
                <a:rPr lang="zh-CN" altLang="en-US" sz="2200" b="1">
                  <a:latin typeface="微软雅黑" pitchFamily="34" charset="-122"/>
                  <a:ea typeface="微软雅黑" pitchFamily="34" charset="-122"/>
                </a:rPr>
                <a:t>感觉媒体信息</a:t>
              </a:r>
            </a:p>
          </p:txBody>
        </p:sp>
        <p:cxnSp>
          <p:nvCxnSpPr>
            <p:cNvPr id="57" name="直接箭头连接符 12"/>
            <p:cNvCxnSpPr>
              <a:cxnSpLocks noChangeShapeType="1"/>
              <a:stCxn id="56" idx="2"/>
            </p:cNvCxnSpPr>
            <p:nvPr/>
          </p:nvCxnSpPr>
          <p:spPr bwMode="auto">
            <a:xfrm rot="5400000">
              <a:off x="2095918" y="1399233"/>
              <a:ext cx="394681" cy="1"/>
            </a:xfrm>
            <a:prstGeom prst="straightConnector1">
              <a:avLst/>
            </a:prstGeom>
            <a:noFill/>
            <a:ln w="25400" algn="ctr">
              <a:solidFill>
                <a:srgbClr val="000000"/>
              </a:solidFill>
              <a:round/>
              <a:headEnd/>
              <a:tailEnd type="triangle" w="med" len="med"/>
            </a:ln>
          </p:spPr>
        </p:cxnSp>
        <p:sp>
          <p:nvSpPr>
            <p:cNvPr id="58" name="TextBox 15"/>
            <p:cNvSpPr txBox="1">
              <a:spLocks noChangeArrowheads="1"/>
            </p:cNvSpPr>
            <p:nvPr/>
          </p:nvSpPr>
          <p:spPr bwMode="auto">
            <a:xfrm>
              <a:off x="173610" y="1574879"/>
              <a:ext cx="4225640" cy="445688"/>
            </a:xfrm>
            <a:prstGeom prst="rect">
              <a:avLst/>
            </a:prstGeom>
            <a:noFill/>
            <a:ln w="9525">
              <a:solidFill>
                <a:srgbClr val="000000"/>
              </a:solidFill>
              <a:miter lim="800000"/>
              <a:headEnd/>
              <a:tailEnd/>
            </a:ln>
          </p:spPr>
          <p:txBody>
            <a:bodyPr>
              <a:spAutoFit/>
            </a:bodyPr>
            <a:lstStyle/>
            <a:p>
              <a:pPr algn="ctr" eaLnBrk="0" hangingPunct="0"/>
              <a:r>
                <a:rPr lang="zh-CN" altLang="en-US" sz="2200" b="1">
                  <a:latin typeface="微软雅黑" pitchFamily="34" charset="-122"/>
                  <a:ea typeface="微软雅黑" pitchFamily="34" charset="-122"/>
                </a:rPr>
                <a:t>树、链表等结构化数据描述</a:t>
              </a:r>
            </a:p>
          </p:txBody>
        </p:sp>
        <p:cxnSp>
          <p:nvCxnSpPr>
            <p:cNvPr id="59" name="直接箭头连接符 16"/>
            <p:cNvCxnSpPr>
              <a:cxnSpLocks noChangeShapeType="1"/>
              <a:stCxn id="58" idx="2"/>
            </p:cNvCxnSpPr>
            <p:nvPr/>
          </p:nvCxnSpPr>
          <p:spPr bwMode="auto">
            <a:xfrm rot="5400000">
              <a:off x="2074145" y="2241062"/>
              <a:ext cx="416450" cy="7254"/>
            </a:xfrm>
            <a:prstGeom prst="straightConnector1">
              <a:avLst/>
            </a:prstGeom>
            <a:noFill/>
            <a:ln w="25400" algn="ctr">
              <a:solidFill>
                <a:srgbClr val="000000"/>
              </a:solidFill>
              <a:round/>
              <a:headEnd/>
              <a:tailEnd type="triangle" w="med" len="med"/>
            </a:ln>
          </p:spPr>
        </p:cxnSp>
        <p:sp>
          <p:nvSpPr>
            <p:cNvPr id="60" name="TextBox 33"/>
            <p:cNvSpPr txBox="1">
              <a:spLocks noChangeArrowheads="1"/>
            </p:cNvSpPr>
            <p:nvPr/>
          </p:nvSpPr>
          <p:spPr bwMode="auto">
            <a:xfrm>
              <a:off x="159237" y="2438703"/>
              <a:ext cx="4224043" cy="445687"/>
            </a:xfrm>
            <a:prstGeom prst="rect">
              <a:avLst/>
            </a:prstGeom>
            <a:noFill/>
            <a:ln w="9525">
              <a:solidFill>
                <a:srgbClr val="000000"/>
              </a:solidFill>
              <a:miter lim="800000"/>
              <a:headEnd/>
              <a:tailEnd/>
            </a:ln>
          </p:spPr>
          <p:txBody>
            <a:bodyPr>
              <a:spAutoFit/>
            </a:bodyPr>
            <a:lstStyle/>
            <a:p>
              <a:pPr algn="ctr" eaLnBrk="0" hangingPunct="0"/>
              <a:r>
                <a:rPr lang="en-US" altLang="zh-CN" sz="2200" b="1">
                  <a:latin typeface="微软雅黑" pitchFamily="34" charset="-122"/>
                  <a:ea typeface="微软雅黑" pitchFamily="34" charset="-122"/>
                </a:rPr>
                <a:t>int, float, array, struct</a:t>
              </a:r>
              <a:r>
                <a:rPr lang="zh-CN" altLang="en-US" sz="2200" b="1">
                  <a:latin typeface="微软雅黑" pitchFamily="34" charset="-122"/>
                  <a:ea typeface="微软雅黑" pitchFamily="34" charset="-122"/>
                </a:rPr>
                <a:t>等类型</a:t>
              </a:r>
              <a:endParaRPr lang="en-US" altLang="zh-CN" sz="2200" b="1">
                <a:latin typeface="微软雅黑" pitchFamily="34" charset="-122"/>
                <a:ea typeface="微软雅黑" pitchFamily="34" charset="-122"/>
              </a:endParaRPr>
            </a:p>
          </p:txBody>
        </p:sp>
        <p:cxnSp>
          <p:nvCxnSpPr>
            <p:cNvPr id="61" name="直接箭头连接符 34"/>
            <p:cNvCxnSpPr>
              <a:cxnSpLocks noChangeShapeType="1"/>
              <a:stCxn id="60" idx="2"/>
            </p:cNvCxnSpPr>
            <p:nvPr/>
          </p:nvCxnSpPr>
          <p:spPr bwMode="auto">
            <a:xfrm rot="5400000">
              <a:off x="2059631" y="3104662"/>
              <a:ext cx="416450" cy="7254"/>
            </a:xfrm>
            <a:prstGeom prst="straightConnector1">
              <a:avLst/>
            </a:prstGeom>
            <a:noFill/>
            <a:ln w="25400" algn="ctr">
              <a:solidFill>
                <a:srgbClr val="000000"/>
              </a:solidFill>
              <a:round/>
              <a:headEnd/>
              <a:tailEnd type="triangle" w="med" len="med"/>
            </a:ln>
          </p:spPr>
        </p:cxnSp>
        <p:sp>
          <p:nvSpPr>
            <p:cNvPr id="62" name="TextBox 35"/>
            <p:cNvSpPr txBox="1">
              <a:spLocks noChangeArrowheads="1"/>
            </p:cNvSpPr>
            <p:nvPr/>
          </p:nvSpPr>
          <p:spPr bwMode="auto">
            <a:xfrm>
              <a:off x="167222" y="3302526"/>
              <a:ext cx="4222446" cy="445688"/>
            </a:xfrm>
            <a:prstGeom prst="rect">
              <a:avLst/>
            </a:prstGeom>
            <a:noFill/>
            <a:ln w="9525">
              <a:solidFill>
                <a:srgbClr val="000000"/>
              </a:solidFill>
              <a:miter lim="800000"/>
              <a:headEnd/>
              <a:tailEnd/>
            </a:ln>
          </p:spPr>
          <p:txBody>
            <a:bodyPr>
              <a:spAutoFit/>
            </a:bodyPr>
            <a:lstStyle/>
            <a:p>
              <a:pPr algn="ctr" eaLnBrk="0" hangingPunct="0"/>
              <a:r>
                <a:rPr lang="zh-CN" altLang="en-US" sz="2200" b="1">
                  <a:solidFill>
                    <a:srgbClr val="FF0000"/>
                  </a:solidFill>
                  <a:latin typeface="微软雅黑" pitchFamily="34" charset="-122"/>
                  <a:ea typeface="微软雅黑" pitchFamily="34" charset="-122"/>
                </a:rPr>
                <a:t>指令指定寄存器或内存中数据</a:t>
              </a:r>
            </a:p>
          </p:txBody>
        </p:sp>
        <p:cxnSp>
          <p:nvCxnSpPr>
            <p:cNvPr id="63" name="直接箭头连接符 36"/>
            <p:cNvCxnSpPr>
              <a:cxnSpLocks noChangeShapeType="1"/>
              <a:stCxn id="62" idx="2"/>
            </p:cNvCxnSpPr>
            <p:nvPr/>
          </p:nvCxnSpPr>
          <p:spPr bwMode="auto">
            <a:xfrm rot="5400000">
              <a:off x="2066888" y="3968262"/>
              <a:ext cx="416450" cy="7254"/>
            </a:xfrm>
            <a:prstGeom prst="straightConnector1">
              <a:avLst/>
            </a:prstGeom>
            <a:noFill/>
            <a:ln w="25400" algn="ctr">
              <a:solidFill>
                <a:srgbClr val="000000"/>
              </a:solidFill>
              <a:round/>
              <a:headEnd/>
              <a:tailEnd type="triangle" w="med" len="med"/>
            </a:ln>
          </p:spPr>
        </p:cxnSp>
        <p:sp>
          <p:nvSpPr>
            <p:cNvPr id="64" name="TextBox 37"/>
            <p:cNvSpPr txBox="1">
              <a:spLocks noChangeArrowheads="1"/>
            </p:cNvSpPr>
            <p:nvPr/>
          </p:nvSpPr>
          <p:spPr bwMode="auto">
            <a:xfrm>
              <a:off x="116118" y="4172832"/>
              <a:ext cx="4426861" cy="445688"/>
            </a:xfrm>
            <a:prstGeom prst="rect">
              <a:avLst/>
            </a:prstGeom>
            <a:noFill/>
            <a:ln w="9525">
              <a:solidFill>
                <a:srgbClr val="000000"/>
              </a:solidFill>
              <a:miter lim="800000"/>
              <a:headEnd/>
              <a:tailEnd/>
            </a:ln>
          </p:spPr>
          <p:txBody>
            <a:bodyPr>
              <a:spAutoFit/>
            </a:bodyPr>
            <a:lstStyle/>
            <a:p>
              <a:pPr algn="ctr" eaLnBrk="0" hangingPunct="0"/>
              <a:r>
                <a:rPr lang="en-US" altLang="zh-CN" sz="2200" b="1">
                  <a:latin typeface="微软雅黑" pitchFamily="34" charset="-122"/>
                  <a:ea typeface="微软雅黑" pitchFamily="34" charset="-122"/>
                </a:rPr>
                <a:t>ALU</a:t>
              </a:r>
              <a:r>
                <a:rPr lang="zh-CN" altLang="en-US" sz="2200" b="1">
                  <a:latin typeface="微软雅黑" pitchFamily="34" charset="-122"/>
                  <a:ea typeface="微软雅黑" pitchFamily="34" charset="-122"/>
                </a:rPr>
                <a:t>中运算或总线上传输的数据</a:t>
              </a:r>
            </a:p>
          </p:txBody>
        </p:sp>
        <p:cxnSp>
          <p:nvCxnSpPr>
            <p:cNvPr id="65" name="直接箭头连接符 38"/>
            <p:cNvCxnSpPr>
              <a:cxnSpLocks noChangeShapeType="1"/>
            </p:cNvCxnSpPr>
            <p:nvPr/>
          </p:nvCxnSpPr>
          <p:spPr bwMode="auto">
            <a:xfrm rot="16200000" flipH="1">
              <a:off x="2054190" y="4884478"/>
              <a:ext cx="503539" cy="3623"/>
            </a:xfrm>
            <a:prstGeom prst="straightConnector1">
              <a:avLst/>
            </a:prstGeom>
            <a:noFill/>
            <a:ln w="25400" algn="ctr">
              <a:solidFill>
                <a:srgbClr val="000000"/>
              </a:solidFill>
              <a:round/>
              <a:headEnd/>
              <a:tailEnd type="triangle" w="med" len="med"/>
            </a:ln>
          </p:spPr>
        </p:cxnSp>
        <p:sp>
          <p:nvSpPr>
            <p:cNvPr id="66" name="TextBox 67"/>
            <p:cNvSpPr txBox="1">
              <a:spLocks noChangeArrowheads="1"/>
            </p:cNvSpPr>
            <p:nvPr/>
          </p:nvSpPr>
          <p:spPr bwMode="auto">
            <a:xfrm>
              <a:off x="1727483" y="5109587"/>
              <a:ext cx="1175386" cy="445687"/>
            </a:xfrm>
            <a:prstGeom prst="rect">
              <a:avLst/>
            </a:prstGeom>
            <a:noFill/>
            <a:ln w="9525">
              <a:solidFill>
                <a:srgbClr val="000000"/>
              </a:solidFill>
              <a:miter lim="800000"/>
              <a:headEnd/>
              <a:tailEnd/>
            </a:ln>
          </p:spPr>
          <p:txBody>
            <a:bodyPr>
              <a:spAutoFit/>
            </a:bodyPr>
            <a:lstStyle/>
            <a:p>
              <a:pPr algn="ctr" eaLnBrk="0" hangingPunct="0"/>
              <a:r>
                <a:rPr lang="zh-CN" altLang="en-US" sz="2200" b="1">
                  <a:latin typeface="微软雅黑" pitchFamily="34" charset="-122"/>
                  <a:ea typeface="微软雅黑" pitchFamily="34" charset="-122"/>
                </a:rPr>
                <a:t>逻辑门</a:t>
              </a:r>
            </a:p>
          </p:txBody>
        </p:sp>
        <p:sp>
          <p:nvSpPr>
            <p:cNvPr id="67" name="TextBox 69"/>
            <p:cNvSpPr txBox="1">
              <a:spLocks noChangeArrowheads="1"/>
            </p:cNvSpPr>
            <p:nvPr/>
          </p:nvSpPr>
          <p:spPr bwMode="auto">
            <a:xfrm>
              <a:off x="1705125" y="6073892"/>
              <a:ext cx="1176983" cy="445688"/>
            </a:xfrm>
            <a:prstGeom prst="rect">
              <a:avLst/>
            </a:prstGeom>
            <a:noFill/>
            <a:ln w="9525">
              <a:solidFill>
                <a:srgbClr val="000000"/>
              </a:solidFill>
              <a:miter lim="800000"/>
              <a:headEnd/>
              <a:tailEnd/>
            </a:ln>
          </p:spPr>
          <p:txBody>
            <a:bodyPr>
              <a:spAutoFit/>
            </a:bodyPr>
            <a:lstStyle/>
            <a:p>
              <a:pPr algn="ctr" eaLnBrk="0" hangingPunct="0"/>
              <a:r>
                <a:rPr lang="zh-CN" altLang="en-US" sz="2200" b="1">
                  <a:latin typeface="微软雅黑" pitchFamily="34" charset="-122"/>
                  <a:ea typeface="微软雅黑" pitchFamily="34" charset="-122"/>
                </a:rPr>
                <a:t>位信息</a:t>
              </a:r>
            </a:p>
          </p:txBody>
        </p:sp>
        <p:cxnSp>
          <p:nvCxnSpPr>
            <p:cNvPr id="68" name="直接箭头连接符 70"/>
            <p:cNvCxnSpPr>
              <a:cxnSpLocks noChangeShapeType="1"/>
            </p:cNvCxnSpPr>
            <p:nvPr/>
          </p:nvCxnSpPr>
          <p:spPr bwMode="auto">
            <a:xfrm rot="16200000" flipH="1">
              <a:off x="2046933" y="5835163"/>
              <a:ext cx="503539" cy="3623"/>
            </a:xfrm>
            <a:prstGeom prst="straightConnector1">
              <a:avLst/>
            </a:prstGeom>
            <a:noFill/>
            <a:ln w="25400" algn="ctr">
              <a:solidFill>
                <a:srgbClr val="000000"/>
              </a:solidFill>
              <a:round/>
              <a:headEnd/>
              <a:tailEnd type="triangle" w="med" len="med"/>
            </a:ln>
          </p:spPr>
        </p:cxnSp>
      </p:grpSp>
      <p:sp>
        <p:nvSpPr>
          <p:cNvPr id="69" name="TextBox 45"/>
          <p:cNvSpPr txBox="1">
            <a:spLocks noChangeArrowheads="1"/>
          </p:cNvSpPr>
          <p:nvPr/>
        </p:nvSpPr>
        <p:spPr bwMode="auto">
          <a:xfrm>
            <a:off x="5710238" y="1047750"/>
            <a:ext cx="1758950" cy="436563"/>
          </a:xfrm>
          <a:prstGeom prst="rect">
            <a:avLst/>
          </a:prstGeom>
          <a:noFill/>
          <a:ln w="9525">
            <a:solidFill>
              <a:srgbClr val="000000"/>
            </a:solid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问题</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应用</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p>
        </p:txBody>
      </p:sp>
      <p:cxnSp>
        <p:nvCxnSpPr>
          <p:cNvPr id="70" name="直接箭头连接符 46"/>
          <p:cNvCxnSpPr>
            <a:cxnSpLocks noChangeShapeType="1"/>
            <a:stCxn id="69" idx="2"/>
          </p:cNvCxnSpPr>
          <p:nvPr/>
        </p:nvCxnSpPr>
        <p:spPr bwMode="auto">
          <a:xfrm rot="5400000">
            <a:off x="6396832" y="1677194"/>
            <a:ext cx="385762" cy="0"/>
          </a:xfrm>
          <a:prstGeom prst="straightConnector1">
            <a:avLst/>
          </a:prstGeom>
          <a:noFill/>
          <a:ln w="25400" algn="ctr">
            <a:solidFill>
              <a:srgbClr val="000000"/>
            </a:solidFill>
            <a:round/>
            <a:headEnd/>
            <a:tailEnd type="triangle" w="med" len="med"/>
          </a:ln>
        </p:spPr>
      </p:cxnSp>
      <p:sp>
        <p:nvSpPr>
          <p:cNvPr id="71" name="TextBox 47"/>
          <p:cNvSpPr txBox="1">
            <a:spLocks noChangeArrowheads="1"/>
          </p:cNvSpPr>
          <p:nvPr/>
        </p:nvSpPr>
        <p:spPr bwMode="auto">
          <a:xfrm>
            <a:off x="6065838" y="1865313"/>
            <a:ext cx="1082675" cy="434975"/>
          </a:xfrm>
          <a:prstGeom prst="rect">
            <a:avLst/>
          </a:prstGeom>
          <a:noFill/>
          <a:ln w="9525">
            <a:solidFill>
              <a:srgbClr val="000000"/>
            </a:solidFill>
            <a:miter lim="800000"/>
            <a:headEnd/>
            <a:tailEnd/>
          </a:ln>
        </p:spPr>
        <p:txBody>
          <a:bodyP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  算法</a:t>
            </a:r>
          </a:p>
        </p:txBody>
      </p:sp>
      <p:sp>
        <p:nvSpPr>
          <p:cNvPr id="72" name="TextBox 49"/>
          <p:cNvSpPr txBox="1">
            <a:spLocks noChangeArrowheads="1"/>
          </p:cNvSpPr>
          <p:nvPr/>
        </p:nvSpPr>
        <p:spPr bwMode="auto">
          <a:xfrm>
            <a:off x="5510213" y="2711450"/>
            <a:ext cx="2133600" cy="436563"/>
          </a:xfrm>
          <a:prstGeom prst="rect">
            <a:avLst/>
          </a:prstGeom>
          <a:noFill/>
          <a:ln w="9525">
            <a:solidFill>
              <a:srgbClr val="000000"/>
            </a:solid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程序</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语言</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p>
        </p:txBody>
      </p:sp>
      <p:cxnSp>
        <p:nvCxnSpPr>
          <p:cNvPr id="73" name="直接箭头连接符 50"/>
          <p:cNvCxnSpPr>
            <a:cxnSpLocks noChangeShapeType="1"/>
          </p:cNvCxnSpPr>
          <p:nvPr/>
        </p:nvCxnSpPr>
        <p:spPr bwMode="auto">
          <a:xfrm rot="5400000">
            <a:off x="6392863" y="3378200"/>
            <a:ext cx="407988" cy="7937"/>
          </a:xfrm>
          <a:prstGeom prst="straightConnector1">
            <a:avLst/>
          </a:prstGeom>
          <a:noFill/>
          <a:ln w="25400" algn="ctr">
            <a:solidFill>
              <a:srgbClr val="000000"/>
            </a:solidFill>
            <a:round/>
            <a:headEnd/>
            <a:tailEnd type="triangle" w="med" len="med"/>
          </a:ln>
        </p:spPr>
      </p:cxnSp>
      <p:sp>
        <p:nvSpPr>
          <p:cNvPr id="74" name="TextBox 51"/>
          <p:cNvSpPr txBox="1">
            <a:spLocks noChangeArrowheads="1"/>
          </p:cNvSpPr>
          <p:nvPr/>
        </p:nvSpPr>
        <p:spPr bwMode="auto">
          <a:xfrm>
            <a:off x="4951413" y="3557588"/>
            <a:ext cx="2951162" cy="436562"/>
          </a:xfrm>
          <a:prstGeom prst="rect">
            <a:avLst/>
          </a:prstGeom>
          <a:noFill/>
          <a:ln w="9525">
            <a:solidFill>
              <a:srgbClr val="000000"/>
            </a:solidFill>
            <a:miter lim="800000"/>
            <a:headEnd/>
            <a:tailEnd/>
          </a:ln>
        </p:spPr>
        <p:txBody>
          <a:bodyPr lIns="0" rIns="0">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指令集体系结构</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(ISA)</a:t>
            </a:r>
            <a:endPar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endParaRPr>
          </a:p>
        </p:txBody>
      </p:sp>
      <p:cxnSp>
        <p:nvCxnSpPr>
          <p:cNvPr id="75" name="直接箭头连接符 52"/>
          <p:cNvCxnSpPr>
            <a:cxnSpLocks noChangeShapeType="1"/>
          </p:cNvCxnSpPr>
          <p:nvPr/>
        </p:nvCxnSpPr>
        <p:spPr bwMode="auto">
          <a:xfrm rot="5400000">
            <a:off x="6384131" y="4209257"/>
            <a:ext cx="409575" cy="7938"/>
          </a:xfrm>
          <a:prstGeom prst="straightConnector1">
            <a:avLst/>
          </a:prstGeom>
          <a:noFill/>
          <a:ln w="25400" algn="ctr">
            <a:solidFill>
              <a:srgbClr val="000000"/>
            </a:solidFill>
            <a:round/>
            <a:headEnd/>
            <a:tailEnd type="triangle" w="med" len="med"/>
          </a:ln>
        </p:spPr>
      </p:cxnSp>
      <p:sp>
        <p:nvSpPr>
          <p:cNvPr id="76" name="TextBox 53"/>
          <p:cNvSpPr txBox="1">
            <a:spLocks noChangeArrowheads="1"/>
          </p:cNvSpPr>
          <p:nvPr/>
        </p:nvSpPr>
        <p:spPr bwMode="auto">
          <a:xfrm>
            <a:off x="5819775" y="4394200"/>
            <a:ext cx="1755775" cy="436563"/>
          </a:xfrm>
          <a:prstGeom prst="rect">
            <a:avLst/>
          </a:prstGeom>
          <a:noFill/>
          <a:ln w="9525">
            <a:solidFill>
              <a:srgbClr val="000000"/>
            </a:solid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微体系结构</a:t>
            </a:r>
          </a:p>
        </p:txBody>
      </p:sp>
      <p:cxnSp>
        <p:nvCxnSpPr>
          <p:cNvPr id="77" name="直接箭头连接符 54"/>
          <p:cNvCxnSpPr>
            <a:cxnSpLocks noChangeShapeType="1"/>
          </p:cNvCxnSpPr>
          <p:nvPr/>
        </p:nvCxnSpPr>
        <p:spPr bwMode="auto">
          <a:xfrm rot="16200000" flipH="1">
            <a:off x="6359525" y="5106988"/>
            <a:ext cx="492125" cy="3175"/>
          </a:xfrm>
          <a:prstGeom prst="straightConnector1">
            <a:avLst/>
          </a:prstGeom>
          <a:noFill/>
          <a:ln w="25400" algn="ctr">
            <a:solidFill>
              <a:srgbClr val="000000"/>
            </a:solidFill>
            <a:round/>
            <a:headEnd/>
            <a:tailEnd type="triangle" w="med" len="med"/>
          </a:ln>
        </p:spPr>
      </p:cxnSp>
      <p:cxnSp>
        <p:nvCxnSpPr>
          <p:cNvPr id="78" name="直接箭头连接符 65"/>
          <p:cNvCxnSpPr>
            <a:cxnSpLocks noChangeShapeType="1"/>
          </p:cNvCxnSpPr>
          <p:nvPr/>
        </p:nvCxnSpPr>
        <p:spPr bwMode="auto">
          <a:xfrm rot="5400000">
            <a:off x="6392068" y="2539207"/>
            <a:ext cx="385763" cy="0"/>
          </a:xfrm>
          <a:prstGeom prst="straightConnector1">
            <a:avLst/>
          </a:prstGeom>
          <a:noFill/>
          <a:ln w="25400" algn="ctr">
            <a:solidFill>
              <a:srgbClr val="000000"/>
            </a:solidFill>
            <a:round/>
            <a:headEnd/>
            <a:tailEnd type="triangle" w="med" len="med"/>
          </a:ln>
        </p:spPr>
      </p:cxnSp>
      <p:sp>
        <p:nvSpPr>
          <p:cNvPr id="79" name="TextBox 68"/>
          <p:cNvSpPr txBox="1">
            <a:spLocks noChangeArrowheads="1"/>
          </p:cNvSpPr>
          <p:nvPr/>
        </p:nvSpPr>
        <p:spPr bwMode="auto">
          <a:xfrm>
            <a:off x="6096000" y="5356225"/>
            <a:ext cx="1052513" cy="434975"/>
          </a:xfrm>
          <a:prstGeom prst="rect">
            <a:avLst/>
          </a:prstGeom>
          <a:noFill/>
          <a:ln w="9525">
            <a:solidFill>
              <a:srgbClr val="000000"/>
            </a:solid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电路</a:t>
            </a:r>
          </a:p>
        </p:txBody>
      </p:sp>
      <p:sp>
        <p:nvSpPr>
          <p:cNvPr id="80" name="TextBox 71"/>
          <p:cNvSpPr txBox="1">
            <a:spLocks noChangeArrowheads="1"/>
          </p:cNvSpPr>
          <p:nvPr/>
        </p:nvSpPr>
        <p:spPr bwMode="auto">
          <a:xfrm>
            <a:off x="5551488" y="6300788"/>
            <a:ext cx="2030412" cy="436562"/>
          </a:xfrm>
          <a:prstGeom prst="rect">
            <a:avLst/>
          </a:prstGeom>
          <a:noFill/>
          <a:ln w="9525">
            <a:solidFill>
              <a:srgbClr val="000000"/>
            </a:solidFill>
            <a:miter lim="800000"/>
            <a:headEnd/>
            <a:tailEnd/>
          </a:ln>
        </p:spPr>
        <p:txBody>
          <a:bodyP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器件</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r>
              <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晶体管</a:t>
            </a: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a:t>
            </a:r>
          </a:p>
        </p:txBody>
      </p:sp>
      <p:cxnSp>
        <p:nvCxnSpPr>
          <p:cNvPr id="81" name="直接箭头连接符 72"/>
          <p:cNvCxnSpPr>
            <a:cxnSpLocks noChangeShapeType="1"/>
          </p:cNvCxnSpPr>
          <p:nvPr/>
        </p:nvCxnSpPr>
        <p:spPr bwMode="auto">
          <a:xfrm rot="16200000" flipH="1">
            <a:off x="6388895" y="6066631"/>
            <a:ext cx="493712" cy="3175"/>
          </a:xfrm>
          <a:prstGeom prst="straightConnector1">
            <a:avLst/>
          </a:prstGeom>
          <a:noFill/>
          <a:ln w="25400" algn="ctr">
            <a:solidFill>
              <a:srgbClr val="000000"/>
            </a:solidFill>
            <a:round/>
            <a:headEnd/>
            <a:tailEnd type="triangle" w="med" len="med"/>
          </a:ln>
        </p:spPr>
      </p:cxnSp>
      <p:grpSp>
        <p:nvGrpSpPr>
          <p:cNvPr id="82" name="Group 36"/>
          <p:cNvGrpSpPr>
            <a:grpSpLocks/>
          </p:cNvGrpSpPr>
          <p:nvPr/>
        </p:nvGrpSpPr>
        <p:grpSpPr bwMode="auto">
          <a:xfrm>
            <a:off x="2900363" y="1281113"/>
            <a:ext cx="3194050" cy="5224462"/>
            <a:chOff x="1751" y="603"/>
            <a:chExt cx="2012" cy="3360"/>
          </a:xfrm>
        </p:grpSpPr>
        <p:sp>
          <p:nvSpPr>
            <p:cNvPr id="83" name="Line 37"/>
            <p:cNvSpPr>
              <a:spLocks noChangeShapeType="1"/>
            </p:cNvSpPr>
            <p:nvPr/>
          </p:nvSpPr>
          <p:spPr bwMode="auto">
            <a:xfrm flipH="1">
              <a:off x="2065" y="603"/>
              <a:ext cx="1436" cy="0"/>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4" name="Line 38"/>
            <p:cNvSpPr>
              <a:spLocks noChangeShapeType="1"/>
            </p:cNvSpPr>
            <p:nvPr/>
          </p:nvSpPr>
          <p:spPr bwMode="auto">
            <a:xfrm flipH="1" flipV="1">
              <a:off x="2676" y="1149"/>
              <a:ext cx="1044" cy="1"/>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5" name="Line 39"/>
            <p:cNvSpPr>
              <a:spLocks noChangeShapeType="1"/>
            </p:cNvSpPr>
            <p:nvPr/>
          </p:nvSpPr>
          <p:spPr bwMode="auto">
            <a:xfrm flipH="1" flipV="1">
              <a:off x="2685" y="1678"/>
              <a:ext cx="715" cy="1"/>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6" name="Line 40"/>
            <p:cNvSpPr>
              <a:spLocks noChangeShapeType="1"/>
            </p:cNvSpPr>
            <p:nvPr/>
          </p:nvSpPr>
          <p:spPr bwMode="auto">
            <a:xfrm flipH="1" flipV="1">
              <a:off x="2684" y="2235"/>
              <a:ext cx="377" cy="1"/>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7" name="Line 41"/>
            <p:cNvSpPr>
              <a:spLocks noChangeShapeType="1"/>
            </p:cNvSpPr>
            <p:nvPr/>
          </p:nvSpPr>
          <p:spPr bwMode="auto">
            <a:xfrm flipH="1">
              <a:off x="2820" y="2766"/>
              <a:ext cx="762" cy="0"/>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8" name="Line 42"/>
            <p:cNvSpPr>
              <a:spLocks noChangeShapeType="1"/>
            </p:cNvSpPr>
            <p:nvPr/>
          </p:nvSpPr>
          <p:spPr bwMode="auto">
            <a:xfrm flipH="1" flipV="1">
              <a:off x="1762" y="3351"/>
              <a:ext cx="2001" cy="0"/>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9" name="Line 43"/>
            <p:cNvSpPr>
              <a:spLocks noChangeShapeType="1"/>
            </p:cNvSpPr>
            <p:nvPr/>
          </p:nvSpPr>
          <p:spPr bwMode="auto">
            <a:xfrm flipH="1" flipV="1">
              <a:off x="1751" y="3963"/>
              <a:ext cx="1673" cy="0"/>
            </a:xfrm>
            <a:prstGeom prst="line">
              <a:avLst/>
            </a:prstGeom>
            <a:noFill/>
            <a:ln w="12700">
              <a:solidFill>
                <a:srgbClr val="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blinds(horizontal)">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horizontal)">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反码表示法</a:t>
            </a:r>
            <a:r>
              <a:rPr lang="en-US" altLang="zh-CN" dirty="0">
                <a:solidFill>
                  <a:srgbClr val="FF0000"/>
                </a:solidFill>
                <a:latin typeface="Arial" panose="020B0604020202020204" pitchFamily="34" charset="0"/>
              </a:rPr>
              <a:t>…</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50</a:t>
            </a:fld>
            <a:r>
              <a:rPr lang="en-US" altLang="zh-CN" sz="1400" smtClean="0">
                <a:solidFill>
                  <a:srgbClr val="0D7157"/>
                </a:solidFill>
              </a:rPr>
              <a:t>- </a:t>
            </a:r>
            <a:endParaRPr lang="en-US" altLang="zh-CN" sz="1400" dirty="0">
              <a:solidFill>
                <a:srgbClr val="0D7157"/>
              </a:solidFill>
            </a:endParaRPr>
          </a:p>
        </p:txBody>
      </p:sp>
      <p:grpSp>
        <p:nvGrpSpPr>
          <p:cNvPr id="5" name="Group 3"/>
          <p:cNvGrpSpPr>
            <a:grpSpLocks/>
          </p:cNvGrpSpPr>
          <p:nvPr/>
        </p:nvGrpSpPr>
        <p:grpSpPr bwMode="auto">
          <a:xfrm>
            <a:off x="1295400" y="1484784"/>
            <a:ext cx="5545138" cy="1606550"/>
            <a:chOff x="0" y="0"/>
            <a:chExt cx="3493" cy="1012"/>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反</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7" name="Text Box 5"/>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n+1</a:t>
              </a:r>
              <a:r>
                <a:rPr lang="zh-CN" alt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1+X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 </a:t>
              </a:r>
              <a:r>
                <a:rPr lang="en-US" sz="18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&lt; </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en-US" sz="18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0</a:t>
              </a:r>
            </a:p>
          </p:txBody>
        </p:sp>
        <p:sp>
          <p:nvSpPr>
            <p:cNvPr id="8" name="AutoShape 6"/>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pSp>
        <p:nvGrpSpPr>
          <p:cNvPr id="9" name="Group 7"/>
          <p:cNvGrpSpPr>
            <a:grpSpLocks/>
          </p:cNvGrpSpPr>
          <p:nvPr/>
        </p:nvGrpSpPr>
        <p:grpSpPr bwMode="auto">
          <a:xfrm>
            <a:off x="1295400" y="3542184"/>
            <a:ext cx="5545138" cy="1606551"/>
            <a:chOff x="0" y="0"/>
            <a:chExt cx="3493" cy="1012"/>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反</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11" name="Text Box 9"/>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2 - 2</a:t>
              </a:r>
              <a:r>
                <a:rPr lang="zh-CN" alt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a:t>
              </a:r>
              <a:r>
                <a:rPr lang="en-US" sz="2400" b="1" i="0" baseline="50000" dirty="0" err="1"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r>
                <a:rPr lang="en-US" sz="2400" b="1" i="0" dirty="0" err="1"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-1</a:t>
              </a:r>
              <a:r>
                <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18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&lt; </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en-US" sz="18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 </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0</a:t>
              </a:r>
            </a:p>
          </p:txBody>
        </p:sp>
        <p:sp>
          <p:nvSpPr>
            <p:cNvPr id="12" name="AutoShape 10"/>
            <p:cNvSpPr>
              <a:spLocks/>
            </p:cNvSpPr>
            <p:nvPr/>
          </p:nvSpPr>
          <p:spPr bwMode="auto">
            <a:xfrm>
              <a:off x="839"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spTree>
    <p:extLst>
      <p:ext uri="{BB962C8B-B14F-4D97-AF65-F5344CB8AC3E}">
        <p14:creationId xmlns:p14="http://schemas.microsoft.com/office/powerpoint/2010/main" val="274671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反码公式证明</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sz="2600" dirty="0"/>
              <a:t>定点小数</a:t>
            </a:r>
          </a:p>
          <a:p>
            <a:pPr eaLnBrk="1" hangingPunct="1"/>
            <a:r>
              <a:rPr lang="en-US" altLang="zh-CN" sz="2600" dirty="0"/>
              <a:t>-1&lt;x&lt;=0</a:t>
            </a:r>
            <a:r>
              <a:rPr lang="zh-CN" altLang="en-US" sz="2600" dirty="0"/>
              <a:t>时  </a:t>
            </a:r>
          </a:p>
          <a:p>
            <a:pPr lvl="1" eaLnBrk="1" hangingPunct="1"/>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p>
          <a:p>
            <a:pPr lvl="1" eaLnBrk="1" hangingPunct="1"/>
            <a:r>
              <a:rPr lang="zh-CN" altLang="en-US" sz="2200" dirty="0"/>
              <a:t>假</a:t>
            </a:r>
            <a:r>
              <a:rPr lang="en-US" altLang="zh-CN" sz="2200" dirty="0"/>
              <a:t>[x]</a:t>
            </a:r>
            <a:r>
              <a:rPr lang="zh-CN" altLang="en-US" sz="2200" baseline="-25000" dirty="0"/>
              <a:t>反</a:t>
            </a:r>
            <a:r>
              <a:rPr lang="en-US" altLang="zh-CN" sz="2200" dirty="0"/>
              <a:t>= 1.</a:t>
            </a:r>
            <a:r>
              <a:rPr lang="en-US" altLang="zh-CN" sz="2200" dirty="0">
                <a:solidFill>
                  <a:srgbClr val="0000FF"/>
                </a:solidFill>
              </a:rPr>
              <a:t>x</a:t>
            </a:r>
            <a:r>
              <a:rPr lang="en-US" altLang="zh-CN" sz="2200" baseline="-25000" dirty="0">
                <a:solidFill>
                  <a:srgbClr val="0000FF"/>
                </a:solidFill>
              </a:rPr>
              <a:t>1</a:t>
            </a:r>
            <a:r>
              <a:rPr lang="en-US" altLang="zh-CN" sz="2200" dirty="0">
                <a:solidFill>
                  <a:srgbClr val="0000FF"/>
                </a:solidFill>
              </a:rPr>
              <a:t>x</a:t>
            </a:r>
            <a:r>
              <a:rPr lang="en-US" altLang="zh-CN" sz="2200" baseline="-25000" dirty="0">
                <a:solidFill>
                  <a:srgbClr val="0000FF"/>
                </a:solidFill>
              </a:rPr>
              <a:t>2</a:t>
            </a:r>
            <a:r>
              <a:rPr lang="en-US" altLang="zh-CN" sz="2200" dirty="0">
                <a:solidFill>
                  <a:srgbClr val="0000FF"/>
                </a:solidFill>
                <a:latin typeface="宋体" panose="02010600030101010101" pitchFamily="2" charset="-122"/>
              </a:rPr>
              <a:t>…</a:t>
            </a:r>
            <a:r>
              <a:rPr lang="en-US" altLang="zh-CN" sz="2200" dirty="0" err="1">
                <a:solidFill>
                  <a:srgbClr val="0000FF"/>
                </a:solidFill>
              </a:rPr>
              <a:t>x</a:t>
            </a:r>
            <a:r>
              <a:rPr lang="en-US" altLang="zh-CN" sz="2200" baseline="-25000" dirty="0" err="1">
                <a:solidFill>
                  <a:srgbClr val="0000FF"/>
                </a:solidFill>
              </a:rPr>
              <a:t>n</a:t>
            </a:r>
            <a:endParaRPr lang="en-US" altLang="zh-CN" sz="2200" dirty="0">
              <a:solidFill>
                <a:srgbClr val="0000FF"/>
              </a:solidFill>
            </a:endParaRPr>
          </a:p>
          <a:p>
            <a:pPr lvl="1" eaLnBrk="1" hangingPunct="1"/>
            <a:r>
              <a:rPr lang="en-US" altLang="zh-CN" sz="2200" dirty="0"/>
              <a:t>[x]</a:t>
            </a:r>
            <a:r>
              <a:rPr lang="zh-CN" altLang="en-US" sz="2200" baseline="-25000" dirty="0"/>
              <a:t>反</a:t>
            </a:r>
            <a:r>
              <a:rPr lang="en-US" altLang="zh-CN" sz="2200" dirty="0"/>
              <a:t>+|x|=1.11</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=1.11</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1-0.00</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=10.00</a:t>
            </a:r>
            <a:r>
              <a:rPr lang="en-US" altLang="zh-CN" sz="2200" dirty="0">
                <a:latin typeface="宋体" panose="02010600030101010101" pitchFamily="2" charset="-122"/>
              </a:rPr>
              <a:t>…</a:t>
            </a:r>
            <a:r>
              <a:rPr lang="en-US" altLang="zh-CN" sz="2200" dirty="0"/>
              <a:t>0-0.00</a:t>
            </a:r>
            <a:r>
              <a:rPr lang="en-US" altLang="zh-CN" sz="2200" dirty="0">
                <a:latin typeface="宋体" panose="02010600030101010101" pitchFamily="2" charset="-122"/>
              </a:rPr>
              <a:t>…</a:t>
            </a:r>
            <a:r>
              <a:rPr lang="en-US" altLang="zh-CN" sz="2200" dirty="0"/>
              <a:t>1</a:t>
            </a:r>
          </a:p>
          <a:p>
            <a:pPr lvl="1" eaLnBrk="1" hangingPunct="1">
              <a:buNone/>
            </a:pPr>
            <a:r>
              <a:rPr lang="en-US" altLang="zh-CN" sz="2200" dirty="0"/>
              <a:t>                 =2-2</a:t>
            </a:r>
            <a:r>
              <a:rPr lang="en-US" altLang="zh-CN" sz="2200" baseline="50000" dirty="0"/>
              <a:t>-n</a:t>
            </a:r>
          </a:p>
          <a:p>
            <a:pPr eaLnBrk="1" hangingPunct="1"/>
            <a:r>
              <a:rPr lang="en-US" altLang="zh-CN" sz="2600" dirty="0"/>
              <a:t>[x]</a:t>
            </a:r>
            <a:r>
              <a:rPr lang="zh-CN" altLang="en-US" sz="2600" baseline="-25000" dirty="0"/>
              <a:t>反</a:t>
            </a:r>
            <a:r>
              <a:rPr lang="en-US" altLang="zh-CN" sz="2600" dirty="0"/>
              <a:t>=2-2</a:t>
            </a:r>
            <a:r>
              <a:rPr lang="en-US" altLang="zh-CN" sz="2600" baseline="50000" dirty="0"/>
              <a:t>-n</a:t>
            </a:r>
            <a:r>
              <a:rPr lang="en-US" altLang="zh-CN" sz="2600" dirty="0"/>
              <a:t>-|x|=</a:t>
            </a:r>
            <a:r>
              <a:rPr lang="en-US" altLang="zh-CN" sz="2600" dirty="0" smtClean="0"/>
              <a:t>2-2</a:t>
            </a:r>
            <a:r>
              <a:rPr lang="en-US" altLang="zh-CN" sz="2600" baseline="50000" dirty="0" smtClean="0"/>
              <a:t>-n</a:t>
            </a:r>
            <a:r>
              <a:rPr lang="en-US" altLang="zh-CN" sz="2600" dirty="0" smtClean="0"/>
              <a:t>+x</a:t>
            </a:r>
          </a:p>
          <a:p>
            <a:pPr eaLnBrk="1" hangingPunct="1"/>
            <a:r>
              <a:rPr lang="zh-CN" altLang="en-US" sz="2600" dirty="0" smtClean="0"/>
              <a:t>定点整数证明方法相同</a:t>
            </a:r>
            <a:endParaRPr lang="en-US" altLang="zh-CN" sz="2600"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9737043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反码表示区间</a:t>
            </a:r>
            <a:endParaRPr lang="zh-CN" altLang="en-US" dirty="0">
              <a:solidFill>
                <a:srgbClr val="FF0000"/>
              </a:solidFill>
            </a:endParaRPr>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-0.11…1 ~ +0.11…1</a:t>
            </a:r>
          </a:p>
          <a:p>
            <a:pPr lvl="1">
              <a:spcBef>
                <a:spcPct val="50000"/>
              </a:spcBef>
            </a:pP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-011…1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[1-2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2</a:t>
            </a:r>
            <a:r>
              <a:rPr lang="en-US" altLang="zh-CN" sz="2400" baseline="60000" dirty="0" smtClean="0">
                <a:solidFill>
                  <a:schemeClr val="accent2"/>
                </a:solidFill>
              </a:rPr>
              <a:t>n</a:t>
            </a:r>
            <a:r>
              <a:rPr lang="en-US" altLang="zh-CN" sz="2400" dirty="0" smtClean="0">
                <a:solidFill>
                  <a:schemeClr val="accent2"/>
                </a:solidFill>
              </a:rPr>
              <a:t> </a:t>
            </a:r>
            <a:r>
              <a:rPr lang="en-US" altLang="zh-CN" sz="2400" dirty="0">
                <a:solidFill>
                  <a:schemeClr val="accent2"/>
                </a:solidFill>
              </a:rPr>
              <a:t>)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对称区间</a:t>
            </a:r>
            <a:endParaRPr lang="en-US" altLang="zh-CN" sz="2800" dirty="0">
              <a:solidFill>
                <a:schemeClr val="accent2"/>
              </a:solidFill>
            </a:endParaRPr>
          </a:p>
          <a:p>
            <a:pPr lvl="1">
              <a:spcBef>
                <a:spcPct val="50000"/>
              </a:spcBef>
            </a:pP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632998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反码特性</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t>两个零</a:t>
            </a:r>
            <a:endParaRPr lang="en-US" altLang="zh-CN" dirty="0" smtClean="0"/>
          </a:p>
          <a:p>
            <a:r>
              <a:rPr lang="zh-CN" altLang="en-US" dirty="0" smtClean="0"/>
              <a:t>求反用逻辑门容易实现</a:t>
            </a:r>
            <a:endParaRPr lang="en-US" altLang="zh-CN" dirty="0" smtClean="0"/>
          </a:p>
          <a:p>
            <a:r>
              <a:rPr lang="zh-CN" altLang="en-US" dirty="0" smtClean="0"/>
              <a:t>运算仍然很复杂</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28192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有趣的时钟</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54</a:t>
            </a:fld>
            <a:r>
              <a:rPr lang="en-US" altLang="zh-CN" sz="1400" smtClean="0">
                <a:solidFill>
                  <a:srgbClr val="0D7157"/>
                </a:solidFill>
              </a:rPr>
              <a:t>- </a:t>
            </a:r>
            <a:endParaRPr lang="en-US" altLang="zh-CN" sz="1400" dirty="0">
              <a:solidFill>
                <a:srgbClr val="0D7157"/>
              </a:solidFill>
            </a:endParaRPr>
          </a:p>
        </p:txBody>
      </p:sp>
      <p:sp>
        <p:nvSpPr>
          <p:cNvPr id="5" name="Rectangle 47"/>
          <p:cNvSpPr>
            <a:spLocks noChangeArrowheads="1"/>
          </p:cNvSpPr>
          <p:nvPr/>
        </p:nvSpPr>
        <p:spPr bwMode="auto">
          <a:xfrm>
            <a:off x="533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ea typeface="微软雅黑" panose="020B0503020204020204" pitchFamily="34" charset="-122"/>
            </a:endParaRPr>
          </a:p>
        </p:txBody>
      </p:sp>
      <p:grpSp>
        <p:nvGrpSpPr>
          <p:cNvPr id="6" name="Group 49"/>
          <p:cNvGrpSpPr>
            <a:grpSpLocks/>
          </p:cNvGrpSpPr>
          <p:nvPr/>
        </p:nvGrpSpPr>
        <p:grpSpPr bwMode="auto">
          <a:xfrm>
            <a:off x="5372100" y="388620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
          <p:nvSpPr>
            <p:cNvPr id="8" name="Line 5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Line 5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5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5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Text Box 55"/>
            <p:cNvSpPr txBox="1">
              <a:spLocks noChangeArrowheads="1"/>
            </p:cNvSpPr>
            <p:nvPr/>
          </p:nvSpPr>
          <p:spPr bwMode="auto">
            <a:xfrm>
              <a:off x="453" y="4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14" name="Text Box 57"/>
            <p:cNvSpPr txBox="1">
              <a:spLocks noChangeArrowheads="1"/>
            </p:cNvSpPr>
            <p:nvPr/>
          </p:nvSpPr>
          <p:spPr bwMode="auto">
            <a:xfrm>
              <a:off x="453"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grpSp>
        <p:nvGrpSpPr>
          <p:cNvPr id="16" name="Group 59"/>
          <p:cNvGrpSpPr>
            <a:grpSpLocks/>
          </p:cNvGrpSpPr>
          <p:nvPr/>
        </p:nvGrpSpPr>
        <p:grpSpPr bwMode="auto">
          <a:xfrm>
            <a:off x="2060575" y="388620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
          <p:nvSpPr>
            <p:cNvPr id="18" name="Line 61"/>
            <p:cNvSpPr>
              <a:spLocks noChangeShapeType="1"/>
            </p:cNvSpPr>
            <p:nvPr/>
          </p:nvSpPr>
          <p:spPr bwMode="auto">
            <a:xfrm>
              <a:off x="0" y="635"/>
              <a:ext cx="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62"/>
            <p:cNvSpPr>
              <a:spLocks noChangeShapeType="1"/>
            </p:cNvSpPr>
            <p:nvPr/>
          </p:nvSpPr>
          <p:spPr bwMode="auto">
            <a:xfrm>
              <a:off x="1179" y="635"/>
              <a:ext cx="9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63"/>
            <p:cNvSpPr>
              <a:spLocks noChangeShapeType="1"/>
            </p:cNvSpPr>
            <p:nvPr/>
          </p:nvSpPr>
          <p:spPr bwMode="auto">
            <a:xfrm>
              <a:off x="635" y="1179"/>
              <a:ext cx="0"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64"/>
            <p:cNvSpPr>
              <a:spLocks noChangeShapeType="1"/>
            </p:cNvSpPr>
            <p:nvPr/>
          </p:nvSpPr>
          <p:spPr bwMode="auto">
            <a:xfrm>
              <a:off x="635" y="0"/>
              <a:ext cx="0" cy="9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65"/>
            <p:cNvSpPr txBox="1">
              <a:spLocks noChangeArrowheads="1"/>
            </p:cNvSpPr>
            <p:nvPr/>
          </p:nvSpPr>
          <p:spPr bwMode="auto">
            <a:xfrm>
              <a:off x="453" y="45"/>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24" name="Text Box 67"/>
            <p:cNvSpPr txBox="1">
              <a:spLocks noChangeArrowheads="1"/>
            </p:cNvSpPr>
            <p:nvPr/>
          </p:nvSpPr>
          <p:spPr bwMode="auto">
            <a:xfrm>
              <a:off x="453"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grpSp>
        <p:nvGrpSpPr>
          <p:cNvPr id="26" name="Group 69"/>
          <p:cNvGrpSpPr>
            <a:grpSpLocks/>
          </p:cNvGrpSpPr>
          <p:nvPr/>
        </p:nvGrpSpPr>
        <p:grpSpPr bwMode="auto">
          <a:xfrm>
            <a:off x="2489200" y="4894263"/>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 name="Line 72"/>
          <p:cNvSpPr>
            <a:spLocks noChangeShapeType="1"/>
          </p:cNvSpPr>
          <p:nvPr/>
        </p:nvSpPr>
        <p:spPr bwMode="auto">
          <a:xfrm flipV="1">
            <a:off x="3067050" y="4246563"/>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73"/>
          <p:cNvGrpSpPr>
            <a:grpSpLocks/>
          </p:cNvGrpSpPr>
          <p:nvPr/>
        </p:nvGrpSpPr>
        <p:grpSpPr bwMode="auto">
          <a:xfrm>
            <a:off x="5802313" y="4894263"/>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Line 76"/>
          <p:cNvSpPr>
            <a:spLocks noChangeShapeType="1"/>
          </p:cNvSpPr>
          <p:nvPr/>
        </p:nvSpPr>
        <p:spPr bwMode="auto">
          <a:xfrm flipV="1">
            <a:off x="6380163" y="4246563"/>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 name="Oval 77"/>
          <p:cNvSpPr>
            <a:spLocks noChangeArrowheads="1"/>
          </p:cNvSpPr>
          <p:nvPr/>
        </p:nvSpPr>
        <p:spPr bwMode="auto">
          <a:xfrm>
            <a:off x="3698875" y="1870075"/>
            <a:ext cx="2016125" cy="2016125"/>
          </a:xfrm>
          <a:prstGeom prst="ellipse">
            <a:avLst/>
          </a:prstGeom>
          <a:solidFill>
            <a:srgbClr val="CCFFCC"/>
          </a:solidFill>
          <a:ln w="317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
        <p:nvSpPr>
          <p:cNvPr id="35" name="Line 78"/>
          <p:cNvSpPr>
            <a:spLocks noChangeShapeType="1"/>
          </p:cNvSpPr>
          <p:nvPr/>
        </p:nvSpPr>
        <p:spPr bwMode="auto">
          <a:xfrm>
            <a:off x="3698875" y="2878138"/>
            <a:ext cx="1428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9"/>
          <p:cNvSpPr>
            <a:spLocks noChangeShapeType="1"/>
          </p:cNvSpPr>
          <p:nvPr/>
        </p:nvSpPr>
        <p:spPr bwMode="auto">
          <a:xfrm>
            <a:off x="5570538" y="2878138"/>
            <a:ext cx="144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80"/>
          <p:cNvSpPr>
            <a:spLocks noChangeShapeType="1"/>
          </p:cNvSpPr>
          <p:nvPr/>
        </p:nvSpPr>
        <p:spPr bwMode="auto">
          <a:xfrm>
            <a:off x="4706938" y="3741738"/>
            <a:ext cx="0" cy="144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81"/>
          <p:cNvSpPr>
            <a:spLocks noChangeShapeType="1"/>
          </p:cNvSpPr>
          <p:nvPr/>
        </p:nvSpPr>
        <p:spPr bwMode="auto">
          <a:xfrm>
            <a:off x="4706938" y="1870075"/>
            <a:ext cx="0" cy="1428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Text Box 82"/>
          <p:cNvSpPr txBox="1">
            <a:spLocks noChangeArrowheads="1"/>
          </p:cNvSpPr>
          <p:nvPr/>
        </p:nvSpPr>
        <p:spPr bwMode="auto">
          <a:xfrm>
            <a:off x="4418013" y="1941513"/>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12</a:t>
            </a:r>
          </a:p>
        </p:txBody>
      </p:sp>
      <p:sp>
        <p:nvSpPr>
          <p:cNvPr id="40" name="Text Box 83"/>
          <p:cNvSpPr txBox="1">
            <a:spLocks noChangeArrowheads="1"/>
          </p:cNvSpPr>
          <p:nvPr/>
        </p:nvSpPr>
        <p:spPr bwMode="auto">
          <a:xfrm>
            <a:off x="5211763" y="266065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3</a:t>
            </a:r>
          </a:p>
        </p:txBody>
      </p:sp>
      <p:sp>
        <p:nvSpPr>
          <p:cNvPr id="41" name="Text Box 84"/>
          <p:cNvSpPr txBox="1">
            <a:spLocks noChangeArrowheads="1"/>
          </p:cNvSpPr>
          <p:nvPr/>
        </p:nvSpPr>
        <p:spPr bwMode="auto">
          <a:xfrm>
            <a:off x="4418013" y="3446463"/>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6</a:t>
            </a:r>
          </a:p>
        </p:txBody>
      </p:sp>
      <p:sp>
        <p:nvSpPr>
          <p:cNvPr id="42" name="Text Box 85"/>
          <p:cNvSpPr txBox="1">
            <a:spLocks noChangeArrowheads="1"/>
          </p:cNvSpPr>
          <p:nvPr/>
        </p:nvSpPr>
        <p:spPr bwMode="auto">
          <a:xfrm>
            <a:off x="3698875" y="266065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a:ea typeface="宋体" panose="02010600030101010101" pitchFamily="2" charset="-122"/>
              </a:rPr>
              <a:t>9</a:t>
            </a:r>
          </a:p>
        </p:txBody>
      </p:sp>
      <p:grpSp>
        <p:nvGrpSpPr>
          <p:cNvPr id="43" name="Group 86"/>
          <p:cNvGrpSpPr>
            <a:grpSpLocks/>
          </p:cNvGrpSpPr>
          <p:nvPr/>
        </p:nvGrpSpPr>
        <p:grpSpPr bwMode="auto">
          <a:xfrm>
            <a:off x="4129088" y="2878138"/>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89"/>
          <p:cNvSpPr>
            <a:spLocks noChangeShapeType="1"/>
          </p:cNvSpPr>
          <p:nvPr/>
        </p:nvSpPr>
        <p:spPr bwMode="auto">
          <a:xfrm flipV="1">
            <a:off x="4706938" y="2230438"/>
            <a:ext cx="0" cy="649287"/>
          </a:xfrm>
          <a:prstGeom prst="line">
            <a:avLst/>
          </a:prstGeom>
          <a:noFill/>
          <a:ln w="2857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Oval 90"/>
          <p:cNvSpPr>
            <a:spLocks noChangeArrowheads="1"/>
          </p:cNvSpPr>
          <p:nvPr/>
        </p:nvSpPr>
        <p:spPr bwMode="auto">
          <a:xfrm>
            <a:off x="4633913" y="2805113"/>
            <a:ext cx="144462" cy="144462"/>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
        <p:nvSpPr>
          <p:cNvPr id="48" name="Oval 91"/>
          <p:cNvSpPr>
            <a:spLocks noChangeArrowheads="1"/>
          </p:cNvSpPr>
          <p:nvPr/>
        </p:nvSpPr>
        <p:spPr bwMode="auto">
          <a:xfrm>
            <a:off x="2995613" y="4822825"/>
            <a:ext cx="144462"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
        <p:nvSpPr>
          <p:cNvPr id="49" name="Oval 92"/>
          <p:cNvSpPr>
            <a:spLocks noChangeArrowheads="1"/>
          </p:cNvSpPr>
          <p:nvPr/>
        </p:nvSpPr>
        <p:spPr bwMode="auto">
          <a:xfrm>
            <a:off x="6308725" y="4822825"/>
            <a:ext cx="144463" cy="144463"/>
          </a:xfrm>
          <a:prstGeom prst="ellipse">
            <a:avLst/>
          </a:prstGeom>
          <a:solidFill>
            <a:schemeClr val="accent1"/>
          </a:solidFill>
          <a:ln w="57150">
            <a:solidFill>
              <a:schemeClr val="tx1"/>
            </a:solidFill>
            <a:round/>
            <a:headEnd/>
            <a:tailE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dirty="0">
              <a:ea typeface="微软雅黑" panose="020B0503020204020204" pitchFamily="34" charset="-122"/>
            </a:endParaRPr>
          </a:p>
        </p:txBody>
      </p:sp>
    </p:spTree>
    <p:extLst>
      <p:ext uri="{BB962C8B-B14F-4D97-AF65-F5344CB8AC3E}">
        <p14:creationId xmlns:p14="http://schemas.microsoft.com/office/powerpoint/2010/main" val="195912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1">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P spid="29" grpId="0" animBg="1"/>
      <p:bldP spid="33" grpId="0" animBg="1"/>
      <p:bldP spid="48" grpId="0" animBg="1" autoUpdateAnimBg="0"/>
      <p:bldP spid="49"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同余的概念</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假定有两个数</a:t>
            </a:r>
            <a:r>
              <a:rPr lang="en-US" altLang="zh-CN" dirty="0"/>
              <a:t>a</a:t>
            </a:r>
            <a:r>
              <a:rPr lang="zh-CN" altLang="en-US" dirty="0"/>
              <a:t>和</a:t>
            </a:r>
            <a:r>
              <a:rPr lang="en-US" altLang="zh-CN" dirty="0"/>
              <a:t>b</a:t>
            </a:r>
            <a:r>
              <a:rPr lang="zh-CN" altLang="en-US" dirty="0"/>
              <a:t>，若用某一个整数</a:t>
            </a:r>
            <a:r>
              <a:rPr lang="en-US" altLang="zh-CN" dirty="0"/>
              <a:t>m</a:t>
            </a:r>
            <a:r>
              <a:rPr lang="zh-CN" altLang="en-US" dirty="0"/>
              <a:t>去除，所得的余数相同，就称</a:t>
            </a:r>
            <a:r>
              <a:rPr lang="en-US" altLang="zh-CN" dirty="0" err="1"/>
              <a:t>a,b</a:t>
            </a:r>
            <a:r>
              <a:rPr lang="zh-CN" altLang="en-US" dirty="0"/>
              <a:t>两个数对</a:t>
            </a:r>
            <a:r>
              <a:rPr lang="en-US" altLang="zh-CN" dirty="0"/>
              <a:t>m</a:t>
            </a:r>
            <a:r>
              <a:rPr lang="zh-CN" altLang="en-US" dirty="0"/>
              <a:t>同余</a:t>
            </a:r>
            <a:r>
              <a:rPr lang="en-US" altLang="zh-CN" dirty="0"/>
              <a:t>,</a:t>
            </a:r>
            <a:r>
              <a:rPr lang="zh-CN" altLang="en-US" dirty="0"/>
              <a:t>记作</a:t>
            </a:r>
            <a:r>
              <a:rPr lang="zh-CN" altLang="en-US" dirty="0" smtClean="0"/>
              <a:t>：</a:t>
            </a:r>
            <a:endParaRPr lang="en-US" altLang="zh-CN" dirty="0" smtClean="0"/>
          </a:p>
          <a:p>
            <a:pPr marL="0" indent="0" algn="ctr">
              <a:buNone/>
            </a:pPr>
            <a:r>
              <a:rPr lang="en-US" altLang="zh-CN" sz="2800" dirty="0" err="1">
                <a:solidFill>
                  <a:srgbClr val="000099"/>
                </a:solidFill>
              </a:rPr>
              <a:t>a≡b</a:t>
            </a:r>
            <a:r>
              <a:rPr lang="en-US" altLang="zh-CN" sz="2800" dirty="0">
                <a:solidFill>
                  <a:srgbClr val="000099"/>
                </a:solidFill>
              </a:rPr>
              <a:t>  (mod m)     </a:t>
            </a:r>
            <a:r>
              <a:rPr lang="zh-CN" altLang="en-US" sz="2800" dirty="0">
                <a:solidFill>
                  <a:srgbClr val="000099"/>
                </a:solidFill>
              </a:rPr>
              <a:t>模为</a:t>
            </a:r>
            <a:r>
              <a:rPr lang="en-US" altLang="zh-CN" sz="2800" dirty="0">
                <a:solidFill>
                  <a:srgbClr val="000099"/>
                </a:solidFill>
              </a:rPr>
              <a:t>m </a:t>
            </a:r>
          </a:p>
          <a:p>
            <a:r>
              <a:rPr lang="zh-CN" altLang="en-US" dirty="0"/>
              <a:t>假设</a:t>
            </a:r>
            <a:r>
              <a:rPr lang="en-US" altLang="zh-CN" dirty="0"/>
              <a:t>X,Y,Z</a:t>
            </a:r>
            <a:r>
              <a:rPr lang="zh-CN" altLang="en-US" dirty="0"/>
              <a:t>三个数，满足下列关系：</a:t>
            </a:r>
            <a:r>
              <a:rPr lang="en-US" altLang="zh-CN" dirty="0"/>
              <a:t>Z=</a:t>
            </a:r>
            <a:r>
              <a:rPr lang="en-US" altLang="zh-CN" dirty="0" err="1"/>
              <a:t>nX+Y</a:t>
            </a:r>
            <a:r>
              <a:rPr lang="en-US" altLang="zh-CN" dirty="0"/>
              <a:t> (n</a:t>
            </a:r>
            <a:r>
              <a:rPr lang="zh-CN" altLang="en-US" dirty="0"/>
              <a:t>为整数</a:t>
            </a:r>
            <a:r>
              <a:rPr lang="en-US" altLang="zh-CN" dirty="0"/>
              <a:t>),</a:t>
            </a:r>
            <a:r>
              <a:rPr lang="zh-CN" altLang="en-US" dirty="0"/>
              <a:t>则称</a:t>
            </a:r>
            <a:r>
              <a:rPr lang="en-US" altLang="zh-CN" dirty="0"/>
              <a:t>Z</a:t>
            </a:r>
            <a:r>
              <a:rPr lang="zh-CN" altLang="en-US" dirty="0"/>
              <a:t>和</a:t>
            </a:r>
            <a:r>
              <a:rPr lang="en-US" altLang="zh-CN" dirty="0"/>
              <a:t>Y</a:t>
            </a:r>
            <a:r>
              <a:rPr lang="zh-CN" altLang="en-US" dirty="0"/>
              <a:t>对模</a:t>
            </a:r>
            <a:r>
              <a:rPr lang="en-US" altLang="zh-CN" dirty="0"/>
              <a:t>X</a:t>
            </a:r>
            <a:r>
              <a:rPr lang="zh-CN" altLang="en-US" dirty="0"/>
              <a:t>是同余的，记作：</a:t>
            </a:r>
            <a:r>
              <a:rPr lang="zh-CN" altLang="en-US" sz="2800" dirty="0"/>
              <a:t> </a:t>
            </a:r>
            <a:endParaRPr lang="en-US" altLang="zh-CN" sz="2800" dirty="0" smtClean="0"/>
          </a:p>
          <a:p>
            <a:pPr marL="0" indent="0" algn="ctr">
              <a:buNone/>
            </a:pPr>
            <a:r>
              <a:rPr lang="en-US" altLang="zh-CN" sz="2800" dirty="0">
                <a:solidFill>
                  <a:srgbClr val="000099"/>
                </a:solidFill>
              </a:rPr>
              <a:t>Z≡Y (mod X)      Y≡Z (mod X) </a:t>
            </a:r>
            <a:r>
              <a:rPr lang="en-US" altLang="zh-CN" sz="2800" dirty="0">
                <a:solidFill>
                  <a:srgbClr val="0066FF"/>
                </a:solidFill>
              </a:rPr>
              <a:t> </a:t>
            </a:r>
            <a:endParaRPr lang="en-US" altLang="zh-CN" sz="2800" dirty="0" smtClean="0">
              <a:solidFill>
                <a:srgbClr val="0066FF"/>
              </a:solidFill>
            </a:endParaRPr>
          </a:p>
          <a:p>
            <a:pPr marL="0" indent="0" algn="ctr">
              <a:buNone/>
            </a:pPr>
            <a:endParaRPr lang="en-US" altLang="zh-CN" sz="2800" dirty="0">
              <a:solidFill>
                <a:srgbClr val="0066FF"/>
              </a:solidFill>
            </a:endParaRPr>
          </a:p>
          <a:p>
            <a:pPr eaLnBrk="1" hangingPunct="1">
              <a:lnSpc>
                <a:spcPct val="115000"/>
              </a:lnSpc>
            </a:pPr>
            <a:r>
              <a:rPr lang="zh-CN" altLang="en-US" sz="2800" dirty="0"/>
              <a:t>以</a:t>
            </a:r>
            <a:r>
              <a:rPr lang="en-US" altLang="zh-CN" sz="2800" dirty="0"/>
              <a:t>12</a:t>
            </a:r>
            <a:r>
              <a:rPr lang="zh-CN" altLang="en-US" sz="2800" dirty="0"/>
              <a:t>为</a:t>
            </a:r>
            <a:r>
              <a:rPr lang="zh-CN" altLang="en-US" sz="2800" dirty="0" smtClean="0"/>
              <a:t>模        </a:t>
            </a:r>
            <a:r>
              <a:rPr lang="en-US" altLang="zh-CN" sz="2800" dirty="0" smtClean="0"/>
              <a:t>9</a:t>
            </a:r>
            <a:r>
              <a:rPr lang="en-US" altLang="zh-CN" sz="2800" dirty="0">
                <a:solidFill>
                  <a:srgbClr val="000099"/>
                </a:solidFill>
              </a:rPr>
              <a:t> ≡ </a:t>
            </a:r>
            <a:r>
              <a:rPr lang="en-US" altLang="zh-CN" sz="2800" dirty="0" smtClean="0">
                <a:solidFill>
                  <a:srgbClr val="FF0000"/>
                </a:solidFill>
              </a:rPr>
              <a:t>12</a:t>
            </a:r>
            <a:r>
              <a:rPr lang="en-US" altLang="zh-CN" sz="2800" dirty="0" smtClean="0"/>
              <a:t>+9</a:t>
            </a:r>
            <a:r>
              <a:rPr lang="en-US" altLang="zh-CN" sz="2800" dirty="0">
                <a:solidFill>
                  <a:srgbClr val="000099"/>
                </a:solidFill>
              </a:rPr>
              <a:t> ≡ </a:t>
            </a:r>
            <a:r>
              <a:rPr lang="en-US" altLang="zh-CN" sz="2800" dirty="0" smtClean="0">
                <a:solidFill>
                  <a:srgbClr val="FF0000"/>
                </a:solidFill>
              </a:rPr>
              <a:t>24</a:t>
            </a:r>
            <a:r>
              <a:rPr lang="en-US" altLang="zh-CN" sz="2800" dirty="0" smtClean="0"/>
              <a:t>+9</a:t>
            </a:r>
            <a:r>
              <a:rPr lang="en-US" altLang="zh-CN" sz="2800" dirty="0">
                <a:solidFill>
                  <a:srgbClr val="000099"/>
                </a:solidFill>
              </a:rPr>
              <a:t> ≡ </a:t>
            </a:r>
            <a:r>
              <a:rPr lang="en-US" altLang="zh-CN" sz="2800" dirty="0" smtClean="0">
                <a:solidFill>
                  <a:srgbClr val="FF0000"/>
                </a:solidFill>
              </a:rPr>
              <a:t>36</a:t>
            </a:r>
            <a:r>
              <a:rPr lang="en-US" altLang="zh-CN" sz="2800" dirty="0" smtClean="0"/>
              <a:t>+9</a:t>
            </a:r>
            <a:endParaRPr lang="en-US" altLang="zh-CN" sz="2800" dirty="0"/>
          </a:p>
          <a:p>
            <a:pPr eaLnBrk="1" hangingPunct="1">
              <a:lnSpc>
                <a:spcPct val="115000"/>
              </a:lnSpc>
            </a:pPr>
            <a:r>
              <a:rPr lang="en-US" altLang="zh-CN" sz="2800" dirty="0" smtClean="0"/>
              <a:t>9</a:t>
            </a:r>
            <a:r>
              <a:rPr lang="en-US" altLang="zh-CN" sz="2800" dirty="0">
                <a:solidFill>
                  <a:srgbClr val="000099"/>
                </a:solidFill>
              </a:rPr>
              <a:t> ≡ </a:t>
            </a:r>
            <a:r>
              <a:rPr lang="en-US" altLang="zh-CN" sz="2800" dirty="0" smtClean="0"/>
              <a:t>21</a:t>
            </a:r>
            <a:r>
              <a:rPr lang="en-US" altLang="zh-CN" sz="2800" dirty="0">
                <a:solidFill>
                  <a:srgbClr val="000099"/>
                </a:solidFill>
              </a:rPr>
              <a:t> ≡ </a:t>
            </a:r>
            <a:r>
              <a:rPr lang="en-US" altLang="zh-CN" sz="2800" dirty="0" smtClean="0"/>
              <a:t>33</a:t>
            </a:r>
            <a:r>
              <a:rPr lang="en-US" altLang="zh-CN" sz="2800" dirty="0">
                <a:solidFill>
                  <a:srgbClr val="000099"/>
                </a:solidFill>
              </a:rPr>
              <a:t> ≡ </a:t>
            </a:r>
            <a:r>
              <a:rPr lang="en-US" altLang="zh-CN" sz="2800" dirty="0" smtClean="0"/>
              <a:t>45 </a:t>
            </a:r>
            <a:r>
              <a:rPr lang="en-US" altLang="zh-CN" sz="2800" dirty="0">
                <a:solidFill>
                  <a:srgbClr val="000099"/>
                </a:solidFill>
              </a:rPr>
              <a:t>≡ </a:t>
            </a:r>
            <a:r>
              <a:rPr lang="en-US" altLang="zh-CN" sz="2800" dirty="0" smtClean="0"/>
              <a:t>-3</a:t>
            </a:r>
            <a:r>
              <a:rPr lang="en-US" altLang="zh-CN" sz="2800" dirty="0">
                <a:solidFill>
                  <a:srgbClr val="000099"/>
                </a:solidFill>
              </a:rPr>
              <a:t> ≡ </a:t>
            </a:r>
            <a:r>
              <a:rPr lang="en-US" altLang="zh-CN" sz="2800" dirty="0" smtClean="0">
                <a:solidFill>
                  <a:srgbClr val="FF0000"/>
                </a:solidFill>
              </a:rPr>
              <a:t>12</a:t>
            </a:r>
            <a:r>
              <a:rPr lang="en-US" altLang="zh-CN" sz="2800" dirty="0" smtClean="0"/>
              <a:t>-3</a:t>
            </a:r>
            <a:r>
              <a:rPr lang="en-US" altLang="zh-CN" sz="2800" dirty="0">
                <a:solidFill>
                  <a:srgbClr val="000099"/>
                </a:solidFill>
              </a:rPr>
              <a:t> ≡ </a:t>
            </a:r>
            <a:r>
              <a:rPr lang="en-US" altLang="zh-CN" sz="2800" dirty="0" smtClean="0"/>
              <a:t>9</a:t>
            </a:r>
            <a:endParaRPr lang="en-US" altLang="zh-CN" sz="2800" dirty="0">
              <a:solidFill>
                <a:srgbClr val="0066FF"/>
              </a:solidFill>
            </a:endParaRPr>
          </a:p>
          <a:p>
            <a:endParaRPr lang="zh-CN" altLang="en-US" sz="2800" dirty="0"/>
          </a:p>
          <a:p>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471412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例子</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en-US" altLang="zh-CN" dirty="0"/>
              <a:t>7+(-3)</a:t>
            </a:r>
          </a:p>
          <a:p>
            <a:pPr eaLnBrk="1" hangingPunct="1"/>
            <a:r>
              <a:rPr lang="en-US" altLang="zh-CN" dirty="0"/>
              <a:t>      =7+(</a:t>
            </a:r>
            <a:r>
              <a:rPr lang="en-US" altLang="zh-CN" dirty="0">
                <a:solidFill>
                  <a:srgbClr val="FF0000"/>
                </a:solidFill>
              </a:rPr>
              <a:t>12</a:t>
            </a:r>
            <a:r>
              <a:rPr lang="en-US" altLang="zh-CN" dirty="0"/>
              <a:t>-3)</a:t>
            </a:r>
          </a:p>
          <a:p>
            <a:pPr eaLnBrk="1" hangingPunct="1"/>
            <a:r>
              <a:rPr lang="en-US" altLang="zh-CN" dirty="0"/>
              <a:t>      =7+9</a:t>
            </a:r>
          </a:p>
          <a:p>
            <a:pPr eaLnBrk="1" hangingPunct="1"/>
            <a:r>
              <a:rPr lang="en-US" altLang="zh-CN" dirty="0"/>
              <a:t>      =16</a:t>
            </a:r>
          </a:p>
          <a:p>
            <a:pPr eaLnBrk="1" hangingPunct="1"/>
            <a:r>
              <a:rPr lang="en-US" altLang="zh-CN" dirty="0"/>
              <a:t>      =4</a:t>
            </a:r>
          </a:p>
          <a:p>
            <a:pPr eaLnBrk="1" hangingPunct="1"/>
            <a:r>
              <a:rPr lang="zh-CN" altLang="en-US" dirty="0">
                <a:solidFill>
                  <a:srgbClr val="0000FF"/>
                </a:solidFill>
              </a:rPr>
              <a:t>表示负数的时候如利用</a:t>
            </a:r>
            <a:r>
              <a:rPr lang="zh-CN" altLang="en-US" dirty="0">
                <a:solidFill>
                  <a:srgbClr val="FF0000"/>
                </a:solidFill>
              </a:rPr>
              <a:t>模</a:t>
            </a:r>
            <a:r>
              <a:rPr lang="zh-CN" altLang="en-US" dirty="0">
                <a:solidFill>
                  <a:srgbClr val="0000FF"/>
                </a:solidFill>
              </a:rPr>
              <a:t>的性质转换成正数，即可将原码运算中的减法转换成加法运算</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324752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补码公式（模？）</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57</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1555789" y="1267745"/>
            <a:ext cx="5545138" cy="1606549"/>
            <a:chOff x="0" y="0"/>
            <a:chExt cx="3493" cy="1012"/>
          </a:xfrm>
        </p:grpSpPr>
        <p:sp>
          <p:nvSpPr>
            <p:cNvPr id="6"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补</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7" name="Text Box 6"/>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0≤X&lt;2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FF0000"/>
                  </a:solidFill>
                  <a:effectLst>
                    <a:outerShdw blurRad="38100" dist="38100" dir="2700000" algn="tl">
                      <a:srgbClr val="C0C0C0"/>
                    </a:outerShdw>
                  </a:effectLst>
                  <a:latin typeface="Tahoma" panose="020B0604030504040204" pitchFamily="34" charset="0"/>
                  <a:ea typeface="微软雅黑" panose="020B0503020204020204" pitchFamily="34" charset="-122"/>
                </a:rPr>
                <a:t>2</a:t>
              </a:r>
              <a:r>
                <a:rPr lang="en-US" sz="2400" b="1" i="0" baseline="50000" dirty="0" smtClean="0">
                  <a:solidFill>
                    <a:srgbClr val="FF0000"/>
                  </a:solidFill>
                  <a:effectLst>
                    <a:outerShdw blurRad="38100" dist="38100" dir="2700000" algn="tl">
                      <a:srgbClr val="C0C0C0"/>
                    </a:outerShdw>
                  </a:effectLst>
                  <a:latin typeface="Tahoma" panose="020B0604030504040204" pitchFamily="34" charset="0"/>
                  <a:ea typeface="微软雅黑" panose="020B0503020204020204" pitchFamily="34" charset="-122"/>
                </a:rPr>
                <a:t>n+1</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    -2</a:t>
              </a:r>
              <a:r>
                <a:rPr lang="en-US" sz="2400" b="1" i="0" baseline="5000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n</a:t>
              </a:r>
              <a:r>
                <a:rPr lang="en-US" sz="2400" b="1" i="0" dirty="0" smtClean="0">
                  <a:solidFill>
                    <a:srgbClr val="0000FF"/>
                  </a:solidFill>
                  <a:effectLst>
                    <a:outerShdw blurRad="38100" dist="38100" dir="2700000" algn="tl">
                      <a:srgbClr val="C0C0C0"/>
                    </a:outerShdw>
                  </a:effectLst>
                  <a:latin typeface="Tahoma" panose="020B0604030504040204" pitchFamily="34" charset="0"/>
                  <a:ea typeface="微软雅黑" panose="020B0503020204020204" pitchFamily="34" charset="-122"/>
                </a:rPr>
                <a:t>≤X&lt;0</a:t>
              </a:r>
            </a:p>
          </p:txBody>
        </p:sp>
        <p:sp>
          <p:nvSpPr>
            <p:cNvPr id="8"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grpSp>
        <p:nvGrpSpPr>
          <p:cNvPr id="9" name="Group 8"/>
          <p:cNvGrpSpPr>
            <a:grpSpLocks/>
          </p:cNvGrpSpPr>
          <p:nvPr/>
        </p:nvGrpSpPr>
        <p:grpSpPr bwMode="auto">
          <a:xfrm>
            <a:off x="1551558" y="3418140"/>
            <a:ext cx="5545137" cy="1606549"/>
            <a:chOff x="0" y="0"/>
            <a:chExt cx="3493" cy="1012"/>
          </a:xfrm>
        </p:grpSpPr>
        <p:sp>
          <p:nvSpPr>
            <p:cNvPr id="10"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a:t>
              </a:r>
              <a:r>
                <a:rPr lang="zh-CN" altLang="en-US" sz="2400" b="1" i="0" baseline="-25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补</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a:t>
              </a:r>
            </a:p>
          </p:txBody>
        </p:sp>
        <p:sp>
          <p:nvSpPr>
            <p:cNvPr id="11"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0≤X&lt;1</a:t>
              </a:r>
              <a:endParaRPr lang="en-US" sz="2400" b="1" i="0" baseline="5000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FF0000"/>
                  </a:solidFill>
                  <a:effectLst>
                    <a:outerShdw blurRad="38100" dist="38100" dir="2700000" algn="tl">
                      <a:srgbClr val="C0C0C0"/>
                    </a:outerShdw>
                  </a:effectLst>
                  <a:latin typeface="Tahoma" panose="020B0604030504040204" pitchFamily="34" charset="0"/>
                  <a:ea typeface="微软雅黑" panose="020B0503020204020204" pitchFamily="34" charset="-122"/>
                </a:rPr>
                <a:t>2</a:t>
              </a:r>
              <a:r>
                <a:rPr lang="en-US" sz="2400" b="1" i="0" dirty="0" smtClean="0">
                  <a:solidFill>
                    <a:schemeClr val="accent2"/>
                  </a:solidFill>
                  <a:effectLst>
                    <a:outerShdw blurRad="38100" dist="38100" dir="2700000" algn="tl">
                      <a:srgbClr val="C0C0C0"/>
                    </a:outerShdw>
                  </a:effectLst>
                  <a:latin typeface="Tahoma" panose="020B0604030504040204" pitchFamily="34" charset="0"/>
                  <a:ea typeface="微软雅黑" panose="020B0503020204020204" pitchFamily="34" charset="-122"/>
                </a:rPr>
                <a:t>+X        -1≤X&lt;0</a:t>
              </a:r>
            </a:p>
          </p:txBody>
        </p:sp>
        <p:sp>
          <p:nvSpPr>
            <p:cNvPr id="12"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grpSp>
      <p:sp>
        <p:nvSpPr>
          <p:cNvPr id="3" name="矩形 2"/>
          <p:cNvSpPr/>
          <p:nvPr/>
        </p:nvSpPr>
        <p:spPr>
          <a:xfrm>
            <a:off x="1475656" y="5362431"/>
            <a:ext cx="6032421" cy="461665"/>
          </a:xfrm>
          <a:prstGeom prst="rect">
            <a:avLst/>
          </a:prstGeom>
        </p:spPr>
        <p:txBody>
          <a:bodyPr wrap="none">
            <a:spAutoFit/>
          </a:bodyPr>
          <a:lstStyle/>
          <a:p>
            <a:pPr eaLnBrk="0" hangingPunct="0">
              <a:defRPr/>
            </a:pPr>
            <a:r>
              <a:rPr kumimoji="1" lang="zh-CN" altLang="en-US" sz="2400" b="1" i="0" dirty="0">
                <a:solidFill>
                  <a:srgbClr val="009900"/>
                </a:solidFill>
                <a:latin typeface="+mj-ea"/>
              </a:rPr>
              <a:t>一个负数的补码等于</a:t>
            </a:r>
            <a:r>
              <a:rPr kumimoji="1" lang="zh-CN" altLang="en-US" sz="2400" b="1" i="0" dirty="0">
                <a:solidFill>
                  <a:srgbClr val="FF0000"/>
                </a:solidFill>
                <a:latin typeface="+mj-ea"/>
              </a:rPr>
              <a:t>模</a:t>
            </a:r>
            <a:r>
              <a:rPr kumimoji="1" lang="zh-CN" altLang="en-US" sz="2400" b="1" i="0" dirty="0">
                <a:solidFill>
                  <a:srgbClr val="009900"/>
                </a:solidFill>
                <a:latin typeface="+mj-ea"/>
              </a:rPr>
              <a:t>减该负数的绝对值。</a:t>
            </a:r>
          </a:p>
        </p:txBody>
      </p:sp>
    </p:spTree>
    <p:extLst>
      <p:ext uri="{BB962C8B-B14F-4D97-AF65-F5344CB8AC3E}">
        <p14:creationId xmlns:p14="http://schemas.microsoft.com/office/powerpoint/2010/main" val="20011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zh-CN" dirty="0">
                <a:solidFill>
                  <a:srgbClr val="FF0000"/>
                </a:solidFill>
              </a:rPr>
              <a:t>补码与反码的关系</a:t>
            </a:r>
            <a:endParaRPr lang="zh-CN" altLang="en-US" dirty="0">
              <a:solidFill>
                <a:srgbClr val="FF0000"/>
              </a:solidFill>
            </a:endParaRPr>
          </a:p>
        </p:txBody>
      </p:sp>
      <p:sp>
        <p:nvSpPr>
          <p:cNvPr id="6" name="内容占位符 5"/>
          <p:cNvSpPr>
            <a:spLocks noGrp="1"/>
          </p:cNvSpPr>
          <p:nvPr>
            <p:ph idx="1"/>
          </p:nvPr>
        </p:nvSpPr>
        <p:spPr>
          <a:xfrm>
            <a:off x="589216" y="1052984"/>
            <a:ext cx="4104456" cy="5040312"/>
          </a:xfrm>
        </p:spPr>
        <p:txBody>
          <a:bodyPr/>
          <a:lstStyle/>
          <a:p>
            <a:pPr eaLnBrk="1" hangingPunct="1">
              <a:buNone/>
            </a:pPr>
            <a:r>
              <a:rPr lang="zh-CN" altLang="en-US" sz="2800" dirty="0"/>
              <a:t>定点小数时</a:t>
            </a:r>
          </a:p>
          <a:p>
            <a:pPr eaLnBrk="1" hangingPunct="1">
              <a:buNone/>
            </a:pPr>
            <a:r>
              <a:rPr lang="en-US" altLang="zh-CN" sz="2800" dirty="0"/>
              <a:t>[x]</a:t>
            </a:r>
            <a:r>
              <a:rPr lang="zh-CN" altLang="en-US" sz="2800" baseline="-25000" dirty="0"/>
              <a:t>反</a:t>
            </a:r>
            <a:r>
              <a:rPr lang="en-US" altLang="zh-CN" sz="2800" dirty="0"/>
              <a:t>=2</a:t>
            </a:r>
            <a:r>
              <a:rPr lang="en-US" altLang="zh-CN" sz="2800" dirty="0">
                <a:solidFill>
                  <a:schemeClr val="accent2"/>
                </a:solidFill>
              </a:rPr>
              <a:t>-2</a:t>
            </a:r>
            <a:r>
              <a:rPr lang="en-US" altLang="zh-CN" sz="2800" baseline="50000" dirty="0">
                <a:solidFill>
                  <a:schemeClr val="accent2"/>
                </a:solidFill>
              </a:rPr>
              <a:t>-n</a:t>
            </a:r>
            <a:r>
              <a:rPr lang="en-US" altLang="zh-CN" sz="2800" dirty="0"/>
              <a:t>+x</a:t>
            </a:r>
          </a:p>
          <a:p>
            <a:pPr eaLnBrk="1" hangingPunct="1">
              <a:buNone/>
            </a:pPr>
            <a:r>
              <a:rPr lang="en-US" altLang="zh-CN" sz="2800" dirty="0"/>
              <a:t>[x]</a:t>
            </a:r>
            <a:r>
              <a:rPr lang="zh-CN" altLang="en-US" sz="2800" baseline="-25000" dirty="0"/>
              <a:t>补</a:t>
            </a:r>
            <a:r>
              <a:rPr lang="en-US" altLang="zh-CN" sz="2800" dirty="0"/>
              <a:t>=2+x</a:t>
            </a:r>
          </a:p>
          <a:p>
            <a:pPr eaLnBrk="1" hangingPunct="1">
              <a:buNone/>
            </a:pPr>
            <a:r>
              <a:rPr lang="en-US" altLang="zh-CN" sz="2800" dirty="0"/>
              <a:t>      =(2-2</a:t>
            </a:r>
            <a:r>
              <a:rPr lang="en-US" altLang="zh-CN" sz="2800" baseline="50000" dirty="0"/>
              <a:t>-n</a:t>
            </a:r>
            <a:r>
              <a:rPr lang="en-US" altLang="zh-CN" sz="2800" dirty="0"/>
              <a:t>+x)+2</a:t>
            </a:r>
            <a:r>
              <a:rPr lang="en-US" altLang="zh-CN" sz="2800" baseline="50000" dirty="0"/>
              <a:t>-n</a:t>
            </a:r>
          </a:p>
          <a:p>
            <a:pPr eaLnBrk="1" hangingPunct="1">
              <a:buNone/>
            </a:pPr>
            <a:r>
              <a:rPr lang="en-US" altLang="zh-CN" sz="2800" dirty="0"/>
              <a:t>      =[x]</a:t>
            </a:r>
            <a:r>
              <a:rPr lang="zh-CN" altLang="en-US" sz="2800" baseline="-25000" dirty="0"/>
              <a:t>反</a:t>
            </a:r>
            <a:r>
              <a:rPr lang="en-US" altLang="zh-CN" sz="2800" dirty="0"/>
              <a:t>+</a:t>
            </a:r>
            <a:r>
              <a:rPr lang="en-US" altLang="zh-CN" sz="2800" dirty="0">
                <a:solidFill>
                  <a:schemeClr val="accent2"/>
                </a:solidFill>
              </a:rPr>
              <a:t>2</a:t>
            </a:r>
            <a:r>
              <a:rPr lang="en-US" altLang="zh-CN" sz="2800" baseline="50000" dirty="0">
                <a:solidFill>
                  <a:schemeClr val="accent2"/>
                </a:solidFill>
              </a:rPr>
              <a:t>-n</a:t>
            </a:r>
          </a:p>
          <a:p>
            <a:endParaRPr lang="zh-CN" altLang="en-US" dirty="0"/>
          </a:p>
        </p:txBody>
      </p:sp>
      <p:sp>
        <p:nvSpPr>
          <p:cNvPr id="7" name="内容占位符 6"/>
          <p:cNvSpPr>
            <a:spLocks noGrp="1"/>
          </p:cNvSpPr>
          <p:nvPr>
            <p:ph idx="11"/>
          </p:nvPr>
        </p:nvSpPr>
        <p:spPr>
          <a:xfrm>
            <a:off x="4664345" y="1070798"/>
            <a:ext cx="4104456" cy="5040312"/>
          </a:xfrm>
        </p:spPr>
        <p:txBody>
          <a:bodyPr/>
          <a:lstStyle/>
          <a:p>
            <a:pPr eaLnBrk="1" hangingPunct="1">
              <a:buClr>
                <a:schemeClr val="accent2"/>
              </a:buClr>
              <a:buNone/>
            </a:pPr>
            <a:r>
              <a:rPr lang="zh-CN" altLang="en-US" sz="2800" dirty="0"/>
              <a:t>整数时</a:t>
            </a:r>
          </a:p>
          <a:p>
            <a:pPr eaLnBrk="1" hangingPunct="1">
              <a:buClr>
                <a:schemeClr val="accent2"/>
              </a:buClr>
              <a:buNone/>
            </a:pPr>
            <a:r>
              <a:rPr lang="en-US" altLang="zh-CN" sz="2800" dirty="0"/>
              <a:t>[x]</a:t>
            </a:r>
            <a:r>
              <a:rPr lang="zh-CN" altLang="en-US" sz="2800" baseline="-25000" dirty="0"/>
              <a:t>反</a:t>
            </a:r>
            <a:r>
              <a:rPr lang="en-US" altLang="zh-CN" sz="2800" dirty="0"/>
              <a:t>=2</a:t>
            </a:r>
            <a:r>
              <a:rPr lang="en-US" altLang="zh-CN" sz="2800" baseline="50000" dirty="0"/>
              <a:t>n+1</a:t>
            </a:r>
            <a:r>
              <a:rPr lang="en-US" altLang="zh-CN" sz="2800" dirty="0">
                <a:solidFill>
                  <a:schemeClr val="accent2"/>
                </a:solidFill>
              </a:rPr>
              <a:t>-1</a:t>
            </a:r>
            <a:r>
              <a:rPr lang="en-US" altLang="zh-CN" sz="2800" dirty="0"/>
              <a:t>+x</a:t>
            </a:r>
          </a:p>
          <a:p>
            <a:pPr eaLnBrk="1" hangingPunct="1">
              <a:buClr>
                <a:schemeClr val="accent2"/>
              </a:buClr>
              <a:buNone/>
            </a:pPr>
            <a:r>
              <a:rPr lang="en-US" altLang="zh-CN" sz="2800" dirty="0"/>
              <a:t>[x]</a:t>
            </a:r>
            <a:r>
              <a:rPr lang="zh-CN" altLang="en-US" sz="2800" baseline="-25000" dirty="0"/>
              <a:t>补</a:t>
            </a:r>
            <a:r>
              <a:rPr lang="en-US" altLang="zh-CN" sz="2800" dirty="0"/>
              <a:t>=2</a:t>
            </a:r>
            <a:r>
              <a:rPr lang="en-US" altLang="zh-CN" sz="2800" baseline="50000" dirty="0"/>
              <a:t>n+1</a:t>
            </a:r>
            <a:r>
              <a:rPr lang="en-US" altLang="zh-CN" sz="2800" dirty="0"/>
              <a:t>+x</a:t>
            </a:r>
          </a:p>
          <a:p>
            <a:pPr eaLnBrk="1" hangingPunct="1">
              <a:buClr>
                <a:schemeClr val="accent2"/>
              </a:buClr>
              <a:buNone/>
            </a:pPr>
            <a:r>
              <a:rPr lang="en-US" altLang="zh-CN" sz="2800" dirty="0"/>
              <a:t>       =(2</a:t>
            </a:r>
            <a:r>
              <a:rPr lang="en-US" altLang="zh-CN" sz="2800" baseline="50000" dirty="0"/>
              <a:t>n+1</a:t>
            </a:r>
            <a:r>
              <a:rPr lang="en-US" altLang="zh-CN" sz="2800" dirty="0"/>
              <a:t>-1+x)+1</a:t>
            </a:r>
          </a:p>
          <a:p>
            <a:pPr eaLnBrk="1" hangingPunct="1">
              <a:buClr>
                <a:schemeClr val="accent2"/>
              </a:buClr>
              <a:buNone/>
            </a:pPr>
            <a:r>
              <a:rPr lang="en-US" altLang="zh-CN" sz="2800" dirty="0"/>
              <a:t>       = [x]</a:t>
            </a:r>
            <a:r>
              <a:rPr lang="zh-CN" altLang="en-US" baseline="-25000" dirty="0"/>
              <a:t>反</a:t>
            </a:r>
            <a:r>
              <a:rPr lang="en-US" altLang="zh-CN" sz="2800" dirty="0"/>
              <a:t>+</a:t>
            </a:r>
            <a:r>
              <a:rPr lang="en-US" altLang="zh-CN" sz="2800" dirty="0">
                <a:solidFill>
                  <a:schemeClr val="accent2"/>
                </a:solidFill>
              </a:rPr>
              <a:t>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6433262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补码编码的简便方法</a:t>
            </a:r>
          </a:p>
        </p:txBody>
      </p:sp>
      <p:sp>
        <p:nvSpPr>
          <p:cNvPr id="6" name="内容占位符 5"/>
          <p:cNvSpPr>
            <a:spLocks noGrp="1"/>
          </p:cNvSpPr>
          <p:nvPr>
            <p:ph idx="1"/>
          </p:nvPr>
        </p:nvSpPr>
        <p:spPr>
          <a:xfrm>
            <a:off x="395536" y="980728"/>
            <a:ext cx="8605620" cy="5040312"/>
          </a:xfrm>
        </p:spPr>
        <p:txBody>
          <a:bodyPr/>
          <a:lstStyle/>
          <a:p>
            <a:pPr eaLnBrk="1" hangingPunct="1">
              <a:lnSpc>
                <a:spcPct val="100000"/>
              </a:lnSpc>
            </a:pPr>
            <a:r>
              <a:rPr lang="zh-CN" altLang="en-US" dirty="0">
                <a:solidFill>
                  <a:schemeClr val="accent2"/>
                </a:solidFill>
              </a:rPr>
              <a:t>正值直接取其原来的二进制码，符号位为</a:t>
            </a:r>
            <a:r>
              <a:rPr lang="en-US" altLang="zh-CN" dirty="0">
                <a:solidFill>
                  <a:schemeClr val="accent2"/>
                </a:solidFill>
              </a:rPr>
              <a:t>0</a:t>
            </a:r>
          </a:p>
          <a:p>
            <a:pPr eaLnBrk="1" hangingPunct="1">
              <a:lnSpc>
                <a:spcPct val="100000"/>
              </a:lnSpc>
            </a:pPr>
            <a:r>
              <a:rPr lang="zh-CN" altLang="en-US" dirty="0">
                <a:solidFill>
                  <a:schemeClr val="accent2"/>
                </a:solidFill>
              </a:rPr>
              <a:t>负值则逐位取反，末位</a:t>
            </a:r>
            <a:r>
              <a:rPr lang="en-US" altLang="zh-CN" dirty="0">
                <a:solidFill>
                  <a:schemeClr val="accent2"/>
                </a:solidFill>
              </a:rPr>
              <a:t>LSB</a:t>
            </a:r>
            <a:r>
              <a:rPr lang="zh-CN" altLang="en-US" dirty="0">
                <a:solidFill>
                  <a:schemeClr val="accent2"/>
                </a:solidFill>
              </a:rPr>
              <a:t>加</a:t>
            </a:r>
            <a:r>
              <a:rPr lang="en-US" altLang="zh-CN" dirty="0">
                <a:solidFill>
                  <a:schemeClr val="accent2"/>
                </a:solidFill>
              </a:rPr>
              <a:t>1</a:t>
            </a:r>
            <a:r>
              <a:rPr lang="zh-CN" altLang="en-US" dirty="0">
                <a:solidFill>
                  <a:srgbClr val="FF6600"/>
                </a:solidFill>
              </a:rPr>
              <a:t>。符号位为</a:t>
            </a:r>
            <a:r>
              <a:rPr lang="en-US" altLang="zh-CN" dirty="0" smtClean="0">
                <a:solidFill>
                  <a:srgbClr val="FF6600"/>
                </a:solidFill>
              </a:rPr>
              <a:t>1</a:t>
            </a:r>
          </a:p>
          <a:p>
            <a:pPr>
              <a:lnSpc>
                <a:spcPct val="100000"/>
              </a:lnSpc>
              <a:spcBef>
                <a:spcPct val="50000"/>
              </a:spcBef>
              <a:buNone/>
              <a:defRPr/>
            </a:pPr>
            <a:r>
              <a:rPr dirty="0" smtClean="0">
                <a:solidFill>
                  <a:srgbClr val="FF0000"/>
                </a:solidFill>
                <a:effectLst>
                  <a:outerShdw blurRad="38100" dist="38100" dir="2700000" algn="tl">
                    <a:srgbClr val="C0C0C0"/>
                  </a:outerShdw>
                </a:effectLst>
                <a:latin typeface="黑体" pitchFamily="49" charset="-122"/>
                <a:ea typeface="黑体" pitchFamily="49" charset="-122"/>
              </a:rPr>
              <a:t>求反加</a:t>
            </a:r>
            <a:r>
              <a:rPr lang="en-US" altLang="zh-CN" dirty="0" smtClean="0">
                <a:solidFill>
                  <a:srgbClr val="FF0000"/>
                </a:solidFill>
                <a:effectLst>
                  <a:outerShdw blurRad="38100" dist="38100" dir="2700000" algn="tl">
                    <a:srgbClr val="C0C0C0"/>
                  </a:outerShdw>
                </a:effectLst>
                <a:latin typeface="黑体" pitchFamily="49" charset="-122"/>
                <a:ea typeface="黑体" pitchFamily="49" charset="-122"/>
              </a:rPr>
              <a:t>1:</a:t>
            </a:r>
            <a:r>
              <a:rPr dirty="0" smtClean="0">
                <a:solidFill>
                  <a:schemeClr val="tx2"/>
                </a:solidFill>
                <a:latin typeface="宋体" pitchFamily="2" charset="-122"/>
                <a:ea typeface="宋体" pitchFamily="2" charset="-122"/>
              </a:rPr>
              <a:t>设</a:t>
            </a:r>
            <a:r>
              <a:rPr lang="en-US" altLang="zh-CN" dirty="0" smtClean="0">
                <a:solidFill>
                  <a:schemeClr val="tx2"/>
                </a:solidFill>
                <a:latin typeface="宋体" pitchFamily="2" charset="-122"/>
                <a:ea typeface="宋体" pitchFamily="2" charset="-122"/>
              </a:rPr>
              <a:t>x=-0.x</a:t>
            </a:r>
            <a:r>
              <a:rPr lang="en-US" altLang="zh-CN" baseline="-25000" dirty="0" smtClean="0">
                <a:solidFill>
                  <a:schemeClr val="tx2"/>
                </a:solidFill>
                <a:latin typeface="宋体" pitchFamily="2" charset="-122"/>
                <a:ea typeface="宋体" pitchFamily="2" charset="-122"/>
              </a:rPr>
              <a:t>1</a:t>
            </a:r>
            <a:r>
              <a:rPr lang="en-US" altLang="zh-CN" dirty="0" smtClean="0">
                <a:solidFill>
                  <a:schemeClr val="tx2"/>
                </a:solidFill>
                <a:latin typeface="宋体" pitchFamily="2" charset="-122"/>
                <a:ea typeface="宋体" pitchFamily="2" charset="-122"/>
              </a:rPr>
              <a:t>x</a:t>
            </a:r>
            <a:r>
              <a:rPr lang="en-US" altLang="zh-CN" baseline="-25000" dirty="0" smtClean="0">
                <a:solidFill>
                  <a:schemeClr val="tx2"/>
                </a:solidFill>
                <a:latin typeface="宋体" pitchFamily="2" charset="-122"/>
                <a:ea typeface="宋体" pitchFamily="2" charset="-122"/>
              </a:rPr>
              <a:t>2</a:t>
            </a:r>
            <a:r>
              <a:rPr lang="en-US" altLang="zh-CN" dirty="0" smtClean="0">
                <a:solidFill>
                  <a:schemeClr val="tx2"/>
                </a:solidFill>
                <a:latin typeface="Times New Roman"/>
                <a:ea typeface="宋体" pitchFamily="2" charset="-122"/>
              </a:rPr>
              <a:t>…</a:t>
            </a:r>
            <a:r>
              <a:rPr lang="en-US" altLang="zh-CN" dirty="0" err="1" smtClean="0">
                <a:solidFill>
                  <a:schemeClr val="tx2"/>
                </a:solidFill>
                <a:latin typeface="宋体" pitchFamily="2" charset="-122"/>
                <a:ea typeface="宋体" pitchFamily="2" charset="-122"/>
              </a:rPr>
              <a:t>x</a:t>
            </a:r>
            <a:r>
              <a:rPr lang="en-US" altLang="zh-CN" baseline="-25000" dirty="0" err="1" smtClean="0">
                <a:solidFill>
                  <a:schemeClr val="tx2"/>
                </a:solidFill>
                <a:latin typeface="宋体" pitchFamily="2" charset="-122"/>
                <a:ea typeface="宋体" pitchFamily="2" charset="-122"/>
              </a:rPr>
              <a:t>n</a:t>
            </a:r>
            <a:r>
              <a:rPr lang="en-US" altLang="zh-CN" dirty="0" smtClean="0">
                <a:solidFill>
                  <a:schemeClr val="tx2"/>
                </a:solidFill>
                <a:latin typeface="宋体" pitchFamily="2" charset="-122"/>
                <a:ea typeface="宋体" pitchFamily="2" charset="-122"/>
              </a:rPr>
              <a:t>,</a:t>
            </a:r>
            <a:r>
              <a:rPr dirty="0" smtClean="0">
                <a:solidFill>
                  <a:schemeClr val="tx2"/>
                </a:solidFill>
                <a:latin typeface="宋体" pitchFamily="2" charset="-122"/>
                <a:ea typeface="宋体" pitchFamily="2" charset="-122"/>
              </a:rPr>
              <a:t>则</a:t>
            </a:r>
            <a:r>
              <a:rPr lang="en-US" altLang="zh-CN" dirty="0" smtClean="0">
                <a:solidFill>
                  <a:schemeClr val="tx2"/>
                </a:solidFill>
                <a:latin typeface="宋体" pitchFamily="2" charset="-122"/>
                <a:ea typeface="宋体" pitchFamily="2" charset="-122"/>
              </a:rPr>
              <a:t>[x]</a:t>
            </a:r>
            <a:r>
              <a:rPr dirty="0" smtClean="0">
                <a:solidFill>
                  <a:schemeClr val="tx2"/>
                </a:solidFill>
                <a:latin typeface="宋体" pitchFamily="2" charset="-122"/>
                <a:ea typeface="宋体" pitchFamily="2" charset="-122"/>
              </a:rPr>
              <a:t>补</a:t>
            </a:r>
            <a:r>
              <a:rPr lang="en-US" altLang="zh-CN" dirty="0" smtClean="0">
                <a:solidFill>
                  <a:schemeClr val="tx2"/>
                </a:solidFill>
                <a:latin typeface="宋体" pitchFamily="2" charset="-122"/>
                <a:ea typeface="宋体" pitchFamily="2" charset="-122"/>
              </a:rPr>
              <a:t>=2+x=1.11</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1+0.00</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01+x</a:t>
            </a:r>
          </a:p>
          <a:p>
            <a:pPr>
              <a:lnSpc>
                <a:spcPct val="100000"/>
              </a:lnSpc>
              <a:spcBef>
                <a:spcPct val="50000"/>
              </a:spcBef>
              <a:buNone/>
              <a:defRPr/>
            </a:pPr>
            <a:r>
              <a:rPr lang="en-US" altLang="zh-CN" dirty="0" smtClean="0">
                <a:solidFill>
                  <a:schemeClr val="tx2"/>
                </a:solidFill>
                <a:latin typeface="宋体" pitchFamily="2" charset="-122"/>
                <a:ea typeface="宋体" pitchFamily="2" charset="-122"/>
              </a:rPr>
              <a:t>= 1.11</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1-0.x</a:t>
            </a:r>
            <a:r>
              <a:rPr lang="en-US" altLang="zh-CN" baseline="-25000" dirty="0" smtClean="0">
                <a:solidFill>
                  <a:schemeClr val="tx2"/>
                </a:solidFill>
                <a:latin typeface="宋体" pitchFamily="2" charset="-122"/>
                <a:ea typeface="宋体" pitchFamily="2" charset="-122"/>
              </a:rPr>
              <a:t>1</a:t>
            </a:r>
            <a:r>
              <a:rPr lang="en-US" altLang="zh-CN" dirty="0" smtClean="0">
                <a:solidFill>
                  <a:schemeClr val="tx2"/>
                </a:solidFill>
                <a:latin typeface="宋体" pitchFamily="2" charset="-122"/>
                <a:ea typeface="宋体" pitchFamily="2" charset="-122"/>
              </a:rPr>
              <a:t>x</a:t>
            </a:r>
            <a:r>
              <a:rPr lang="en-US" altLang="zh-CN" baseline="-25000" dirty="0" smtClean="0">
                <a:solidFill>
                  <a:schemeClr val="tx2"/>
                </a:solidFill>
                <a:latin typeface="宋体" pitchFamily="2" charset="-122"/>
                <a:ea typeface="宋体" pitchFamily="2" charset="-122"/>
              </a:rPr>
              <a:t>2</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x</a:t>
            </a:r>
            <a:r>
              <a:rPr lang="en-US" altLang="zh-CN" baseline="-25000" dirty="0" smtClean="0">
                <a:solidFill>
                  <a:schemeClr val="tx2"/>
                </a:solidFill>
                <a:latin typeface="宋体" pitchFamily="2" charset="-122"/>
                <a:ea typeface="宋体" pitchFamily="2" charset="-122"/>
              </a:rPr>
              <a:t>n</a:t>
            </a:r>
            <a:r>
              <a:rPr lang="en-US" altLang="zh-CN" dirty="0" smtClean="0">
                <a:solidFill>
                  <a:schemeClr val="tx2"/>
                </a:solidFill>
                <a:latin typeface="宋体" pitchFamily="2" charset="-122"/>
                <a:ea typeface="宋体" pitchFamily="2" charset="-122"/>
              </a:rPr>
              <a:t>+0.00</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01=1.x</a:t>
            </a:r>
            <a:r>
              <a:rPr lang="en-US" altLang="zh-CN" baseline="-25000" dirty="0" smtClean="0">
                <a:solidFill>
                  <a:schemeClr val="tx2"/>
                </a:solidFill>
                <a:latin typeface="宋体" pitchFamily="2" charset="-122"/>
                <a:ea typeface="宋体" pitchFamily="2" charset="-122"/>
              </a:rPr>
              <a:t>1</a:t>
            </a:r>
            <a:r>
              <a:rPr lang="en-US" altLang="zh-CN" dirty="0" smtClean="0">
                <a:solidFill>
                  <a:schemeClr val="tx2"/>
                </a:solidFill>
                <a:latin typeface="宋体" pitchFamily="2" charset="-122"/>
                <a:ea typeface="宋体" pitchFamily="2" charset="-122"/>
              </a:rPr>
              <a:t>x</a:t>
            </a:r>
            <a:r>
              <a:rPr lang="en-US" altLang="zh-CN" baseline="-25000" dirty="0" smtClean="0">
                <a:solidFill>
                  <a:schemeClr val="tx2"/>
                </a:solidFill>
                <a:latin typeface="宋体" pitchFamily="2" charset="-122"/>
                <a:ea typeface="宋体" pitchFamily="2" charset="-122"/>
              </a:rPr>
              <a:t>2</a:t>
            </a:r>
            <a:r>
              <a:rPr lang="en-US" altLang="zh-CN" dirty="0" smtClean="0">
                <a:solidFill>
                  <a:schemeClr val="tx2"/>
                </a:solidFill>
                <a:latin typeface="宋体" pitchFamily="2" charset="-122"/>
                <a:ea typeface="宋体" pitchFamily="2" charset="-122"/>
              </a:rPr>
              <a:t>..x</a:t>
            </a:r>
            <a:r>
              <a:rPr lang="en-US" altLang="zh-CN" baseline="-25000" dirty="0" smtClean="0">
                <a:solidFill>
                  <a:schemeClr val="tx2"/>
                </a:solidFill>
                <a:latin typeface="宋体" pitchFamily="2" charset="-122"/>
                <a:ea typeface="宋体" pitchFamily="2" charset="-122"/>
              </a:rPr>
              <a:t>n</a:t>
            </a:r>
            <a:r>
              <a:rPr lang="en-US" altLang="zh-CN" dirty="0" smtClean="0">
                <a:solidFill>
                  <a:schemeClr val="tx2"/>
                </a:solidFill>
                <a:latin typeface="宋体" pitchFamily="2" charset="-122"/>
                <a:ea typeface="宋体" pitchFamily="2" charset="-122"/>
              </a:rPr>
              <a:t>+0.00</a:t>
            </a:r>
            <a:r>
              <a:rPr lang="en-US" altLang="zh-CN" dirty="0" smtClean="0">
                <a:solidFill>
                  <a:schemeClr val="tx2"/>
                </a:solidFill>
                <a:latin typeface="Times New Roman"/>
                <a:ea typeface="宋体" pitchFamily="2" charset="-122"/>
              </a:rPr>
              <a:t>…</a:t>
            </a:r>
            <a:r>
              <a:rPr lang="en-US" altLang="zh-CN" dirty="0" smtClean="0">
                <a:solidFill>
                  <a:schemeClr val="tx2"/>
                </a:solidFill>
                <a:latin typeface="宋体" pitchFamily="2" charset="-122"/>
                <a:ea typeface="宋体" pitchFamily="2" charset="-122"/>
              </a:rPr>
              <a:t>01</a:t>
            </a:r>
          </a:p>
          <a:p>
            <a:pPr eaLnBrk="1" hangingPunct="1">
              <a:lnSpc>
                <a:spcPct val="100000"/>
              </a:lnSpc>
            </a:pPr>
            <a:r>
              <a:rPr lang="zh-CN" altLang="en-US" b="1" dirty="0" smtClean="0">
                <a:solidFill>
                  <a:srgbClr val="FF0000"/>
                </a:solidFill>
              </a:rPr>
              <a:t>扫描法</a:t>
            </a:r>
            <a:r>
              <a:rPr lang="zh-CN" altLang="en-US" dirty="0" smtClean="0">
                <a:solidFill>
                  <a:srgbClr val="FF6600"/>
                </a:solidFill>
              </a:rPr>
              <a:t>    </a:t>
            </a:r>
            <a:r>
              <a:rPr dirty="0" smtClean="0">
                <a:solidFill>
                  <a:srgbClr val="FF0000"/>
                </a:solidFill>
                <a:ea typeface="宋体" pitchFamily="2" charset="-122"/>
              </a:rPr>
              <a:t>自低位开始，从低向高，在遇到第</a:t>
            </a:r>
            <a:r>
              <a:rPr lang="en-US" altLang="zh-CN" dirty="0" smtClean="0">
                <a:solidFill>
                  <a:srgbClr val="FF0000"/>
                </a:solidFill>
                <a:ea typeface="宋体" pitchFamily="2" charset="-122"/>
              </a:rPr>
              <a:t>1</a:t>
            </a:r>
            <a:r>
              <a:rPr dirty="0" smtClean="0">
                <a:solidFill>
                  <a:srgbClr val="FF0000"/>
                </a:solidFill>
                <a:ea typeface="宋体" pitchFamily="2" charset="-122"/>
              </a:rPr>
              <a:t>个“</a:t>
            </a:r>
            <a:r>
              <a:rPr lang="en-US" altLang="zh-CN" dirty="0" smtClean="0">
                <a:solidFill>
                  <a:srgbClr val="FF0000"/>
                </a:solidFill>
                <a:ea typeface="宋体" pitchFamily="2" charset="-122"/>
              </a:rPr>
              <a:t>1”</a:t>
            </a:r>
            <a:r>
              <a:rPr dirty="0" smtClean="0">
                <a:solidFill>
                  <a:srgbClr val="FF0000"/>
                </a:solidFill>
                <a:ea typeface="宋体" pitchFamily="2" charset="-122"/>
              </a:rPr>
              <a:t>之前，保持各位的“</a:t>
            </a:r>
            <a:r>
              <a:rPr lang="en-US" altLang="zh-CN" dirty="0" smtClean="0">
                <a:solidFill>
                  <a:srgbClr val="FF0000"/>
                </a:solidFill>
                <a:ea typeface="宋体" pitchFamily="2" charset="-122"/>
              </a:rPr>
              <a:t>0”</a:t>
            </a:r>
            <a:r>
              <a:rPr dirty="0" smtClean="0">
                <a:solidFill>
                  <a:srgbClr val="FF0000"/>
                </a:solidFill>
                <a:ea typeface="宋体" pitchFamily="2" charset="-122"/>
              </a:rPr>
              <a:t>不变，第</a:t>
            </a:r>
            <a:r>
              <a:rPr lang="en-US" altLang="zh-CN" dirty="0" smtClean="0">
                <a:solidFill>
                  <a:srgbClr val="FF0000"/>
                </a:solidFill>
                <a:ea typeface="宋体" pitchFamily="2" charset="-122"/>
              </a:rPr>
              <a:t>1</a:t>
            </a:r>
            <a:r>
              <a:rPr dirty="0" smtClean="0">
                <a:solidFill>
                  <a:srgbClr val="FF0000"/>
                </a:solidFill>
                <a:ea typeface="宋体" pitchFamily="2" charset="-122"/>
              </a:rPr>
              <a:t>个“</a:t>
            </a:r>
            <a:r>
              <a:rPr lang="en-US" altLang="zh-CN" dirty="0" smtClean="0">
                <a:solidFill>
                  <a:srgbClr val="FF0000"/>
                </a:solidFill>
                <a:ea typeface="宋体" pitchFamily="2" charset="-122"/>
              </a:rPr>
              <a:t>1”</a:t>
            </a:r>
            <a:r>
              <a:rPr dirty="0" smtClean="0">
                <a:solidFill>
                  <a:srgbClr val="FF0000"/>
                </a:solidFill>
                <a:ea typeface="宋体" pitchFamily="2" charset="-122"/>
              </a:rPr>
              <a:t>也不变，以后的各位按位取反，最后将符号位置为</a:t>
            </a:r>
            <a:r>
              <a:rPr lang="en-US" altLang="zh-CN" dirty="0" smtClean="0">
                <a:solidFill>
                  <a:srgbClr val="FF0000"/>
                </a:solidFill>
                <a:ea typeface="宋体" pitchFamily="2" charset="-122"/>
              </a:rPr>
              <a:t>1 </a:t>
            </a:r>
            <a:r>
              <a:rPr dirty="0" smtClean="0">
                <a:solidFill>
                  <a:srgbClr val="FF0000"/>
                </a:solidFill>
                <a:ea typeface="宋体" pitchFamily="2" charset="-122"/>
              </a:rPr>
              <a:t>，经历一遍后，即可得到补码</a:t>
            </a:r>
            <a:r>
              <a:rPr dirty="0" smtClean="0">
                <a:ea typeface="宋体" pitchFamily="2" charset="-122"/>
              </a:rPr>
              <a:t>。</a:t>
            </a:r>
            <a:endParaRPr lang="en-US" altLang="zh-CN" dirty="0">
              <a:solidFill>
                <a:srgbClr val="FF6600"/>
              </a:solidFill>
            </a:endParaRPr>
          </a:p>
          <a:p>
            <a:pPr eaLnBrk="1" hangingPunct="1">
              <a:lnSpc>
                <a:spcPct val="100000"/>
              </a:lnSpc>
            </a:pPr>
            <a:r>
              <a:rPr lang="en-US" altLang="zh-CN" dirty="0"/>
              <a:t>  [-1010</a:t>
            </a:r>
            <a:r>
              <a:rPr lang="en-US" altLang="zh-CN" dirty="0">
                <a:solidFill>
                  <a:srgbClr val="0000FF"/>
                </a:solidFill>
              </a:rPr>
              <a:t>1010</a:t>
            </a:r>
            <a:r>
              <a:rPr lang="en-US" altLang="zh-CN" dirty="0"/>
              <a:t>]</a:t>
            </a:r>
            <a:r>
              <a:rPr lang="zh-CN" altLang="en-US" baseline="-25000" dirty="0"/>
              <a:t>补</a:t>
            </a:r>
          </a:p>
          <a:p>
            <a:pPr lvl="1" eaLnBrk="1" hangingPunct="1">
              <a:lnSpc>
                <a:spcPct val="10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p>
          <a:p>
            <a:pPr lvl="1" eaLnBrk="1" hangingPunct="1">
              <a:lnSpc>
                <a:spcPct val="10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p>
          <a:p>
            <a:pPr eaLnBrk="1" hangingPunct="1">
              <a:lnSpc>
                <a:spcPct val="10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endParaRPr lang="en-US" altLang="zh-CN" dirty="0">
              <a:solidFill>
                <a:srgbClr val="FF6600"/>
              </a:solidFill>
            </a:endParaRPr>
          </a:p>
          <a:p>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59</a:t>
            </a:fld>
            <a:r>
              <a:rPr lang="en-US" altLang="zh-CN" sz="1400" smtClean="0">
                <a:solidFill>
                  <a:srgbClr val="0D7157"/>
                </a:solidFill>
              </a:rPr>
              <a:t>- </a:t>
            </a:r>
            <a:endParaRPr lang="en-US" altLang="zh-CN" sz="1400" dirty="0">
              <a:solidFill>
                <a:srgbClr val="0D7157"/>
              </a:solidFill>
            </a:endParaRPr>
          </a:p>
        </p:txBody>
      </p:sp>
      <p:sp>
        <p:nvSpPr>
          <p:cNvPr id="7" name="Line 12"/>
          <p:cNvSpPr>
            <a:spLocks noChangeShapeType="1"/>
          </p:cNvSpPr>
          <p:nvPr/>
        </p:nvSpPr>
        <p:spPr bwMode="auto">
          <a:xfrm>
            <a:off x="5143504" y="2687324"/>
            <a:ext cx="152400" cy="0"/>
          </a:xfrm>
          <a:prstGeom prst="line">
            <a:avLst/>
          </a:prstGeom>
          <a:noFill/>
          <a:ln w="28575">
            <a:solidFill>
              <a:schemeClr val="tx1"/>
            </a:solidFill>
            <a:round/>
            <a:headEnd/>
            <a:tailEnd/>
          </a:ln>
        </p:spPr>
        <p:txBody>
          <a:bodyPr wrap="none">
            <a:spAutoFit/>
          </a:bodyPr>
          <a:lstStyle/>
          <a:p>
            <a:endParaRPr lang="zh-CN" altLang="en-US"/>
          </a:p>
        </p:txBody>
      </p:sp>
      <p:sp>
        <p:nvSpPr>
          <p:cNvPr id="8" name="Line 13"/>
          <p:cNvSpPr>
            <a:spLocks noChangeShapeType="1"/>
          </p:cNvSpPr>
          <p:nvPr/>
        </p:nvSpPr>
        <p:spPr bwMode="auto">
          <a:xfrm>
            <a:off x="5419736" y="2687324"/>
            <a:ext cx="152400" cy="0"/>
          </a:xfrm>
          <a:prstGeom prst="line">
            <a:avLst/>
          </a:prstGeom>
          <a:noFill/>
          <a:ln w="28575">
            <a:solidFill>
              <a:schemeClr val="tx1"/>
            </a:solidFill>
            <a:round/>
            <a:headEnd/>
            <a:tailEnd/>
          </a:ln>
        </p:spPr>
        <p:txBody>
          <a:bodyPr wrap="none">
            <a:spAutoFit/>
          </a:bodyPr>
          <a:lstStyle/>
          <a:p>
            <a:endParaRPr lang="zh-CN" altLang="en-US"/>
          </a:p>
        </p:txBody>
      </p:sp>
      <p:sp>
        <p:nvSpPr>
          <p:cNvPr id="9" name="Line 14"/>
          <p:cNvSpPr>
            <a:spLocks noChangeShapeType="1"/>
          </p:cNvSpPr>
          <p:nvPr/>
        </p:nvSpPr>
        <p:spPr bwMode="auto">
          <a:xfrm>
            <a:off x="5970266" y="2685736"/>
            <a:ext cx="152400" cy="0"/>
          </a:xfrm>
          <a:prstGeom prst="line">
            <a:avLst/>
          </a:prstGeom>
          <a:noFill/>
          <a:ln w="28575">
            <a:solidFill>
              <a:schemeClr val="tx1"/>
            </a:solidFill>
            <a:round/>
            <a:headEnd/>
            <a:tailEnd/>
          </a:ln>
        </p:spPr>
        <p:txBody>
          <a:bodyPr wrap="none">
            <a:spAutoFit/>
          </a:bodyPr>
          <a:lstStyle/>
          <a:p>
            <a:endParaRPr lang="zh-CN" altLang="en-US"/>
          </a:p>
        </p:txBody>
      </p:sp>
    </p:spTree>
    <p:extLst>
      <p:ext uri="{BB962C8B-B14F-4D97-AF65-F5344CB8AC3E}">
        <p14:creationId xmlns:p14="http://schemas.microsoft.com/office/powerpoint/2010/main" val="2817235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325438"/>
            <a:ext cx="8893175" cy="6389687"/>
          </a:xfrm>
          <a:prstGeom prst="rect">
            <a:avLst/>
          </a:prstGeom>
          <a:noFill/>
          <a:extLst>
            <a:ext uri="{909E8E84-426E-40DD-AFC4-6F175D3DCCD1}">
              <a14:hiddenFill xmlns:a14="http://schemas.microsoft.com/office/drawing/2010/main">
                <a:solidFill>
                  <a:srgbClr val="FFFFFF"/>
                </a:solidFill>
              </a14:hiddenFill>
            </a:ext>
          </a:extLst>
        </p:spPr>
      </p:pic>
      <p:sp>
        <p:nvSpPr>
          <p:cNvPr id="768004" name="Rectangle 4"/>
          <p:cNvSpPr>
            <a:spLocks noChangeArrowheads="1"/>
          </p:cNvSpPr>
          <p:nvPr/>
        </p:nvSpPr>
        <p:spPr bwMode="auto">
          <a:xfrm>
            <a:off x="250825" y="2708275"/>
            <a:ext cx="8893175" cy="3960813"/>
          </a:xfrm>
          <a:prstGeom prst="rect">
            <a:avLst/>
          </a:prstGeom>
          <a:solidFill>
            <a:schemeClr val="accent1">
              <a:alpha val="12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68008" name="Group 8"/>
          <p:cNvGrpSpPr>
            <a:grpSpLocks/>
          </p:cNvGrpSpPr>
          <p:nvPr/>
        </p:nvGrpSpPr>
        <p:grpSpPr bwMode="auto">
          <a:xfrm>
            <a:off x="341313" y="4059238"/>
            <a:ext cx="1711325" cy="1304925"/>
            <a:chOff x="215" y="2557"/>
            <a:chExt cx="1078" cy="822"/>
          </a:xfrm>
        </p:grpSpPr>
        <p:sp>
          <p:nvSpPr>
            <p:cNvPr id="768009" name="Text Box 9"/>
            <p:cNvSpPr txBox="1">
              <a:spLocks noChangeArrowheads="1"/>
            </p:cNvSpPr>
            <p:nvPr/>
          </p:nvSpPr>
          <p:spPr bwMode="auto">
            <a:xfrm>
              <a:off x="215" y="2557"/>
              <a:ext cx="10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i="0">
                  <a:solidFill>
                    <a:srgbClr val="FF0000"/>
                  </a:solidFill>
                  <a:ea typeface="微软雅黑" panose="020B0503020204020204" pitchFamily="34" charset="-122"/>
                </a:rPr>
                <a:t>定点运算指令</a:t>
              </a:r>
            </a:p>
          </p:txBody>
        </p:sp>
        <p:sp>
          <p:nvSpPr>
            <p:cNvPr id="768010" name="Line 10"/>
            <p:cNvSpPr>
              <a:spLocks noChangeShapeType="1"/>
            </p:cNvSpPr>
            <p:nvPr/>
          </p:nvSpPr>
          <p:spPr bwMode="auto">
            <a:xfrm>
              <a:off x="697" y="2755"/>
              <a:ext cx="142" cy="624"/>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p>
          </p:txBody>
        </p:sp>
      </p:grpSp>
      <p:grpSp>
        <p:nvGrpSpPr>
          <p:cNvPr id="768011" name="Group 11"/>
          <p:cNvGrpSpPr>
            <a:grpSpLocks/>
          </p:cNvGrpSpPr>
          <p:nvPr/>
        </p:nvGrpSpPr>
        <p:grpSpPr bwMode="auto">
          <a:xfrm>
            <a:off x="3806825" y="5768975"/>
            <a:ext cx="1711325" cy="712788"/>
            <a:chOff x="2398" y="3634"/>
            <a:chExt cx="1078" cy="449"/>
          </a:xfrm>
        </p:grpSpPr>
        <p:sp>
          <p:nvSpPr>
            <p:cNvPr id="768012" name="Text Box 12"/>
            <p:cNvSpPr txBox="1">
              <a:spLocks noChangeArrowheads="1"/>
            </p:cNvSpPr>
            <p:nvPr/>
          </p:nvSpPr>
          <p:spPr bwMode="auto">
            <a:xfrm>
              <a:off x="2398" y="3833"/>
              <a:ext cx="10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i="0">
                  <a:solidFill>
                    <a:srgbClr val="FF0000"/>
                  </a:solidFill>
                  <a:ea typeface="微软雅黑" panose="020B0503020204020204" pitchFamily="34" charset="-122"/>
                </a:rPr>
                <a:t>浮点运算指令</a:t>
              </a:r>
            </a:p>
          </p:txBody>
        </p:sp>
        <p:sp>
          <p:nvSpPr>
            <p:cNvPr id="768013" name="Line 13"/>
            <p:cNvSpPr>
              <a:spLocks noChangeShapeType="1"/>
            </p:cNvSpPr>
            <p:nvPr/>
          </p:nvSpPr>
          <p:spPr bwMode="auto">
            <a:xfrm>
              <a:off x="2795" y="3634"/>
              <a:ext cx="170" cy="227"/>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p>
          </p:txBody>
        </p:sp>
      </p:grpSp>
      <p:grpSp>
        <p:nvGrpSpPr>
          <p:cNvPr id="768014" name="Group 14"/>
          <p:cNvGrpSpPr>
            <a:grpSpLocks/>
          </p:cNvGrpSpPr>
          <p:nvPr/>
        </p:nvGrpSpPr>
        <p:grpSpPr bwMode="auto">
          <a:xfrm>
            <a:off x="5337175" y="4959350"/>
            <a:ext cx="3509963" cy="1027113"/>
            <a:chOff x="3362" y="3152"/>
            <a:chExt cx="2211" cy="647"/>
          </a:xfrm>
        </p:grpSpPr>
        <p:sp>
          <p:nvSpPr>
            <p:cNvPr id="768015" name="Text Box 15"/>
            <p:cNvSpPr txBox="1">
              <a:spLocks noChangeArrowheads="1"/>
            </p:cNvSpPr>
            <p:nvPr/>
          </p:nvSpPr>
          <p:spPr bwMode="auto">
            <a:xfrm>
              <a:off x="3362" y="3549"/>
              <a:ext cx="22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i="0">
                  <a:solidFill>
                    <a:srgbClr val="FF0000"/>
                  </a:solidFill>
                  <a:ea typeface="微软雅黑" panose="020B0503020204020204" pitchFamily="34" charset="-122"/>
                </a:rPr>
                <a:t>逻辑、位操作或字符处理指令</a:t>
              </a:r>
            </a:p>
          </p:txBody>
        </p:sp>
        <p:sp>
          <p:nvSpPr>
            <p:cNvPr id="768016" name="Line 16"/>
            <p:cNvSpPr>
              <a:spLocks noChangeShapeType="1"/>
            </p:cNvSpPr>
            <p:nvPr/>
          </p:nvSpPr>
          <p:spPr bwMode="auto">
            <a:xfrm>
              <a:off x="3844" y="3152"/>
              <a:ext cx="397" cy="425"/>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p>
          </p:txBody>
        </p:sp>
        <p:sp>
          <p:nvSpPr>
            <p:cNvPr id="768017" name="Line 17"/>
            <p:cNvSpPr>
              <a:spLocks noChangeShapeType="1"/>
            </p:cNvSpPr>
            <p:nvPr/>
          </p:nvSpPr>
          <p:spPr bwMode="auto">
            <a:xfrm flipH="1">
              <a:off x="4383" y="3266"/>
              <a:ext cx="340" cy="311"/>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i="0"/>
            </a:p>
          </p:txBody>
        </p:sp>
      </p:grpSp>
      <p:sp>
        <p:nvSpPr>
          <p:cNvPr id="768018" name="Rectangle 18"/>
          <p:cNvSpPr>
            <a:spLocks noChangeArrowheads="1"/>
          </p:cNvSpPr>
          <p:nvPr/>
        </p:nvSpPr>
        <p:spPr bwMode="auto">
          <a:xfrm>
            <a:off x="2457450" y="3833813"/>
            <a:ext cx="1844675" cy="495300"/>
          </a:xfrm>
          <a:prstGeom prst="rect">
            <a:avLst/>
          </a:prstGeom>
          <a:solidFill>
            <a:srgbClr val="FF0000">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i="0"/>
          </a:p>
        </p:txBody>
      </p:sp>
      <p:sp>
        <p:nvSpPr>
          <p:cNvPr id="768019" name="Rectangle 19"/>
          <p:cNvSpPr>
            <a:spLocks noChangeArrowheads="1"/>
          </p:cNvSpPr>
          <p:nvPr/>
        </p:nvSpPr>
        <p:spPr bwMode="auto">
          <a:xfrm>
            <a:off x="6057900" y="3833813"/>
            <a:ext cx="1844675" cy="495300"/>
          </a:xfrm>
          <a:prstGeom prst="rect">
            <a:avLst/>
          </a:prstGeom>
          <a:solidFill>
            <a:srgbClr val="FF0000">
              <a:alpha val="17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i="0"/>
          </a:p>
        </p:txBody>
      </p:sp>
      <p:sp>
        <p:nvSpPr>
          <p:cNvPr id="16" name="Text Box 6"/>
          <p:cNvSpPr txBox="1">
            <a:spLocks noChangeArrowheads="1"/>
          </p:cNvSpPr>
          <p:nvPr/>
        </p:nvSpPr>
        <p:spPr bwMode="auto">
          <a:xfrm>
            <a:off x="341313" y="465127"/>
            <a:ext cx="2158985" cy="1463675"/>
          </a:xfrm>
          <a:prstGeom prst="rect">
            <a:avLst/>
          </a:prstGeom>
          <a:solidFill>
            <a:srgbClr val="CC99FF">
              <a:alpha val="18039"/>
            </a:srgbClr>
          </a:solidFill>
          <a:ln w="9525">
            <a:noFill/>
            <a:miter lim="800000"/>
            <a:headEnd/>
            <a:tailEnd/>
          </a:ln>
        </p:spPr>
        <p:txBody>
          <a:bodyPr wrap="square" rIns="0">
            <a:spAutoFit/>
          </a:bodyPr>
          <a:lstStyle/>
          <a:p>
            <a:pPr algn="l">
              <a:spcBef>
                <a:spcPct val="50000"/>
              </a:spcBef>
            </a:pPr>
            <a:r>
              <a:rPr lang="zh-CN" altLang="en-US" sz="2000" b="1" dirty="0">
                <a:solidFill>
                  <a:srgbClr val="0033CC"/>
                </a:solidFill>
                <a:ea typeface="微软雅黑" pitchFamily="34" charset="-122"/>
              </a:rPr>
              <a:t>对连续信息采样，以使信息离散化</a:t>
            </a:r>
          </a:p>
          <a:p>
            <a:pPr algn="l">
              <a:spcBef>
                <a:spcPct val="50000"/>
              </a:spcBef>
            </a:pPr>
            <a:r>
              <a:rPr lang="zh-CN" altLang="en-US" sz="2000" b="1" dirty="0">
                <a:solidFill>
                  <a:srgbClr val="0033CC"/>
                </a:solidFill>
                <a:ea typeface="微软雅黑" pitchFamily="34" charset="-122"/>
              </a:rPr>
              <a:t>对离散样本用</a:t>
            </a:r>
            <a:r>
              <a:rPr lang="en-US" altLang="zh-CN" sz="2000" b="1" dirty="0">
                <a:solidFill>
                  <a:srgbClr val="0033CC"/>
                </a:solidFill>
                <a:ea typeface="微软雅黑" pitchFamily="34" charset="-122"/>
              </a:rPr>
              <a:t>0</a:t>
            </a:r>
            <a:r>
              <a:rPr lang="zh-CN" altLang="en-US" sz="2000" b="1" dirty="0">
                <a:solidFill>
                  <a:srgbClr val="0033CC"/>
                </a:solidFill>
                <a:ea typeface="微软雅黑" pitchFamily="34" charset="-122"/>
              </a:rPr>
              <a:t>和</a:t>
            </a:r>
            <a:r>
              <a:rPr lang="en-US" altLang="zh-CN" sz="2000" b="1" dirty="0">
                <a:solidFill>
                  <a:srgbClr val="0033CC"/>
                </a:solidFill>
                <a:ea typeface="微软雅黑" pitchFamily="34" charset="-122"/>
              </a:rPr>
              <a:t>1</a:t>
            </a:r>
            <a:r>
              <a:rPr lang="zh-CN" altLang="en-US" sz="2000" b="1" dirty="0">
                <a:solidFill>
                  <a:srgbClr val="0033CC"/>
                </a:solidFill>
                <a:ea typeface="微软雅黑" pitchFamily="34" charset="-122"/>
              </a:rPr>
              <a:t>进行编码</a:t>
            </a:r>
          </a:p>
        </p:txBody>
      </p:sp>
      <p:sp>
        <p:nvSpPr>
          <p:cNvPr id="17" name="Line 7"/>
          <p:cNvSpPr>
            <a:spLocks noChangeShapeType="1"/>
          </p:cNvSpPr>
          <p:nvPr/>
        </p:nvSpPr>
        <p:spPr bwMode="auto">
          <a:xfrm>
            <a:off x="2457450" y="908051"/>
            <a:ext cx="539750" cy="180975"/>
          </a:xfrm>
          <a:prstGeom prst="line">
            <a:avLst/>
          </a:prstGeom>
          <a:noFill/>
          <a:ln w="38100">
            <a:solidFill>
              <a:srgbClr val="0033CC"/>
            </a:solidFill>
            <a:round/>
            <a:headEnd/>
            <a:tailEnd type="triangle" w="med" len="med"/>
          </a:ln>
        </p:spPr>
        <p:txBody>
          <a:bodyPr/>
          <a:lstStyle/>
          <a:p>
            <a:endParaRPr lang="zh-CN" altLang="en-US"/>
          </a:p>
        </p:txBody>
      </p:sp>
      <p:sp>
        <p:nvSpPr>
          <p:cNvPr id="18" name="Text Box 3"/>
          <p:cNvSpPr txBox="1">
            <a:spLocks noChangeArrowheads="1"/>
          </p:cNvSpPr>
          <p:nvPr/>
        </p:nvSpPr>
        <p:spPr bwMode="auto">
          <a:xfrm>
            <a:off x="6462713" y="1179513"/>
            <a:ext cx="1754187" cy="701675"/>
          </a:xfrm>
          <a:prstGeom prst="rect">
            <a:avLst/>
          </a:prstGeom>
          <a:noFill/>
          <a:ln w="9525">
            <a:noFill/>
            <a:miter lim="800000"/>
            <a:headEnd/>
            <a:tailEnd/>
          </a:ln>
        </p:spPr>
        <p:txBody>
          <a:bodyPr>
            <a:spAutoFit/>
          </a:bodyPr>
          <a:lstStyle/>
          <a:p>
            <a:pPr>
              <a:spcBef>
                <a:spcPct val="50000"/>
              </a:spcBef>
            </a:pPr>
            <a:r>
              <a:rPr lang="zh-CN" altLang="en-US" sz="2000" b="1" dirty="0">
                <a:solidFill>
                  <a:srgbClr val="008000"/>
                </a:solidFill>
                <a:ea typeface="微软雅黑" pitchFamily="34" charset="-122"/>
              </a:rPr>
              <a:t>各类数据之间的转换关系</a:t>
            </a:r>
          </a:p>
        </p:txBody>
      </p:sp>
    </p:spTree>
    <p:extLst>
      <p:ext uri="{BB962C8B-B14F-4D97-AF65-F5344CB8AC3E}">
        <p14:creationId xmlns:p14="http://schemas.microsoft.com/office/powerpoint/2010/main" val="3800676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18"/>
                                        </p:tgtEl>
                                        <p:attrNameLst>
                                          <p:attrName>style.visibility</p:attrName>
                                        </p:attrNameLst>
                                      </p:cBhvr>
                                      <p:to>
                                        <p:strVal val="visible"/>
                                      </p:to>
                                    </p:set>
                                    <p:animEffect transition="in" filter="blinds(horizontal)">
                                      <p:cBhvr>
                                        <p:cTn id="7" dur="500"/>
                                        <p:tgtEl>
                                          <p:spTgt spid="768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68008"/>
                                        </p:tgtEl>
                                        <p:attrNameLst>
                                          <p:attrName>style.visibility</p:attrName>
                                        </p:attrNameLst>
                                      </p:cBhvr>
                                      <p:to>
                                        <p:strVal val="visible"/>
                                      </p:to>
                                    </p:set>
                                    <p:animEffect transition="in" filter="blinds(horizontal)">
                                      <p:cBhvr>
                                        <p:cTn id="12" dur="500"/>
                                        <p:tgtEl>
                                          <p:spTgt spid="7680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68011"/>
                                        </p:tgtEl>
                                        <p:attrNameLst>
                                          <p:attrName>style.visibility</p:attrName>
                                        </p:attrNameLst>
                                      </p:cBhvr>
                                      <p:to>
                                        <p:strVal val="visible"/>
                                      </p:to>
                                    </p:set>
                                    <p:animEffect transition="in" filter="blinds(horizontal)">
                                      <p:cBhvr>
                                        <p:cTn id="17" dur="500"/>
                                        <p:tgtEl>
                                          <p:spTgt spid="7680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8019"/>
                                        </p:tgtEl>
                                        <p:attrNameLst>
                                          <p:attrName>style.visibility</p:attrName>
                                        </p:attrNameLst>
                                      </p:cBhvr>
                                      <p:to>
                                        <p:strVal val="visible"/>
                                      </p:to>
                                    </p:set>
                                    <p:animEffect transition="in" filter="blinds(horizontal)">
                                      <p:cBhvr>
                                        <p:cTn id="22" dur="500"/>
                                        <p:tgtEl>
                                          <p:spTgt spid="7680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68014"/>
                                        </p:tgtEl>
                                        <p:attrNameLst>
                                          <p:attrName>style.visibility</p:attrName>
                                        </p:attrNameLst>
                                      </p:cBhvr>
                                      <p:to>
                                        <p:strVal val="visible"/>
                                      </p:to>
                                    </p:set>
                                    <p:animEffect transition="in" filter="blinds(horizontal)">
                                      <p:cBhvr>
                                        <p:cTn id="27" dur="500"/>
                                        <p:tgtEl>
                                          <p:spTgt spid="768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18" grpId="0" animBg="1"/>
      <p:bldP spid="7680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例子</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lnSpc>
                <a:spcPct val="100000"/>
              </a:lnSpc>
            </a:pPr>
            <a:r>
              <a:rPr lang="en-US" altLang="zh-CN" dirty="0">
                <a:solidFill>
                  <a:schemeClr val="accent2"/>
                </a:solidFill>
              </a:rPr>
              <a:t>X=+0.11111111</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=0.11111111</a:t>
            </a:r>
          </a:p>
          <a:p>
            <a:pPr eaLnBrk="1" hangingPunct="1">
              <a:lnSpc>
                <a:spcPct val="100000"/>
              </a:lnSpc>
              <a:buClr>
                <a:schemeClr val="tx1"/>
              </a:buClr>
            </a:pPr>
            <a:endParaRPr lang="en-US" altLang="zh-CN" dirty="0">
              <a:solidFill>
                <a:schemeClr val="tx2"/>
              </a:solidFill>
            </a:endParaRPr>
          </a:p>
          <a:p>
            <a:pPr eaLnBrk="1" hangingPunct="1">
              <a:lnSpc>
                <a:spcPct val="100000"/>
              </a:lnSpc>
            </a:pPr>
            <a:r>
              <a:rPr lang="en-US" altLang="zh-CN" dirty="0">
                <a:solidFill>
                  <a:schemeClr val="accent2"/>
                </a:solidFill>
              </a:rPr>
              <a:t>X=-0.11111111</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lnSpc>
                <a:spcPct val="100000"/>
              </a:lnSpc>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=1.00000000</a:t>
            </a:r>
          </a:p>
          <a:p>
            <a:pPr eaLnBrk="1" hangingPunct="1">
              <a:lnSpc>
                <a:spcPct val="100000"/>
              </a:lnSpc>
              <a:buClr>
                <a:schemeClr val="tx1"/>
              </a:buClr>
              <a:buNone/>
            </a:pPr>
            <a:r>
              <a:rPr lang="en-US" altLang="zh-CN" dirty="0">
                <a:solidFill>
                  <a:schemeClr val="tx2"/>
                </a:solidFill>
              </a:rPr>
              <a:t>        +0.00000001</a:t>
            </a:r>
          </a:p>
          <a:p>
            <a:pPr eaLnBrk="1" hangingPunct="1">
              <a:lnSpc>
                <a:spcPct val="100000"/>
              </a:lnSpc>
              <a:buClr>
                <a:schemeClr val="tx1"/>
              </a:buClr>
              <a:buNone/>
            </a:pPr>
            <a:r>
              <a:rPr lang="en-US" altLang="zh-CN" dirty="0">
                <a:solidFill>
                  <a:schemeClr val="tx2"/>
                </a:solidFill>
              </a:rPr>
              <a:t>        =1.00000001</a:t>
            </a:r>
            <a:endParaRPr lang="en-US" altLang="zh-CN" sz="2000" dirty="0"/>
          </a:p>
          <a:p>
            <a:endParaRPr lang="zh-CN" altLang="en-US" dirty="0"/>
          </a:p>
        </p:txBody>
      </p:sp>
      <p:sp>
        <p:nvSpPr>
          <p:cNvPr id="4" name="内容占位符 3"/>
          <p:cNvSpPr>
            <a:spLocks noGrp="1"/>
          </p:cNvSpPr>
          <p:nvPr>
            <p:ph idx="11"/>
          </p:nvPr>
        </p:nvSpPr>
        <p:spPr/>
        <p:txBody>
          <a:bodyPr/>
          <a:lstStyle/>
          <a:p>
            <a:pPr eaLnBrk="1" hangingPunct="1"/>
            <a:r>
              <a:rPr lang="en-US" altLang="zh-CN" dirty="0">
                <a:solidFill>
                  <a:schemeClr val="accent2"/>
                </a:solidFill>
              </a:rPr>
              <a:t>X=-0.00000000</a:t>
            </a:r>
          </a:p>
          <a:p>
            <a:pPr eaLnBrk="1" hangingPunct="1">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a:t>
            </a:r>
          </a:p>
          <a:p>
            <a:pPr eaLnBrk="1" hangingPunct="1">
              <a:buClr>
                <a:schemeClr val="tx1"/>
              </a:buClr>
              <a:buNone/>
            </a:pPr>
            <a:r>
              <a:rPr lang="en-US" altLang="zh-CN" dirty="0">
                <a:solidFill>
                  <a:schemeClr val="tx2"/>
                </a:solidFill>
              </a:rPr>
              <a:t> [X]</a:t>
            </a:r>
            <a:r>
              <a:rPr lang="zh-CN" altLang="en-US" baseline="-25000" dirty="0">
                <a:solidFill>
                  <a:schemeClr val="tx2"/>
                </a:solidFill>
              </a:rPr>
              <a:t>补</a:t>
            </a:r>
            <a:r>
              <a:rPr lang="zh-CN" altLang="en-US" dirty="0">
                <a:solidFill>
                  <a:schemeClr val="tx2"/>
                </a:solidFill>
              </a:rPr>
              <a:t> </a:t>
            </a:r>
            <a:r>
              <a:rPr lang="en-US" altLang="zh-CN" dirty="0">
                <a:solidFill>
                  <a:schemeClr val="tx2"/>
                </a:solidFill>
              </a:rPr>
              <a:t>=1.11111111</a:t>
            </a:r>
          </a:p>
          <a:p>
            <a:pPr eaLnBrk="1" hangingPunct="1">
              <a:buClr>
                <a:schemeClr val="tx1"/>
              </a:buClr>
              <a:buNone/>
            </a:pPr>
            <a:r>
              <a:rPr lang="en-US" altLang="zh-CN" dirty="0">
                <a:solidFill>
                  <a:schemeClr val="tx2"/>
                </a:solidFill>
              </a:rPr>
              <a:t>        +0.00000001</a:t>
            </a:r>
          </a:p>
          <a:p>
            <a:pPr eaLnBrk="1" hangingPunct="1">
              <a:buClr>
                <a:schemeClr val="tx1"/>
              </a:buClr>
              <a:buNone/>
            </a:pPr>
            <a:r>
              <a:rPr lang="en-US" altLang="zh-CN" dirty="0">
                <a:solidFill>
                  <a:schemeClr val="tx2"/>
                </a:solidFill>
              </a:rPr>
              <a:t>        =</a:t>
            </a:r>
            <a:r>
              <a:rPr lang="en-US" altLang="zh-CN" u="sng" dirty="0">
                <a:solidFill>
                  <a:schemeClr val="accent2"/>
                </a:solidFill>
              </a:rPr>
              <a:t>10</a:t>
            </a:r>
            <a:r>
              <a:rPr lang="en-US" altLang="zh-CN" dirty="0">
                <a:solidFill>
                  <a:schemeClr val="tx2"/>
                </a:solidFill>
              </a:rPr>
              <a:t>.00000000</a:t>
            </a:r>
          </a:p>
          <a:p>
            <a:pPr eaLnBrk="1" hangingPunct="1">
              <a:buClr>
                <a:schemeClr val="tx1"/>
              </a:buClr>
              <a:buNone/>
            </a:pPr>
            <a:r>
              <a:rPr lang="en-US" altLang="zh-CN" dirty="0">
                <a:solidFill>
                  <a:schemeClr val="tx2"/>
                </a:solidFill>
              </a:rPr>
              <a:t>        =0.00000000</a:t>
            </a:r>
          </a:p>
          <a:p>
            <a:endParaRPr lang="zh-CN" altLang="en-US" dirty="0"/>
          </a:p>
        </p:txBody>
      </p:sp>
      <p:sp>
        <p:nvSpPr>
          <p:cNvPr id="5" name="灯片编号占位符 4"/>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60</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07760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补码特性</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lnSpc>
                <a:spcPct val="125000"/>
              </a:lnSpc>
            </a:pPr>
            <a:r>
              <a:rPr lang="zh-CN" altLang="en-US" dirty="0"/>
              <a:t>零有唯一的表示方式</a:t>
            </a:r>
          </a:p>
          <a:p>
            <a:pPr eaLnBrk="1" hangingPunct="1">
              <a:lnSpc>
                <a:spcPct val="125000"/>
              </a:lnSpc>
              <a:buClr>
                <a:schemeClr val="tx1"/>
              </a:buClr>
              <a:buNone/>
            </a:pPr>
            <a:r>
              <a:rPr lang="zh-CN" altLang="en-US" dirty="0"/>
              <a:t>     </a:t>
            </a:r>
            <a:r>
              <a:rPr lang="zh-CN" altLang="en-US" dirty="0">
                <a:solidFill>
                  <a:schemeClr val="accent2"/>
                </a:solidFill>
              </a:rPr>
              <a:t> </a:t>
            </a:r>
            <a:r>
              <a:rPr lang="en-US" altLang="zh-CN" dirty="0">
                <a:solidFill>
                  <a:schemeClr val="accent2"/>
                </a:solidFill>
              </a:rPr>
              <a:t>[</a:t>
            </a:r>
            <a:r>
              <a:rPr lang="zh-CN" altLang="en-US" dirty="0">
                <a:solidFill>
                  <a:schemeClr val="accent2"/>
                </a:solidFill>
              </a:rPr>
              <a:t>＋</a:t>
            </a:r>
            <a:r>
              <a:rPr lang="en-US" altLang="zh-CN" dirty="0">
                <a:solidFill>
                  <a:schemeClr val="accent2"/>
                </a:solidFill>
              </a:rPr>
              <a:t>0.0000]</a:t>
            </a:r>
            <a:r>
              <a:rPr lang="zh-CN" altLang="en-US" sz="2000" baseline="-25000" dirty="0">
                <a:solidFill>
                  <a:schemeClr val="accent2"/>
                </a:solidFill>
              </a:rPr>
              <a:t>补</a:t>
            </a:r>
            <a:r>
              <a:rPr lang="en-US" altLang="zh-CN" dirty="0">
                <a:solidFill>
                  <a:schemeClr val="accent2"/>
                </a:solidFill>
              </a:rPr>
              <a:t>= [-0.0000]</a:t>
            </a:r>
            <a:r>
              <a:rPr lang="zh-CN" altLang="en-US" sz="2000" baseline="-25000" dirty="0">
                <a:solidFill>
                  <a:schemeClr val="accent2"/>
                </a:solidFill>
              </a:rPr>
              <a:t>补</a:t>
            </a:r>
            <a:r>
              <a:rPr lang="en-US" altLang="zh-CN" dirty="0">
                <a:solidFill>
                  <a:schemeClr val="accent2"/>
                </a:solidFill>
              </a:rPr>
              <a:t>=</a:t>
            </a:r>
            <a:r>
              <a:rPr lang="en-US" altLang="zh-CN" sz="2000" baseline="-25000" dirty="0">
                <a:solidFill>
                  <a:schemeClr val="accent2"/>
                </a:solidFill>
              </a:rPr>
              <a:t> </a:t>
            </a:r>
            <a:r>
              <a:rPr lang="en-US" altLang="zh-CN" dirty="0">
                <a:solidFill>
                  <a:schemeClr val="accent2"/>
                </a:solidFill>
              </a:rPr>
              <a:t>0.0000</a:t>
            </a:r>
          </a:p>
          <a:p>
            <a:pPr eaLnBrk="1" hangingPunct="1">
              <a:lnSpc>
                <a:spcPct val="125000"/>
              </a:lnSpc>
            </a:pPr>
            <a:r>
              <a:rPr lang="en-US" altLang="zh-CN" dirty="0" smtClean="0"/>
              <a:t>-1.0</a:t>
            </a:r>
            <a:r>
              <a:rPr lang="zh-CN" altLang="en-US" dirty="0" smtClean="0"/>
              <a:t>的</a:t>
            </a:r>
            <a:r>
              <a:rPr lang="zh-CN" altLang="en-US" dirty="0"/>
              <a:t>补码</a:t>
            </a:r>
          </a:p>
          <a:p>
            <a:pPr eaLnBrk="1" hangingPunct="1">
              <a:lnSpc>
                <a:spcPct val="125000"/>
              </a:lnSpc>
              <a:buClr>
                <a:schemeClr val="tx1"/>
              </a:buClr>
              <a:buNone/>
            </a:pPr>
            <a:r>
              <a:rPr lang="en-US" altLang="zh-CN" dirty="0" smtClean="0">
                <a:solidFill>
                  <a:schemeClr val="accent2"/>
                </a:solidFill>
              </a:rPr>
              <a:t>2+X=2-1=1</a:t>
            </a:r>
          </a:p>
          <a:p>
            <a:pPr eaLnBrk="1" hangingPunct="1">
              <a:lnSpc>
                <a:spcPct val="125000"/>
              </a:lnSpc>
            </a:pPr>
            <a:r>
              <a:rPr lang="zh-CN" altLang="en-US" dirty="0" smtClean="0"/>
              <a:t>补码相对原码少一个负零，多一个负一，</a:t>
            </a:r>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61</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5985833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补码表示区间</a:t>
            </a:r>
            <a:endParaRPr lang="zh-CN" altLang="en-US" dirty="0">
              <a:solidFill>
                <a:srgbClr val="FF0000"/>
              </a:solidFill>
            </a:endParaRPr>
          </a:p>
        </p:txBody>
      </p:sp>
      <p:sp>
        <p:nvSpPr>
          <p:cNvPr id="3" name="内容占位符 2"/>
          <p:cNvSpPr>
            <a:spLocks noGrp="1"/>
          </p:cNvSpPr>
          <p:nvPr>
            <p:ph idx="1"/>
          </p:nvPr>
        </p:nvSpPr>
        <p:spPr/>
        <p:txBody>
          <a:bodyPr/>
          <a:lstStyle/>
          <a:p>
            <a:pPr>
              <a:spcBef>
                <a:spcPct val="50000"/>
              </a:spcBef>
            </a:pPr>
            <a:r>
              <a:rPr lang="zh-CN" altLang="en-US" sz="2800" dirty="0" smtClean="0">
                <a:solidFill>
                  <a:schemeClr val="accent2"/>
                </a:solidFill>
              </a:rPr>
              <a:t>定点</a:t>
            </a:r>
            <a:r>
              <a:rPr lang="zh-CN" altLang="en-US" sz="2800" dirty="0">
                <a:solidFill>
                  <a:schemeClr val="accent2"/>
                </a:solidFill>
              </a:rPr>
              <a:t>小数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baseline="-25000" dirty="0">
                <a:solidFill>
                  <a:schemeClr val="accent2"/>
                </a:solidFill>
                <a:latin typeface="Times New Roman" panose="02020603050405020304" pitchFamily="18" charset="0"/>
                <a:cs typeface="Times New Roman" panose="02020603050405020304" pitchFamily="18" charset="0"/>
              </a:rPr>
              <a:t>.</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p>
          <a:p>
            <a:pPr lvl="1">
              <a:spcBef>
                <a:spcPct val="50000"/>
              </a:spcBef>
            </a:pPr>
            <a:r>
              <a:rPr lang="en-US" altLang="zh-CN" sz="2400" dirty="0" smtClean="0">
                <a:solidFill>
                  <a:schemeClr val="accent2"/>
                </a:solidFill>
              </a:rPr>
              <a:t>-1.00…0 ~ +0.11…1</a:t>
            </a:r>
          </a:p>
          <a:p>
            <a:pPr lvl="1">
              <a:spcBef>
                <a:spcPct val="50000"/>
              </a:spcBef>
            </a:pPr>
            <a:r>
              <a:rPr lang="en-US" altLang="zh-CN" sz="2400" dirty="0" smtClean="0">
                <a:solidFill>
                  <a:schemeClr val="accent2"/>
                </a:solidFill>
              </a:rPr>
              <a:t> [-1,1-2</a:t>
            </a:r>
            <a:r>
              <a:rPr lang="en-US" altLang="zh-CN" sz="2400" baseline="60000" dirty="0" smtClean="0">
                <a:solidFill>
                  <a:schemeClr val="accent2"/>
                </a:solidFill>
              </a:rPr>
              <a:t>-n</a:t>
            </a:r>
            <a:r>
              <a:rPr lang="en-US" altLang="zh-CN" sz="2400" dirty="0">
                <a:solidFill>
                  <a:schemeClr val="accent2"/>
                </a:solidFill>
              </a:rPr>
              <a:t>] </a:t>
            </a:r>
            <a:r>
              <a:rPr lang="en-US" altLang="zh-CN" sz="2400" dirty="0" smtClean="0">
                <a:solidFill>
                  <a:schemeClr val="accent2"/>
                </a:solidFill>
              </a:rPr>
              <a:t>      </a:t>
            </a:r>
            <a:r>
              <a:rPr lang="zh-CN" altLang="en-US" sz="2400" dirty="0" smtClean="0">
                <a:solidFill>
                  <a:schemeClr val="accent2"/>
                </a:solidFill>
              </a:rPr>
              <a:t>或</a:t>
            </a:r>
            <a:r>
              <a:rPr lang="en-US" altLang="zh-CN" sz="2400" dirty="0" smtClean="0">
                <a:solidFill>
                  <a:schemeClr val="accent2"/>
                </a:solidFill>
              </a:rPr>
              <a:t>        </a:t>
            </a:r>
            <a:r>
              <a:rPr lang="en-US" altLang="zh-CN" sz="2400" dirty="0">
                <a:solidFill>
                  <a:schemeClr val="accent2"/>
                </a:solidFill>
              </a:rPr>
              <a:t>[</a:t>
            </a:r>
            <a:r>
              <a:rPr lang="en-US" altLang="zh-CN" sz="2400" dirty="0" smtClean="0">
                <a:solidFill>
                  <a:schemeClr val="accent2"/>
                </a:solidFill>
              </a:rPr>
              <a:t>-</a:t>
            </a:r>
            <a:r>
              <a:rPr lang="en-US" altLang="zh-CN" sz="2400" dirty="0">
                <a:solidFill>
                  <a:schemeClr val="accent2"/>
                </a:solidFill>
              </a:rPr>
              <a:t>1,1) </a:t>
            </a:r>
          </a:p>
          <a:p>
            <a:pPr>
              <a:spcBef>
                <a:spcPct val="50000"/>
              </a:spcBef>
            </a:pPr>
            <a:r>
              <a:rPr lang="zh-CN" altLang="en-US" sz="2800" dirty="0">
                <a:solidFill>
                  <a:schemeClr val="accent2"/>
                </a:solidFill>
                <a:latin typeface="Times New Roman" panose="02020603050405020304" pitchFamily="18" charset="0"/>
                <a:cs typeface="Times New Roman" panose="02020603050405020304" pitchFamily="18" charset="0"/>
              </a:rPr>
              <a:t>定点</a:t>
            </a:r>
            <a:r>
              <a:rPr lang="zh-CN" altLang="en-US" sz="2800" dirty="0">
                <a:solidFill>
                  <a:schemeClr val="accent2"/>
                </a:solidFill>
              </a:rPr>
              <a:t>整</a:t>
            </a:r>
            <a:r>
              <a:rPr lang="zh-CN" altLang="en-US" sz="2800" dirty="0">
                <a:solidFill>
                  <a:schemeClr val="accent2"/>
                </a:solidFill>
                <a:latin typeface="Times New Roman" panose="02020603050405020304" pitchFamily="18" charset="0"/>
                <a:cs typeface="Times New Roman" panose="02020603050405020304" pitchFamily="18" charset="0"/>
              </a:rPr>
              <a:t>数</a:t>
            </a:r>
            <a:r>
              <a:rPr lang="en-US" altLang="zh-CN" sz="2800" dirty="0">
                <a:solidFill>
                  <a:srgbClr val="FF0000"/>
                </a:solidFill>
                <a:latin typeface="Times New Roman" panose="02020603050405020304" pitchFamily="18" charset="0"/>
                <a:cs typeface="Times New Roman" panose="02020603050405020304" pitchFamily="18" charset="0"/>
              </a:rPr>
              <a:t>x</a:t>
            </a:r>
            <a:r>
              <a:rPr lang="en-US" altLang="zh-CN" sz="2800" baseline="-25000" dirty="0">
                <a:solidFill>
                  <a:srgbClr val="FF0000"/>
                </a:solidFill>
                <a:latin typeface="Times New Roman" panose="02020603050405020304" pitchFamily="18" charset="0"/>
                <a:cs typeface="Times New Roman" panose="02020603050405020304" pitchFamily="18" charset="0"/>
              </a:rPr>
              <a:t>0</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1</a:t>
            </a:r>
            <a:r>
              <a:rPr lang="en-US" altLang="zh-CN" sz="2800" dirty="0">
                <a:solidFill>
                  <a:schemeClr val="accent2"/>
                </a:solidFill>
                <a:latin typeface="Times New Roman" panose="02020603050405020304" pitchFamily="18" charset="0"/>
                <a:cs typeface="Times New Roman" panose="02020603050405020304" pitchFamily="18" charset="0"/>
              </a:rPr>
              <a:t>x</a:t>
            </a:r>
            <a:r>
              <a:rPr lang="en-US" altLang="zh-CN" sz="2800" baseline="-25000" dirty="0">
                <a:solidFill>
                  <a:schemeClr val="accent2"/>
                </a:solidFill>
                <a:latin typeface="Times New Roman" panose="02020603050405020304" pitchFamily="18" charset="0"/>
                <a:cs typeface="Times New Roman" panose="02020603050405020304" pitchFamily="18" charset="0"/>
              </a:rPr>
              <a:t>2</a:t>
            </a:r>
            <a:r>
              <a:rPr lang="en-US" altLang="zh-CN" sz="2800" dirty="0">
                <a:solidFill>
                  <a:schemeClr val="accent2"/>
                </a:solidFill>
                <a:latin typeface="Times New Roman" panose="02020603050405020304" pitchFamily="18" charset="0"/>
                <a:cs typeface="Times New Roman" panose="02020603050405020304" pitchFamily="18" charset="0"/>
              </a:rPr>
              <a:t>…</a:t>
            </a:r>
            <a:r>
              <a:rPr lang="en-US" altLang="zh-CN" sz="2800" dirty="0" err="1">
                <a:solidFill>
                  <a:schemeClr val="accent2"/>
                </a:solidFill>
                <a:latin typeface="Times New Roman" panose="02020603050405020304" pitchFamily="18" charset="0"/>
                <a:cs typeface="Times New Roman" panose="02020603050405020304" pitchFamily="18" charset="0"/>
              </a:rPr>
              <a:t>x</a:t>
            </a:r>
            <a:r>
              <a:rPr lang="en-US" altLang="zh-CN" sz="2800" baseline="-25000" dirty="0" err="1">
                <a:solidFill>
                  <a:schemeClr val="accent2"/>
                </a:solidFill>
                <a:latin typeface="Times New Roman" panose="02020603050405020304" pitchFamily="18" charset="0"/>
                <a:cs typeface="Times New Roman" panose="02020603050405020304" pitchFamily="18" charset="0"/>
              </a:rPr>
              <a:t>n</a:t>
            </a:r>
            <a:r>
              <a:rPr lang="en-US" altLang="zh-CN" sz="2800" baseline="-25000" dirty="0">
                <a:solidFill>
                  <a:schemeClr val="accent2"/>
                </a:solidFill>
                <a:latin typeface="Times New Roman" panose="02020603050405020304" pitchFamily="18" charset="0"/>
                <a:cs typeface="Times New Roman" panose="02020603050405020304" pitchFamily="18" charset="0"/>
              </a:rPr>
              <a:t>     </a:t>
            </a:r>
            <a:endParaRPr lang="en-US" altLang="zh-CN" sz="2800" baseline="-25000" dirty="0" smtClean="0">
              <a:solidFill>
                <a:schemeClr val="accent2"/>
              </a:solidFill>
              <a:latin typeface="Times New Roman" panose="02020603050405020304" pitchFamily="18" charset="0"/>
              <a:cs typeface="Times New Roman" panose="02020603050405020304" pitchFamily="18" charset="0"/>
            </a:endParaRPr>
          </a:p>
          <a:p>
            <a:pPr lvl="1">
              <a:spcBef>
                <a:spcPct val="50000"/>
              </a:spcBef>
            </a:pPr>
            <a:r>
              <a:rPr lang="en-US" altLang="zh-CN" sz="2400" dirty="0" smtClean="0">
                <a:solidFill>
                  <a:schemeClr val="accent2"/>
                </a:solidFill>
              </a:rPr>
              <a:t>-100…0 </a:t>
            </a:r>
            <a:r>
              <a:rPr lang="en-US" altLang="zh-CN" sz="2400" dirty="0">
                <a:solidFill>
                  <a:schemeClr val="accent2"/>
                </a:solidFill>
              </a:rPr>
              <a:t>~ +</a:t>
            </a:r>
            <a:r>
              <a:rPr lang="en-US" altLang="zh-CN" sz="2400" dirty="0" smtClean="0">
                <a:solidFill>
                  <a:schemeClr val="accent2"/>
                </a:solidFill>
              </a:rPr>
              <a:t>011…1</a:t>
            </a:r>
          </a:p>
          <a:p>
            <a:pPr lvl="1">
              <a:spcBef>
                <a:spcPct val="50000"/>
              </a:spcBef>
            </a:pPr>
            <a:r>
              <a:rPr lang="zh-CN" altLang="en-US" sz="2400" dirty="0">
                <a:solidFill>
                  <a:schemeClr val="accent2"/>
                </a:solidFill>
              </a:rPr>
              <a:t> </a:t>
            </a:r>
            <a:r>
              <a:rPr lang="en-US" altLang="zh-CN" sz="2400" dirty="0" smtClean="0">
                <a:solidFill>
                  <a:schemeClr val="accent2"/>
                </a:solidFill>
              </a:rPr>
              <a:t> [-</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2</a:t>
            </a:r>
            <a:r>
              <a:rPr lang="en-US" altLang="zh-CN" sz="2400" baseline="60000" dirty="0">
                <a:solidFill>
                  <a:schemeClr val="accent2"/>
                </a:solidFill>
              </a:rPr>
              <a:t>n</a:t>
            </a:r>
            <a:r>
              <a:rPr lang="en-US" altLang="zh-CN" sz="2400" dirty="0">
                <a:solidFill>
                  <a:schemeClr val="accent2"/>
                </a:solidFill>
              </a:rPr>
              <a:t>-1</a:t>
            </a:r>
            <a:r>
              <a:rPr lang="en-US" altLang="zh-CN" sz="2400" dirty="0" smtClean="0">
                <a:solidFill>
                  <a:schemeClr val="accent2"/>
                </a:solidFill>
              </a:rPr>
              <a:t>]           </a:t>
            </a:r>
            <a:r>
              <a:rPr lang="zh-CN" altLang="en-US" sz="2400" dirty="0" smtClean="0">
                <a:solidFill>
                  <a:schemeClr val="accent2"/>
                </a:solidFill>
              </a:rPr>
              <a:t>或        </a:t>
            </a:r>
            <a:r>
              <a:rPr lang="en-US" altLang="zh-CN" sz="2400" dirty="0" smtClean="0">
                <a:solidFill>
                  <a:schemeClr val="accent2"/>
                </a:solidFill>
              </a:rPr>
              <a:t>[-</a:t>
            </a:r>
            <a:r>
              <a:rPr lang="en-US" altLang="zh-CN" sz="2400" dirty="0">
                <a:solidFill>
                  <a:schemeClr val="accent2"/>
                </a:solidFill>
              </a:rPr>
              <a:t>2</a:t>
            </a:r>
            <a:r>
              <a:rPr lang="en-US" altLang="zh-CN" sz="2400" baseline="60000" dirty="0">
                <a:solidFill>
                  <a:schemeClr val="accent2"/>
                </a:solidFill>
              </a:rPr>
              <a:t>n</a:t>
            </a:r>
            <a:r>
              <a:rPr lang="en-US" altLang="zh-CN" sz="2400" dirty="0">
                <a:solidFill>
                  <a:schemeClr val="accent2"/>
                </a:solidFill>
              </a:rPr>
              <a:t>, </a:t>
            </a:r>
            <a:r>
              <a:rPr lang="en-US" altLang="zh-CN" sz="2400" dirty="0" smtClean="0">
                <a:solidFill>
                  <a:schemeClr val="accent2"/>
                </a:solidFill>
              </a:rPr>
              <a:t>2</a:t>
            </a:r>
            <a:r>
              <a:rPr lang="en-US" altLang="zh-CN" sz="2400" baseline="60000" dirty="0" smtClean="0">
                <a:solidFill>
                  <a:schemeClr val="accent2"/>
                </a:solidFill>
              </a:rPr>
              <a:t>n</a:t>
            </a:r>
            <a:r>
              <a:rPr lang="en-US" altLang="zh-CN" sz="2400" dirty="0" smtClean="0">
                <a:solidFill>
                  <a:schemeClr val="accent2"/>
                </a:solidFill>
              </a:rPr>
              <a:t> </a:t>
            </a:r>
            <a:r>
              <a:rPr lang="en-US" altLang="zh-CN" sz="2400" dirty="0">
                <a:solidFill>
                  <a:schemeClr val="accent2"/>
                </a:solidFill>
              </a:rPr>
              <a:t>) </a:t>
            </a:r>
          </a:p>
          <a:p>
            <a:pPr>
              <a:spcBef>
                <a:spcPct val="50000"/>
              </a:spcBef>
            </a:pPr>
            <a:r>
              <a:rPr lang="zh-CN" altLang="en-US" sz="2800" dirty="0" smtClean="0">
                <a:solidFill>
                  <a:schemeClr val="accent2"/>
                </a:solidFill>
                <a:latin typeface="Times New Roman" panose="02020603050405020304" pitchFamily="18" charset="0"/>
                <a:cs typeface="Times New Roman" panose="02020603050405020304" pitchFamily="18" charset="0"/>
              </a:rPr>
              <a:t>非对称</a:t>
            </a:r>
            <a:r>
              <a:rPr lang="zh-CN" altLang="en-US" sz="2800" dirty="0">
                <a:solidFill>
                  <a:schemeClr val="accent2"/>
                </a:solidFill>
                <a:latin typeface="Times New Roman" panose="02020603050405020304" pitchFamily="18" charset="0"/>
                <a:cs typeface="Times New Roman" panose="02020603050405020304" pitchFamily="18" charset="0"/>
              </a:rPr>
              <a:t>区间</a:t>
            </a:r>
            <a:endParaRPr lang="en-US" altLang="zh-CN" sz="2800" dirty="0">
              <a:solidFill>
                <a:schemeClr val="accent2"/>
              </a:solidFill>
            </a:endParaRPr>
          </a:p>
          <a:p>
            <a:pPr lvl="1">
              <a:spcBef>
                <a:spcPct val="50000"/>
              </a:spcBef>
            </a:pPr>
            <a:endParaRPr lang="en-US" altLang="zh-CN" sz="2400" dirty="0" smtClean="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956480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双符号位</a:t>
            </a:r>
            <a:r>
              <a:rPr lang="zh-CN" altLang="en-US" dirty="0" smtClean="0">
                <a:solidFill>
                  <a:srgbClr val="FF0000"/>
                </a:solidFill>
              </a:rPr>
              <a:t>补码（变形补码）  模</a:t>
            </a:r>
            <a:r>
              <a:rPr lang="en-US" altLang="zh-CN" dirty="0" smtClean="0">
                <a:solidFill>
                  <a:srgbClr val="FF0000"/>
                </a:solidFill>
              </a:rPr>
              <a:t>=</a:t>
            </a:r>
            <a:r>
              <a:rPr lang="zh-CN" altLang="en-US" dirty="0" smtClean="0">
                <a:solidFill>
                  <a:srgbClr val="FF0000"/>
                </a:solidFill>
              </a:rPr>
              <a:t>？  </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63</a:t>
            </a:fld>
            <a:r>
              <a:rPr lang="en-US" altLang="zh-CN" sz="1400" smtClean="0">
                <a:solidFill>
                  <a:srgbClr val="0D7157"/>
                </a:solidFill>
              </a:rPr>
              <a:t>- </a:t>
            </a:r>
            <a:endParaRPr lang="en-US" altLang="zh-CN" sz="1400" dirty="0">
              <a:solidFill>
                <a:srgbClr val="0D7157"/>
              </a:solidFill>
            </a:endParaRPr>
          </a:p>
        </p:txBody>
      </p:sp>
      <p:sp>
        <p:nvSpPr>
          <p:cNvPr id="5" name="Text Box 3"/>
          <p:cNvSpPr txBox="1">
            <a:spLocks noChangeArrowheads="1"/>
          </p:cNvSpPr>
          <p:nvPr/>
        </p:nvSpPr>
        <p:spPr bwMode="auto">
          <a:xfrm>
            <a:off x="1116013" y="2971726"/>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i="0" dirty="0">
                <a:latin typeface="+mj-ea"/>
                <a:ea typeface="+mj-ea"/>
              </a:rPr>
              <a:t>例：	</a:t>
            </a:r>
            <a:r>
              <a:rPr lang="en-US" altLang="zh-CN" sz="2400" i="0" dirty="0" smtClean="0">
                <a:solidFill>
                  <a:srgbClr val="C00000"/>
                </a:solidFill>
                <a:latin typeface="+mj-ea"/>
                <a:ea typeface="+mj-ea"/>
              </a:rPr>
              <a:t>00</a:t>
            </a:r>
            <a:r>
              <a:rPr lang="en-US" altLang="zh-CN" sz="2400" i="0" dirty="0" smtClean="0">
                <a:solidFill>
                  <a:schemeClr val="accent2"/>
                </a:solidFill>
                <a:latin typeface="+mj-ea"/>
                <a:ea typeface="+mj-ea"/>
              </a:rPr>
              <a:t>0</a:t>
            </a:r>
            <a:r>
              <a:rPr lang="en-US" altLang="zh-CN" sz="2400" i="0" dirty="0" smtClean="0">
                <a:latin typeface="+mj-ea"/>
                <a:ea typeface="+mj-ea"/>
              </a:rPr>
              <a:t>1010110   </a:t>
            </a:r>
            <a:r>
              <a:rPr lang="en-US" altLang="zh-CN" sz="2400" i="0" dirty="0">
                <a:latin typeface="+mj-ea"/>
                <a:ea typeface="+mj-ea"/>
              </a:rPr>
              <a:t>	</a:t>
            </a:r>
            <a:r>
              <a:rPr lang="en-US" altLang="zh-CN" sz="2400" i="0" dirty="0" smtClean="0">
                <a:solidFill>
                  <a:srgbClr val="C00000"/>
                </a:solidFill>
                <a:latin typeface="+mj-ea"/>
                <a:ea typeface="+mj-ea"/>
              </a:rPr>
              <a:t>11</a:t>
            </a:r>
            <a:r>
              <a:rPr lang="en-US" altLang="zh-CN" sz="2400" i="0" dirty="0" smtClean="0">
                <a:latin typeface="+mj-ea"/>
                <a:ea typeface="+mj-ea"/>
              </a:rPr>
              <a:t>01010001</a:t>
            </a:r>
            <a:endParaRPr lang="en-US" altLang="zh-CN" sz="2400" i="0" dirty="0">
              <a:latin typeface="+mj-ea"/>
              <a:ea typeface="+mj-ea"/>
            </a:endParaRPr>
          </a:p>
        </p:txBody>
      </p:sp>
      <p:grpSp>
        <p:nvGrpSpPr>
          <p:cNvPr id="6" name="Group 4"/>
          <p:cNvGrpSpPr>
            <a:grpSpLocks/>
          </p:cNvGrpSpPr>
          <p:nvPr/>
        </p:nvGrpSpPr>
        <p:grpSpPr bwMode="auto">
          <a:xfrm>
            <a:off x="1116013" y="1052736"/>
            <a:ext cx="5545137" cy="1606551"/>
            <a:chOff x="0" y="0"/>
            <a:chExt cx="3493" cy="1012"/>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rgbClr val="0000FF"/>
                  </a:solidFill>
                  <a:effectLst>
                    <a:outerShdw blurRad="38100" dist="38100" dir="2700000" algn="tl">
                      <a:srgbClr val="C0C0C0"/>
                    </a:outerShdw>
                  </a:effectLst>
                  <a:latin typeface="+mj-ea"/>
                  <a:ea typeface="+mj-ea"/>
                </a:rPr>
                <a:t>[X] </a:t>
              </a:r>
              <a:r>
                <a:rPr lang="zh-CN" altLang="en-US" sz="2400" b="1" i="0" baseline="-25000" smtClean="0">
                  <a:solidFill>
                    <a:srgbClr val="0000FF"/>
                  </a:solidFill>
                  <a:effectLst>
                    <a:outerShdw blurRad="38100" dist="38100" dir="2700000" algn="tl">
                      <a:srgbClr val="C0C0C0"/>
                    </a:outerShdw>
                  </a:effectLst>
                  <a:latin typeface="+mj-ea"/>
                  <a:ea typeface="+mj-ea"/>
                </a:rPr>
                <a:t>补</a:t>
              </a:r>
              <a:r>
                <a:rPr lang="en-US" sz="2400" b="1" i="0" smtClean="0">
                  <a:solidFill>
                    <a:srgbClr val="0000FF"/>
                  </a:solidFill>
                  <a:effectLst>
                    <a:outerShdw blurRad="38100" dist="38100" dir="2700000" algn="tl">
                      <a:srgbClr val="C0C0C0"/>
                    </a:outerShdw>
                  </a:effectLst>
                  <a:latin typeface="+mj-ea"/>
                  <a:ea typeface="+mj-ea"/>
                </a:rPr>
                <a:t>=</a:t>
              </a:r>
            </a:p>
          </p:txBody>
        </p:sp>
        <p:sp>
          <p:nvSpPr>
            <p:cNvPr id="8" name="Text Box 6"/>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mj-ea"/>
                  <a:ea typeface="+mj-ea"/>
                </a:rPr>
                <a:t>X               0≤X&lt;2</a:t>
              </a:r>
              <a:r>
                <a:rPr lang="en-US" sz="2400" b="1" i="0" baseline="50000" dirty="0" smtClean="0">
                  <a:solidFill>
                    <a:srgbClr val="0000FF"/>
                  </a:solidFill>
                  <a:effectLst>
                    <a:outerShdw blurRad="38100" dist="38100" dir="2700000" algn="tl">
                      <a:srgbClr val="C0C0C0"/>
                    </a:outerShdw>
                  </a:effectLst>
                  <a:latin typeface="+mj-ea"/>
                  <a:ea typeface="+mj-ea"/>
                </a:rPr>
                <a:t>n</a:t>
              </a: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dirty="0" smtClean="0">
                  <a:solidFill>
                    <a:srgbClr val="0000FF"/>
                  </a:solidFill>
                  <a:effectLst>
                    <a:outerShdw blurRad="38100" dist="38100" dir="2700000" algn="tl">
                      <a:srgbClr val="C0C0C0"/>
                    </a:outerShdw>
                  </a:effectLst>
                  <a:latin typeface="+mj-ea"/>
                  <a:ea typeface="+mj-ea"/>
                </a:rPr>
                <a:t>2</a:t>
              </a:r>
              <a:r>
                <a:rPr lang="en-US" sz="2400" b="1" i="0" baseline="50000" dirty="0" smtClean="0">
                  <a:solidFill>
                    <a:srgbClr val="0000FF"/>
                  </a:solidFill>
                  <a:effectLst>
                    <a:outerShdw blurRad="38100" dist="38100" dir="2700000" algn="tl">
                      <a:srgbClr val="C0C0C0"/>
                    </a:outerShdw>
                  </a:effectLst>
                  <a:latin typeface="+mj-ea"/>
                  <a:ea typeface="+mj-ea"/>
                </a:rPr>
                <a:t>n+2</a:t>
              </a:r>
              <a:r>
                <a:rPr lang="en-US" sz="2400" b="1" i="0" dirty="0" smtClean="0">
                  <a:solidFill>
                    <a:srgbClr val="0000FF"/>
                  </a:solidFill>
                  <a:effectLst>
                    <a:outerShdw blurRad="38100" dist="38100" dir="2700000" algn="tl">
                      <a:srgbClr val="C0C0C0"/>
                    </a:outerShdw>
                  </a:effectLst>
                  <a:latin typeface="+mj-ea"/>
                  <a:ea typeface="+mj-ea"/>
                </a:rPr>
                <a:t>+X    -2</a:t>
              </a:r>
              <a:r>
                <a:rPr lang="en-US" sz="2400" b="1" i="0" baseline="50000" dirty="0" smtClean="0">
                  <a:solidFill>
                    <a:srgbClr val="0000FF"/>
                  </a:solidFill>
                  <a:effectLst>
                    <a:outerShdw blurRad="38100" dist="38100" dir="2700000" algn="tl">
                      <a:srgbClr val="C0C0C0"/>
                    </a:outerShdw>
                  </a:effectLst>
                  <a:latin typeface="+mj-ea"/>
                  <a:ea typeface="+mj-ea"/>
                </a:rPr>
                <a:t>n</a:t>
              </a:r>
              <a:r>
                <a:rPr lang="en-US" sz="2400" b="1" i="0" dirty="0" smtClean="0">
                  <a:solidFill>
                    <a:srgbClr val="0000FF"/>
                  </a:solidFill>
                  <a:effectLst>
                    <a:outerShdw blurRad="38100" dist="38100" dir="2700000" algn="tl">
                      <a:srgbClr val="C0C0C0"/>
                    </a:outerShdw>
                  </a:effectLst>
                  <a:latin typeface="+mj-ea"/>
                  <a:ea typeface="+mj-ea"/>
                </a:rPr>
                <a:t>≤X&lt;0</a:t>
              </a:r>
            </a:p>
          </p:txBody>
        </p:sp>
        <p:sp>
          <p:nvSpPr>
            <p:cNvPr id="9" name="AutoShape 7"/>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solidFill>
                  <a:srgbClr val="0000FF"/>
                </a:solidFill>
                <a:latin typeface="+mj-ea"/>
                <a:ea typeface="+mj-ea"/>
              </a:endParaRPr>
            </a:p>
          </p:txBody>
        </p:sp>
      </p:grpSp>
      <p:grpSp>
        <p:nvGrpSpPr>
          <p:cNvPr id="10" name="Group 8"/>
          <p:cNvGrpSpPr>
            <a:grpSpLocks/>
          </p:cNvGrpSpPr>
          <p:nvPr/>
        </p:nvGrpSpPr>
        <p:grpSpPr bwMode="auto">
          <a:xfrm>
            <a:off x="1116013" y="3749824"/>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[X] </a:t>
              </a:r>
              <a:r>
                <a:rPr lang="zh-CN" altLang="en-US" sz="2400" b="1" i="0" baseline="-25000" smtClean="0">
                  <a:solidFill>
                    <a:schemeClr val="accent2"/>
                  </a:solidFill>
                  <a:effectLst>
                    <a:outerShdw blurRad="38100" dist="38100" dir="2700000" algn="tl">
                      <a:srgbClr val="C0C0C0"/>
                    </a:outerShdw>
                  </a:effectLst>
                  <a:latin typeface="+mj-ea"/>
                  <a:ea typeface="+mj-ea"/>
                </a:rPr>
                <a:t>补</a:t>
              </a:r>
              <a:r>
                <a:rPr lang="en-US" sz="2400" b="1" i="0" smtClean="0">
                  <a:solidFill>
                    <a:schemeClr val="accent2"/>
                  </a:solidFill>
                  <a:effectLst>
                    <a:outerShdw blurRad="38100" dist="38100" dir="2700000" algn="tl">
                      <a:srgbClr val="C0C0C0"/>
                    </a:outerShdw>
                  </a:effectLst>
                  <a:latin typeface="+mj-ea"/>
                  <a:ea typeface="+mj-ea"/>
                </a:rPr>
                <a:t>=</a:t>
              </a: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X               0≤X&lt;1</a:t>
              </a:r>
              <a:endParaRPr lang="en-US" sz="2400" b="1" i="0" baseline="50000" smtClean="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i="0" smtClean="0">
                  <a:solidFill>
                    <a:schemeClr val="accent2"/>
                  </a:solidFill>
                  <a:effectLst>
                    <a:outerShdw blurRad="38100" dist="38100" dir="2700000" algn="tl">
                      <a:srgbClr val="C0C0C0"/>
                    </a:outerShdw>
                  </a:effectLst>
                  <a:latin typeface="+mj-ea"/>
                  <a:ea typeface="+mj-ea"/>
                </a:rPr>
                <a:t>4+X        -1≤X&lt;0</a:t>
              </a:r>
            </a:p>
          </p:txBody>
        </p:sp>
        <p:sp>
          <p:nvSpPr>
            <p:cNvPr id="13" name="AutoShape 11"/>
            <p:cNvSpPr>
              <a:spLocks/>
            </p:cNvSpPr>
            <p:nvPr/>
          </p:nvSpPr>
          <p:spPr bwMode="auto">
            <a:xfrm>
              <a:off x="817" y="184"/>
              <a:ext cx="45" cy="681"/>
            </a:xfrm>
            <a:prstGeom prst="leftBrace">
              <a:avLst>
                <a:gd name="adj1" fmla="val 126111"/>
                <a:gd name="adj2" fmla="val 50000"/>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a:latin typeface="+mj-ea"/>
                <a:ea typeface="+mj-ea"/>
              </a:endParaRPr>
            </a:p>
          </p:txBody>
        </p:sp>
      </p:grpSp>
      <p:sp>
        <p:nvSpPr>
          <p:cNvPr id="14" name="Text Box 3"/>
          <p:cNvSpPr txBox="1">
            <a:spLocks noChangeArrowheads="1"/>
          </p:cNvSpPr>
          <p:nvPr/>
        </p:nvSpPr>
        <p:spPr bwMode="auto">
          <a:xfrm>
            <a:off x="1116013" y="5532326"/>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i="0" dirty="0">
                <a:latin typeface="+mj-ea"/>
                <a:ea typeface="+mj-ea"/>
              </a:rPr>
              <a:t>例：	</a:t>
            </a:r>
            <a:r>
              <a:rPr lang="en-US" altLang="zh-CN" sz="2400" i="0" dirty="0" smtClean="0">
                <a:solidFill>
                  <a:srgbClr val="C00000"/>
                </a:solidFill>
                <a:latin typeface="+mj-ea"/>
                <a:ea typeface="+mj-ea"/>
              </a:rPr>
              <a:t>00</a:t>
            </a:r>
            <a:r>
              <a:rPr lang="en-US" altLang="zh-CN" sz="2400" i="0" dirty="0">
                <a:solidFill>
                  <a:srgbClr val="C00000"/>
                </a:solidFill>
                <a:latin typeface="+mj-ea"/>
                <a:ea typeface="+mj-ea"/>
              </a:rPr>
              <a:t>.</a:t>
            </a:r>
            <a:r>
              <a:rPr lang="en-US" altLang="zh-CN" sz="2400" i="0" dirty="0" smtClean="0">
                <a:solidFill>
                  <a:schemeClr val="accent2"/>
                </a:solidFill>
                <a:latin typeface="+mj-ea"/>
                <a:ea typeface="+mj-ea"/>
              </a:rPr>
              <a:t>0</a:t>
            </a:r>
            <a:r>
              <a:rPr lang="en-US" altLang="zh-CN" sz="2400" i="0" dirty="0" smtClean="0">
                <a:latin typeface="+mj-ea"/>
                <a:ea typeface="+mj-ea"/>
              </a:rPr>
              <a:t>1010110   </a:t>
            </a:r>
            <a:r>
              <a:rPr lang="en-US" altLang="zh-CN" sz="2400" i="0" dirty="0">
                <a:latin typeface="+mj-ea"/>
                <a:ea typeface="+mj-ea"/>
              </a:rPr>
              <a:t>	</a:t>
            </a:r>
            <a:r>
              <a:rPr lang="en-US" altLang="zh-CN" sz="2400" i="0" dirty="0" smtClean="0">
                <a:solidFill>
                  <a:srgbClr val="C00000"/>
                </a:solidFill>
                <a:latin typeface="+mj-ea"/>
                <a:ea typeface="+mj-ea"/>
              </a:rPr>
              <a:t>11.</a:t>
            </a:r>
            <a:r>
              <a:rPr lang="en-US" altLang="zh-CN" sz="2400" i="0" dirty="0" smtClean="0">
                <a:latin typeface="+mj-ea"/>
                <a:ea typeface="+mj-ea"/>
              </a:rPr>
              <a:t>01010001</a:t>
            </a:r>
            <a:endParaRPr lang="en-US" altLang="zh-CN" sz="2400" i="0" dirty="0">
              <a:latin typeface="+mj-ea"/>
              <a:ea typeface="+mj-ea"/>
            </a:endParaRPr>
          </a:p>
        </p:txBody>
      </p:sp>
    </p:spTree>
    <p:extLst>
      <p:ext uri="{BB962C8B-B14F-4D97-AF65-F5344CB8AC3E}">
        <p14:creationId xmlns:p14="http://schemas.microsoft.com/office/powerpoint/2010/main" val="26243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补码加减法的实现</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eaLnBrk="1" hangingPunct="1">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eaLnBrk="1" hangingPunct="1">
              <a:buClr>
                <a:schemeClr val="tx1"/>
              </a:buClr>
              <a:buNone/>
            </a:pPr>
            <a:r>
              <a:rPr lang="en-US" altLang="zh-CN" sz="2800" dirty="0"/>
              <a:t>[-Y]</a:t>
            </a:r>
            <a:r>
              <a:rPr lang="zh-CN" altLang="en-US" sz="2800" baseline="-25000" dirty="0"/>
              <a:t>补</a:t>
            </a:r>
            <a:r>
              <a:rPr lang="en-US" altLang="zh-CN" sz="2800" dirty="0"/>
              <a:t>= </a:t>
            </a:r>
            <a:r>
              <a:rPr lang="en-US" altLang="zh-CN" sz="2800" dirty="0" smtClean="0"/>
              <a:t>-</a:t>
            </a:r>
            <a:r>
              <a:rPr lang="en-US" altLang="zh-CN" sz="2800" dirty="0" smtClean="0">
                <a:solidFill>
                  <a:schemeClr val="accent2"/>
                </a:solidFill>
              </a:rPr>
              <a:t>[</a:t>
            </a:r>
            <a:r>
              <a:rPr lang="en-US" altLang="zh-CN" sz="2800" dirty="0">
                <a:solidFill>
                  <a:schemeClr val="accent2"/>
                </a:solidFill>
              </a:rPr>
              <a:t>Y]</a:t>
            </a:r>
            <a:r>
              <a:rPr lang="zh-CN" altLang="en-US" sz="2800" baseline="-25000" dirty="0" smtClean="0">
                <a:solidFill>
                  <a:schemeClr val="accent2"/>
                </a:solidFill>
              </a:rPr>
              <a:t>补</a:t>
            </a:r>
            <a:endParaRPr lang="zh-CN" altLang="en-US" sz="2800" baseline="-25000" dirty="0"/>
          </a:p>
          <a:p>
            <a:pPr eaLnBrk="1" hangingPunct="1">
              <a:buClr>
                <a:schemeClr val="tx1"/>
              </a:buClr>
              <a:buNone/>
            </a:pPr>
            <a:r>
              <a:rPr lang="zh-CN" altLang="en-US" sz="2800" baseline="-25000" dirty="0"/>
              <a:t>      </a:t>
            </a:r>
            <a:r>
              <a:rPr lang="zh-CN" altLang="en-US" sz="2800" dirty="0"/>
              <a:t>对 </a:t>
            </a:r>
            <a:r>
              <a:rPr lang="en-US" altLang="zh-CN" sz="2800" dirty="0"/>
              <a:t>[Y]</a:t>
            </a:r>
            <a:r>
              <a:rPr lang="zh-CN" altLang="en-US" sz="2800" baseline="-25000" dirty="0"/>
              <a:t>补</a:t>
            </a:r>
            <a:r>
              <a:rPr lang="zh-CN" altLang="en-US" sz="2800" dirty="0"/>
              <a:t>逐位取反</a:t>
            </a:r>
            <a:r>
              <a:rPr lang="en-US" altLang="zh-CN" sz="2800" dirty="0"/>
              <a:t>, </a:t>
            </a:r>
            <a:r>
              <a:rPr lang="zh-CN" altLang="en-US" sz="2800" dirty="0"/>
              <a:t>再在最低位加 </a:t>
            </a:r>
            <a:r>
              <a:rPr lang="en-US" altLang="zh-CN" sz="2800" dirty="0"/>
              <a:t>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64</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1081506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补码加减法运算实例</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buClr>
                <a:schemeClr val="tx1"/>
              </a:buClr>
              <a:buNone/>
            </a:pPr>
            <a:r>
              <a:rPr lang="en-US" altLang="zh-CN" dirty="0">
                <a:solidFill>
                  <a:schemeClr val="accent2"/>
                </a:solidFill>
              </a:rPr>
              <a:t>x=0.1011   y= -0.0101  </a:t>
            </a:r>
            <a:r>
              <a:rPr lang="zh-CN" altLang="en-US" dirty="0">
                <a:solidFill>
                  <a:schemeClr val="accent2"/>
                </a:solidFill>
              </a:rPr>
              <a:t>用模</a:t>
            </a:r>
            <a:r>
              <a:rPr lang="en-US" altLang="zh-CN" dirty="0">
                <a:solidFill>
                  <a:schemeClr val="accent2"/>
                </a:solidFill>
              </a:rPr>
              <a:t>4</a:t>
            </a:r>
            <a:r>
              <a:rPr lang="zh-CN" altLang="en-US" dirty="0">
                <a:solidFill>
                  <a:schemeClr val="accent2"/>
                </a:solidFill>
              </a:rPr>
              <a:t>补码 求</a:t>
            </a:r>
            <a:r>
              <a:rPr lang="en-US" altLang="zh-CN" dirty="0" err="1">
                <a:solidFill>
                  <a:schemeClr val="accent2"/>
                </a:solidFill>
              </a:rPr>
              <a:t>x+y</a:t>
            </a:r>
            <a:r>
              <a:rPr lang="en-US" altLang="zh-CN" dirty="0">
                <a:solidFill>
                  <a:schemeClr val="accent2"/>
                </a:solidFill>
              </a:rPr>
              <a:t> x-y</a:t>
            </a:r>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1011,    [y]</a:t>
            </a:r>
            <a:r>
              <a:rPr lang="zh-CN" altLang="en-US" baseline="-25000" dirty="0"/>
              <a:t>补</a:t>
            </a:r>
            <a:r>
              <a:rPr lang="zh-CN" altLang="en-US" dirty="0"/>
              <a:t> </a:t>
            </a:r>
            <a:r>
              <a:rPr lang="en-US" altLang="zh-CN" dirty="0"/>
              <a:t>=  </a:t>
            </a:r>
            <a:r>
              <a:rPr lang="en-US" altLang="zh-CN" dirty="0">
                <a:solidFill>
                  <a:schemeClr val="accent2"/>
                </a:solidFill>
              </a:rPr>
              <a:t> 11</a:t>
            </a:r>
            <a:r>
              <a:rPr lang="en-US" altLang="zh-CN" dirty="0"/>
              <a:t>  1011 </a:t>
            </a:r>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chemeClr val="accent2"/>
                </a:solidFill>
              </a:rPr>
              <a:t>00</a:t>
            </a:r>
            <a:r>
              <a:rPr lang="en-US" altLang="zh-CN" dirty="0"/>
              <a:t>  0101</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65</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1547813"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i="0">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11 1011</a:t>
              </a: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i="0" dirty="0" smtClean="0">
                  <a:solidFill>
                    <a:schemeClr val="accent2"/>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i="0" dirty="0" smtClean="0">
                  <a:latin typeface="Tahoma" panose="020B0604030504040204" pitchFamily="34" charset="0"/>
                  <a:ea typeface="宋体" panose="02010600030101010101" pitchFamily="2" charset="-122"/>
                </a:rPr>
                <a:t> </a:t>
              </a: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i="0" smtClean="0">
                  <a:latin typeface="Tahoma" panose="020B0604030504040204" pitchFamily="34" charset="0"/>
                  <a:ea typeface="宋体" panose="02010600030101010101" pitchFamily="2" charset="-122"/>
                </a:rPr>
                <a:t> </a:t>
              </a:r>
            </a:p>
          </p:txBody>
        </p:sp>
      </p:grpSp>
      <p:grpSp>
        <p:nvGrpSpPr>
          <p:cNvPr id="14" name="Group 13"/>
          <p:cNvGrpSpPr>
            <a:grpSpLocks/>
          </p:cNvGrpSpPr>
          <p:nvPr/>
        </p:nvGrpSpPr>
        <p:grpSpPr bwMode="auto">
          <a:xfrm>
            <a:off x="4932363"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i="0">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00 1011</a:t>
              </a: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00 0101</a:t>
              </a: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solidFill>
                    <a:schemeClr val="folHlink"/>
                  </a:solidFill>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i="0" smtClean="0">
                  <a:latin typeface="Tahoma" panose="020B0604030504040204" pitchFamily="34" charset="0"/>
                  <a:ea typeface="宋体" panose="02010600030101010101" pitchFamily="2" charset="-122"/>
                </a:rPr>
                <a:t> </a:t>
              </a: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i="0" smtClean="0">
                  <a:latin typeface="Tahoma" panose="020B0604030504040204" pitchFamily="34" charset="0"/>
                  <a:ea typeface="宋体" panose="02010600030101010101" pitchFamily="2" charset="-122"/>
                </a:rPr>
                <a:t> </a:t>
              </a:r>
            </a:p>
          </p:txBody>
        </p:sp>
      </p:grpSp>
    </p:spTree>
    <p:extLst>
      <p:ext uri="{BB962C8B-B14F-4D97-AF65-F5344CB8AC3E}">
        <p14:creationId xmlns:p14="http://schemas.microsoft.com/office/powerpoint/2010/main" val="181326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补码表示中的符号位扩展</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buClr>
                <a:schemeClr val="tx1"/>
              </a:buClr>
              <a:buNone/>
            </a:pPr>
            <a:r>
              <a:rPr lang="zh-CN" altLang="en-US" dirty="0">
                <a:solidFill>
                  <a:schemeClr val="accent2"/>
                </a:solidFill>
              </a:rPr>
              <a:t>由  </a:t>
            </a:r>
            <a:r>
              <a:rPr lang="en-US" altLang="zh-CN" dirty="0">
                <a:solidFill>
                  <a:schemeClr val="accent2"/>
                </a:solidFill>
              </a:rPr>
              <a:t>[X]</a:t>
            </a:r>
            <a:r>
              <a:rPr lang="zh-CN" altLang="en-US" baseline="-25000" dirty="0">
                <a:solidFill>
                  <a:schemeClr val="accent2"/>
                </a:solidFill>
              </a:rPr>
              <a:t>补</a:t>
            </a:r>
            <a:r>
              <a:rPr lang="zh-CN" altLang="en-US" dirty="0">
                <a:solidFill>
                  <a:schemeClr val="accent2"/>
                </a:solidFill>
              </a:rPr>
              <a:t>    求  </a:t>
            </a:r>
            <a:r>
              <a:rPr lang="en-US" altLang="zh-CN" dirty="0">
                <a:solidFill>
                  <a:schemeClr val="accent2"/>
                </a:solidFill>
              </a:rPr>
              <a:t>[X / 2]</a:t>
            </a:r>
            <a:r>
              <a:rPr lang="zh-CN" altLang="en-US" baseline="-25000" dirty="0">
                <a:solidFill>
                  <a:schemeClr val="accent2"/>
                </a:solidFill>
              </a:rPr>
              <a:t>补</a:t>
            </a:r>
            <a:r>
              <a:rPr lang="zh-CN" altLang="en-US" dirty="0">
                <a:solidFill>
                  <a:schemeClr val="accent2"/>
                </a:solidFill>
              </a:rPr>
              <a:t> </a:t>
            </a:r>
            <a:endParaRPr lang="en-US" altLang="zh-CN" dirty="0" smtClean="0">
              <a:solidFill>
                <a:schemeClr val="accent2"/>
              </a:solidFill>
            </a:endParaRPr>
          </a:p>
          <a:p>
            <a:pPr eaLnBrk="1" hangingPunct="1">
              <a:buClr>
                <a:schemeClr val="tx1"/>
              </a:buClr>
              <a:buNone/>
            </a:pPr>
            <a:r>
              <a:rPr lang="zh-CN" altLang="en-US" dirty="0" smtClean="0"/>
              <a:t>原</a:t>
            </a:r>
            <a:r>
              <a:rPr lang="zh-CN" altLang="en-US" dirty="0"/>
              <a:t>符号位不变，符号位与数值位均右移一</a:t>
            </a:r>
            <a:r>
              <a:rPr lang="zh-CN" altLang="en-US" dirty="0" smtClean="0"/>
              <a:t>位，</a:t>
            </a:r>
            <a:endParaRPr lang="zh-CN" altLang="en-US" dirty="0"/>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dirty="0">
                <a:solidFill>
                  <a:schemeClr val="folHlink"/>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dirty="0" smtClean="0">
                <a:solidFill>
                  <a:schemeClr val="folHlink"/>
                </a:solidFill>
              </a:rPr>
              <a:t>11</a:t>
            </a:r>
            <a:r>
              <a:rPr lang="en-US" altLang="zh-CN" dirty="0" smtClean="0"/>
              <a:t>001      </a:t>
            </a:r>
            <a:r>
              <a:rPr lang="zh-CN" altLang="en-US" dirty="0" smtClean="0"/>
              <a:t>符号向右扩展</a:t>
            </a:r>
            <a:endParaRPr lang="en-US" altLang="zh-CN" dirty="0" smtClean="0"/>
          </a:p>
          <a:p>
            <a:pPr eaLnBrk="1" hangingPunct="1">
              <a:buClr>
                <a:schemeClr val="tx1"/>
              </a:buClr>
              <a:buNone/>
            </a:pPr>
            <a:r>
              <a:rPr lang="en-US" altLang="zh-CN" dirty="0"/>
              <a:t> </a:t>
            </a:r>
            <a:r>
              <a:rPr lang="en-US" altLang="zh-CN" dirty="0" smtClean="0"/>
              <a:t>   [2x]</a:t>
            </a:r>
            <a:r>
              <a:rPr lang="zh-CN" altLang="en-US" baseline="-25000" dirty="0" smtClean="0"/>
              <a:t>补</a:t>
            </a:r>
            <a:r>
              <a:rPr lang="en-US" altLang="zh-CN" dirty="0" smtClean="0"/>
              <a:t>=?      </a:t>
            </a:r>
            <a:r>
              <a:rPr lang="zh-CN" altLang="en-US" dirty="0" smtClean="0"/>
              <a:t>左移，末位补零，符号变化溢出</a:t>
            </a:r>
            <a:endParaRPr lang="en-US" altLang="zh-CN" dirty="0"/>
          </a:p>
          <a:p>
            <a:pPr eaLnBrk="1" hangingPunct="1">
              <a:lnSpc>
                <a:spcPct val="110000"/>
              </a:lnSpc>
              <a:buClr>
                <a:schemeClr val="tx1"/>
              </a:buClr>
              <a:buNone/>
            </a:pPr>
            <a:endParaRPr lang="en-US" altLang="zh-CN" sz="2800" dirty="0" smtClean="0">
              <a:solidFill>
                <a:schemeClr val="accent2"/>
              </a:solidFill>
            </a:endParaRPr>
          </a:p>
          <a:p>
            <a:pPr eaLnBrk="1" hangingPunct="1">
              <a:lnSpc>
                <a:spcPct val="110000"/>
              </a:lnSpc>
              <a:buClr>
                <a:schemeClr val="tx1"/>
              </a:buClr>
              <a:buNone/>
            </a:pPr>
            <a:r>
              <a:rPr lang="zh-CN" altLang="en-US" dirty="0" smtClean="0">
                <a:solidFill>
                  <a:schemeClr val="accent2"/>
                </a:solidFill>
              </a:rPr>
              <a:t>不同</a:t>
            </a:r>
            <a:r>
              <a:rPr lang="zh-CN" altLang="en-US" dirty="0">
                <a:solidFill>
                  <a:schemeClr val="accent2"/>
                </a:solidFill>
              </a:rPr>
              <a:t>位数的整数补码相加减时，如何运算</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66</a:t>
            </a:fld>
            <a:r>
              <a:rPr lang="en-US" altLang="zh-CN" sz="1400" smtClean="0">
                <a:solidFill>
                  <a:srgbClr val="0D7157"/>
                </a:solidFill>
              </a:rPr>
              <a:t>- </a:t>
            </a:r>
            <a:endParaRPr lang="en-US" altLang="zh-CN" sz="1400" dirty="0">
              <a:solidFill>
                <a:srgbClr val="0D7157"/>
              </a:solidFill>
            </a:endParaRPr>
          </a:p>
        </p:txBody>
      </p:sp>
      <p:grpSp>
        <p:nvGrpSpPr>
          <p:cNvPr id="5" name="Group 4"/>
          <p:cNvGrpSpPr>
            <a:grpSpLocks/>
          </p:cNvGrpSpPr>
          <p:nvPr/>
        </p:nvGrpSpPr>
        <p:grpSpPr bwMode="auto">
          <a:xfrm>
            <a:off x="561975" y="4343400"/>
            <a:ext cx="4105275" cy="1528763"/>
            <a:chOff x="0" y="0"/>
            <a:chExt cx="2586" cy="963"/>
          </a:xfrm>
        </p:grpSpPr>
        <p:sp>
          <p:nvSpPr>
            <p:cNvPr id="6" name="Line 5"/>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Rectangle 6"/>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smtClean="0">
                  <a:latin typeface="Tahoma" panose="020B0604030504040204" pitchFamily="34" charset="0"/>
                  <a:ea typeface="宋体" panose="02010600030101010101" pitchFamily="2" charset="-122"/>
                </a:rPr>
                <a:t> </a:t>
              </a:r>
            </a:p>
          </p:txBody>
        </p:sp>
        <p:sp>
          <p:nvSpPr>
            <p:cNvPr id="8" name="Rectangle 7"/>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8"/>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9"/>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grpSp>
        <p:nvGrpSpPr>
          <p:cNvPr id="11" name="Group 10"/>
          <p:cNvGrpSpPr>
            <a:grpSpLocks/>
          </p:cNvGrpSpPr>
          <p:nvPr/>
        </p:nvGrpSpPr>
        <p:grpSpPr bwMode="auto">
          <a:xfrm>
            <a:off x="4810125" y="4343400"/>
            <a:ext cx="4105275" cy="1528763"/>
            <a:chOff x="0" y="0"/>
            <a:chExt cx="2586" cy="963"/>
          </a:xfrm>
        </p:grpSpPr>
        <p:sp>
          <p:nvSpPr>
            <p:cNvPr id="12" name="Line 11"/>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13" name="Rectangle 12"/>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smtClean="0">
                  <a:latin typeface="Tahoma" panose="020B0604030504040204" pitchFamily="34" charset="0"/>
                  <a:ea typeface="宋体" panose="02010600030101010101" pitchFamily="2" charset="-122"/>
                </a:rPr>
                <a:t> </a:t>
              </a: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smtClean="0">
                  <a:latin typeface="Tahoma" panose="020B0604030504040204" pitchFamily="34" charset="0"/>
                  <a:ea typeface="宋体" panose="02010600030101010101" pitchFamily="2" charset="-122"/>
                </a:rPr>
                <a:t> </a:t>
              </a:r>
            </a:p>
          </p:txBody>
        </p:sp>
        <p:sp>
          <p:nvSpPr>
            <p:cNvPr id="14" name="Rectangle 13"/>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15" name="Rectangle 14"/>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6" name="Rectangle 15"/>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a:t>
              </a:r>
            </a:p>
          </p:txBody>
        </p:sp>
      </p:grpSp>
    </p:spTree>
    <p:extLst>
      <p:ext uri="{BB962C8B-B14F-4D97-AF65-F5344CB8AC3E}">
        <p14:creationId xmlns:p14="http://schemas.microsoft.com/office/powerpoint/2010/main" val="275282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补码表示中的符号位扩展</a:t>
            </a:r>
            <a:r>
              <a:rPr lang="en-US" altLang="zh-CN" dirty="0">
                <a:solidFill>
                  <a:srgbClr val="FF0000"/>
                </a:solidFill>
                <a:latin typeface="Arial" panose="020B0604020202020204" pitchFamily="34" charset="0"/>
              </a:rPr>
              <a:t>…</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t>不同位数的整数补码相加减</a:t>
            </a:r>
            <a:r>
              <a:rPr lang="zh-CN" altLang="en-US" dirty="0" smtClean="0"/>
              <a:t>时</a:t>
            </a:r>
            <a:endParaRPr lang="zh-CN" altLang="en-US" dirty="0"/>
          </a:p>
          <a:p>
            <a:pPr lvl="1"/>
            <a:r>
              <a:rPr lang="zh-CN" altLang="en-US" dirty="0" smtClean="0"/>
              <a:t>位数</a:t>
            </a:r>
            <a:r>
              <a:rPr lang="zh-CN" altLang="en-US" dirty="0"/>
              <a:t>少的</a:t>
            </a:r>
            <a:r>
              <a:rPr lang="zh-CN" altLang="en-US" dirty="0" smtClean="0"/>
              <a:t>补码符号位</a:t>
            </a:r>
            <a:r>
              <a:rPr lang="zh-CN" altLang="en-US" dirty="0"/>
              <a:t>向左</a:t>
            </a:r>
            <a:r>
              <a:rPr lang="zh-CN" altLang="en-US" dirty="0" smtClean="0"/>
              <a:t>扩展</a:t>
            </a:r>
            <a:endParaRPr lang="zh-CN" altLang="en-US" dirty="0"/>
          </a:p>
          <a:p>
            <a:pPr lvl="1"/>
            <a:r>
              <a:rPr lang="zh-CN" altLang="en-US" dirty="0" smtClean="0"/>
              <a:t>一直</a:t>
            </a:r>
            <a:r>
              <a:rPr lang="zh-CN" altLang="en-US" dirty="0"/>
              <a:t>扩展</a:t>
            </a:r>
            <a:r>
              <a:rPr lang="zh-CN" altLang="en-US" dirty="0" smtClean="0"/>
              <a:t>到符号位</a:t>
            </a:r>
            <a:r>
              <a:rPr lang="zh-CN" altLang="en-US" dirty="0"/>
              <a:t>对齐。</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67</a:t>
            </a:fld>
            <a:r>
              <a:rPr lang="en-US" altLang="zh-CN" sz="1400" smtClean="0">
                <a:solidFill>
                  <a:srgbClr val="0D7157"/>
                </a:solidFill>
              </a:rPr>
              <a:t>- </a:t>
            </a:r>
            <a:endParaRPr lang="en-US" altLang="zh-CN" sz="1400" dirty="0">
              <a:solidFill>
                <a:srgbClr val="0D7157"/>
              </a:solidFill>
            </a:endParaRPr>
          </a:p>
        </p:txBody>
      </p:sp>
      <p:grpSp>
        <p:nvGrpSpPr>
          <p:cNvPr id="5" name="Group 7"/>
          <p:cNvGrpSpPr>
            <a:grpSpLocks/>
          </p:cNvGrpSpPr>
          <p:nvPr/>
        </p:nvGrpSpPr>
        <p:grpSpPr bwMode="auto">
          <a:xfrm>
            <a:off x="4788024" y="3256639"/>
            <a:ext cx="4105275" cy="1528763"/>
            <a:chOff x="0" y="0"/>
            <a:chExt cx="2586" cy="963"/>
          </a:xfrm>
        </p:grpSpPr>
        <p:sp>
          <p:nvSpPr>
            <p:cNvPr id="6" name="Line 8"/>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7" name="Rectangle 9"/>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dirty="0" smtClean="0">
                  <a:latin typeface="Tahoma" panose="020B0604030504040204" pitchFamily="34" charset="0"/>
                  <a:ea typeface="宋体" panose="02010600030101010101" pitchFamily="2" charset="-122"/>
                </a:rPr>
                <a:t> </a:t>
              </a:r>
            </a:p>
          </p:txBody>
        </p:sp>
        <p:sp>
          <p:nvSpPr>
            <p:cNvPr id="8" name="Rectangle 10"/>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9" name="Rectangle 11"/>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dirty="0" smtClean="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10" name="Rectangle 12"/>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101010101011111</a:t>
              </a:r>
            </a:p>
          </p:txBody>
        </p:sp>
      </p:grpSp>
      <p:grpSp>
        <p:nvGrpSpPr>
          <p:cNvPr id="18" name="Group 7"/>
          <p:cNvGrpSpPr>
            <a:grpSpLocks/>
          </p:cNvGrpSpPr>
          <p:nvPr/>
        </p:nvGrpSpPr>
        <p:grpSpPr bwMode="auto">
          <a:xfrm>
            <a:off x="611312" y="3256639"/>
            <a:ext cx="4105275" cy="1528763"/>
            <a:chOff x="0" y="0"/>
            <a:chExt cx="2586" cy="963"/>
          </a:xfrm>
        </p:grpSpPr>
        <p:sp>
          <p:nvSpPr>
            <p:cNvPr id="19" name="Line 8"/>
            <p:cNvSpPr>
              <a:spLocks noChangeShapeType="1"/>
            </p:cNvSpPr>
            <p:nvPr/>
          </p:nvSpPr>
          <p:spPr bwMode="auto">
            <a:xfrm>
              <a:off x="46" y="636"/>
              <a:ext cx="226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l"/>
              <a:endParaRPr lang="zh-CN" altLang="en-US" i="0"/>
            </a:p>
          </p:txBody>
        </p:sp>
        <p:sp>
          <p:nvSpPr>
            <p:cNvPr id="20" name="Rectangle 9"/>
            <p:cNvSpPr>
              <a:spLocks noChangeArrowheads="1"/>
            </p:cNvSpPr>
            <p:nvPr/>
          </p:nvSpPr>
          <p:spPr bwMode="auto">
            <a:xfrm>
              <a:off x="171" y="0"/>
              <a:ext cx="24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i="0" dirty="0" smtClean="0">
                  <a:latin typeface="Tahoma" panose="020B0604030504040204" pitchFamily="34" charset="0"/>
                  <a:ea typeface="宋体" panose="02010600030101010101" pitchFamily="2" charset="-122"/>
                </a:rPr>
                <a:t> </a:t>
              </a:r>
              <a:r>
                <a:rPr 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400" b="1" i="0" dirty="0" smtClean="0">
                  <a:latin typeface="Tahoma" panose="020B0604030504040204" pitchFamily="34" charset="0"/>
                  <a:ea typeface="宋体" panose="02010600030101010101" pitchFamily="2" charset="-122"/>
                </a:rPr>
                <a:t> </a:t>
              </a:r>
            </a:p>
          </p:txBody>
        </p:sp>
        <p:sp>
          <p:nvSpPr>
            <p:cNvPr id="21" name="Rectangle 10"/>
            <p:cNvSpPr>
              <a:spLocks noChangeArrowheads="1"/>
            </p:cNvSpPr>
            <p:nvPr/>
          </p:nvSpPr>
          <p:spPr bwMode="auto">
            <a:xfrm>
              <a:off x="0" y="273"/>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i="0" smtClean="0">
                  <a:effectLst>
                    <a:outerShdw blurRad="38100" dist="38100" dir="2700000" algn="tl">
                      <a:srgbClr val="C0C0C0"/>
                    </a:outerShdw>
                  </a:effectLst>
                  <a:latin typeface="Tahoma" panose="020B0604030504040204" pitchFamily="34" charset="0"/>
                  <a:ea typeface="宋体" panose="02010600030101010101" pitchFamily="2" charset="-122"/>
                </a:rPr>
                <a:t>+</a:t>
              </a:r>
            </a:p>
          </p:txBody>
        </p:sp>
        <p:sp>
          <p:nvSpPr>
            <p:cNvPr id="22" name="Rectangle 11"/>
            <p:cNvSpPr>
              <a:spLocks noChangeArrowheads="1"/>
            </p:cNvSpPr>
            <p:nvPr/>
          </p:nvSpPr>
          <p:spPr bwMode="auto">
            <a:xfrm>
              <a:off x="227" y="273"/>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1</a:t>
              </a:r>
              <a:r>
                <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rPr>
                <a:t>0011100</a:t>
              </a:r>
            </a:p>
          </p:txBody>
        </p:sp>
        <p:sp>
          <p:nvSpPr>
            <p:cNvPr id="23" name="Rectangle 12"/>
            <p:cNvSpPr>
              <a:spLocks noChangeArrowheads="1"/>
            </p:cNvSpPr>
            <p:nvPr/>
          </p:nvSpPr>
          <p:spPr bwMode="auto">
            <a:xfrm>
              <a:off x="227" y="636"/>
              <a:ext cx="21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2800" i="0" dirty="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endParaRPr lang="en-US" sz="2800" i="0" dirty="0" smtClean="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194963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补码特性</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zh-CN" dirty="0"/>
              <a:t>唯一的零</a:t>
            </a:r>
          </a:p>
          <a:p>
            <a:pPr eaLnBrk="1" hangingPunct="1"/>
            <a:r>
              <a:rPr lang="zh-CN" altLang="zh-CN" dirty="0"/>
              <a:t>符号位可以直接参与运算</a:t>
            </a:r>
          </a:p>
          <a:p>
            <a:pPr eaLnBrk="1" hangingPunct="1"/>
            <a:r>
              <a:rPr lang="zh-CN" altLang="zh-CN" dirty="0"/>
              <a:t>减法可以变成</a:t>
            </a:r>
            <a:r>
              <a:rPr lang="zh-CN" altLang="zh-CN" dirty="0" smtClean="0"/>
              <a:t>加法</a:t>
            </a:r>
            <a:r>
              <a:rPr lang="zh-CN" altLang="en-US" dirty="0" smtClean="0"/>
              <a:t>，运算电路统一</a:t>
            </a:r>
            <a:endParaRPr lang="zh-CN" altLang="zh-CN" dirty="0"/>
          </a:p>
          <a:p>
            <a:pPr eaLnBrk="1" hangingPunct="1"/>
            <a:r>
              <a:rPr lang="zh-CN" altLang="zh-CN" dirty="0"/>
              <a:t>负数比整数多一</a:t>
            </a:r>
            <a:r>
              <a:rPr lang="zh-CN" altLang="zh-CN" dirty="0" smtClean="0"/>
              <a:t>个</a:t>
            </a:r>
            <a:endParaRPr lang="en-US" altLang="zh-CN" dirty="0" smtClean="0"/>
          </a:p>
          <a:p>
            <a:pPr eaLnBrk="1" hangingPunct="1"/>
            <a:endParaRPr lang="en-US" altLang="zh-CN" dirty="0" smtClean="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a:t>
            </a:r>
          </a:p>
          <a:p>
            <a:pPr eaLnBrk="1" hangingPunct="1"/>
            <a:endParaRPr lang="zh-CN"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0068100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移码</a:t>
            </a:r>
            <a:r>
              <a:rPr lang="zh-CN" altLang="en-US" dirty="0">
                <a:solidFill>
                  <a:srgbClr val="FF0000"/>
                </a:solidFill>
              </a:rPr>
              <a:t>表示法 </a:t>
            </a:r>
            <a:r>
              <a:rPr lang="en-US" altLang="zh-CN" dirty="0">
                <a:solidFill>
                  <a:srgbClr val="FF0000"/>
                </a:solidFill>
              </a:rPr>
              <a:t>Biased/Excess Notation</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buClr>
                <a:schemeClr val="hlink"/>
              </a:buClr>
              <a:buSzPct val="65000"/>
              <a:buNone/>
            </a:pPr>
            <a:r>
              <a:rPr lang="zh-CN" altLang="en-US" dirty="0">
                <a:latin typeface="Tahoma" panose="020B0604030504040204" pitchFamily="34" charset="0"/>
              </a:rPr>
              <a:t>定义</a:t>
            </a:r>
          </a:p>
          <a:p>
            <a:pPr eaLnBrk="1" hangingPunct="1">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a:t>
            </a:r>
            <a:r>
              <a:rPr lang="en-US" altLang="zh-CN" dirty="0" smtClean="0">
                <a:solidFill>
                  <a:srgbClr val="0000FF"/>
                </a:solidFill>
                <a:latin typeface="Tahoma" panose="020B0604030504040204" pitchFamily="34" charset="0"/>
              </a:rPr>
              <a:t>2</a:t>
            </a:r>
            <a:r>
              <a:rPr lang="en-US" altLang="zh-CN" i="1" baseline="50000" dirty="0" smtClean="0">
                <a:solidFill>
                  <a:srgbClr val="0000FF"/>
                </a:solidFill>
                <a:latin typeface="Tahoma" panose="020B0604030504040204" pitchFamily="34" charset="0"/>
              </a:rPr>
              <a:t>n</a:t>
            </a:r>
          </a:p>
          <a:p>
            <a:pPr eaLnBrk="1" hangingPunct="1">
              <a:buClr>
                <a:schemeClr val="hlink"/>
              </a:buClr>
              <a:buSzPct val="65000"/>
              <a:buNone/>
            </a:pPr>
            <a:endParaRPr lang="en-US" altLang="zh-CN" i="1" baseline="50000" dirty="0">
              <a:solidFill>
                <a:srgbClr val="0000FF"/>
              </a:solidFill>
              <a:latin typeface="Tahoma" panose="020B0604030504040204" pitchFamily="34" charset="0"/>
            </a:endParaRPr>
          </a:p>
          <a:p>
            <a:pPr eaLnBrk="1" hangingPunct="1">
              <a:buClr>
                <a:schemeClr val="hlink"/>
              </a:buClr>
              <a:buSzPct val="65000"/>
              <a:buNone/>
            </a:pPr>
            <a:r>
              <a:rPr lang="zh-CN" altLang="en-US" dirty="0" smtClean="0">
                <a:solidFill>
                  <a:srgbClr val="000099"/>
                </a:solidFill>
                <a:latin typeface="Tahoma" panose="020B0604030504040204" pitchFamily="34" charset="0"/>
              </a:rPr>
              <a:t> 保持</a:t>
            </a:r>
            <a:r>
              <a:rPr lang="zh-CN" altLang="en-US" dirty="0">
                <a:solidFill>
                  <a:srgbClr val="000099"/>
                </a:solidFill>
                <a:latin typeface="Tahoma" panose="020B0604030504040204" pitchFamily="34" charset="0"/>
              </a:rPr>
              <a:t>数据原有大小顺序，便于进行比较操作。</a:t>
            </a:r>
          </a:p>
          <a:p>
            <a:pPr eaLnBrk="1" hangingPunct="1">
              <a:buClr>
                <a:schemeClr val="hlink"/>
              </a:buClr>
              <a:buSzPct val="65000"/>
              <a:buNone/>
            </a:pPr>
            <a:r>
              <a:rPr lang="zh-CN" altLang="en-US" dirty="0">
                <a:solidFill>
                  <a:srgbClr val="000099"/>
                </a:solidFill>
                <a:latin typeface="Tahoma" panose="020B0604030504040204" pitchFamily="34" charset="0"/>
              </a:rPr>
              <a:t> </a:t>
            </a:r>
            <a:endParaRPr lang="zh-CN" altLang="en-US" dirty="0" smtClean="0">
              <a:solidFill>
                <a:srgbClr val="0000FF"/>
              </a:solidFill>
            </a:endParaRPr>
          </a:p>
          <a:p>
            <a:pPr eaLnBrk="1" hangingPunct="1">
              <a:lnSpc>
                <a:spcPct val="150000"/>
              </a:lnSpc>
              <a:spcBef>
                <a:spcPct val="0"/>
              </a:spcBef>
              <a:buFont typeface="Wingdings" panose="05000000000000000000" pitchFamily="2" charset="2"/>
              <a:buChar char="p"/>
            </a:pPr>
            <a:r>
              <a:rPr lang="zh-CN" altLang="en-US" sz="2600" dirty="0" smtClean="0"/>
              <a:t>与补码的符号位相异，数据位相同？</a:t>
            </a:r>
            <a:endParaRPr lang="en-US" altLang="zh-CN" sz="2600" dirty="0" smtClean="0"/>
          </a:p>
          <a:p>
            <a:pPr lvl="1" eaLnBrk="1" hangingPunct="1">
              <a:lnSpc>
                <a:spcPct val="150000"/>
              </a:lnSpc>
              <a:spcBef>
                <a:spcPct val="0"/>
              </a:spcBef>
            </a:pPr>
            <a:r>
              <a:rPr lang="en-US" altLang="zh-CN" sz="2200" dirty="0" smtClean="0">
                <a:solidFill>
                  <a:srgbClr val="000000"/>
                </a:solidFill>
              </a:rPr>
              <a:t>X</a:t>
            </a:r>
            <a:r>
              <a:rPr lang="en-US" altLang="zh-CN" sz="2200" dirty="0">
                <a:solidFill>
                  <a:srgbClr val="000000"/>
                </a:solidFill>
              </a:rPr>
              <a:t>=+10101 </a:t>
            </a:r>
            <a:r>
              <a:rPr lang="en-US" altLang="zh-CN" sz="2200" dirty="0" smtClean="0">
                <a:solidFill>
                  <a:srgbClr val="000000"/>
                </a:solidFill>
              </a:rPr>
              <a:t>  </a:t>
            </a:r>
            <a:r>
              <a:rPr lang="en-US" altLang="zh-CN" sz="2200" dirty="0" smtClean="0"/>
              <a:t>  </a:t>
            </a:r>
            <a:r>
              <a:rPr lang="en-US" altLang="zh-CN" sz="2200" dirty="0"/>
              <a:t>[X]</a:t>
            </a:r>
            <a:r>
              <a:rPr lang="zh-CN" altLang="en-US" sz="2200" baseline="-25000" dirty="0"/>
              <a:t>移 </a:t>
            </a:r>
            <a:r>
              <a:rPr lang="en-US" altLang="zh-CN" sz="2200" dirty="0"/>
              <a:t>=2</a:t>
            </a:r>
            <a:r>
              <a:rPr lang="en-US" altLang="zh-CN" sz="2200" baseline="50000" dirty="0"/>
              <a:t>5</a:t>
            </a:r>
            <a:r>
              <a:rPr lang="en-US" altLang="zh-CN" sz="2200" dirty="0">
                <a:solidFill>
                  <a:schemeClr val="folHlink"/>
                </a:solidFill>
              </a:rPr>
              <a:t>+</a:t>
            </a:r>
            <a:r>
              <a:rPr lang="en-US" altLang="zh-CN" sz="2200" dirty="0"/>
              <a:t>10101=</a:t>
            </a:r>
            <a:r>
              <a:rPr lang="en-US" altLang="zh-CN" sz="2200" dirty="0">
                <a:solidFill>
                  <a:schemeClr val="accent2"/>
                </a:solidFill>
              </a:rPr>
              <a:t>1</a:t>
            </a:r>
            <a:r>
              <a:rPr lang="en-US" altLang="zh-CN" sz="2200" dirty="0"/>
              <a:t>10101</a:t>
            </a:r>
          </a:p>
          <a:p>
            <a:pPr lvl="1" eaLnBrk="1" hangingPunct="1">
              <a:lnSpc>
                <a:spcPct val="150000"/>
              </a:lnSpc>
              <a:spcBef>
                <a:spcPct val="0"/>
              </a:spcBef>
            </a:pPr>
            <a:r>
              <a:rPr lang="en-US" altLang="zh-CN" sz="2200" dirty="0">
                <a:solidFill>
                  <a:srgbClr val="000000"/>
                </a:solidFill>
              </a:rPr>
              <a:t>X=-10101 </a:t>
            </a:r>
            <a:r>
              <a:rPr lang="en-US" altLang="zh-CN" sz="2200" dirty="0" smtClean="0">
                <a:solidFill>
                  <a:srgbClr val="000000"/>
                </a:solidFill>
              </a:rPr>
              <a:t> </a:t>
            </a:r>
            <a:r>
              <a:rPr lang="en-US" altLang="zh-CN" sz="2200" dirty="0" smtClean="0"/>
              <a:t>    </a:t>
            </a:r>
            <a:r>
              <a:rPr lang="en-US" altLang="zh-CN" sz="2200" dirty="0"/>
              <a:t>[X]</a:t>
            </a:r>
            <a:r>
              <a:rPr lang="zh-CN" altLang="en-US" sz="2200" baseline="-25000" dirty="0"/>
              <a:t>移 </a:t>
            </a:r>
            <a:r>
              <a:rPr lang="en-US" altLang="zh-CN" sz="2200" dirty="0"/>
              <a:t>=</a:t>
            </a:r>
            <a:r>
              <a:rPr lang="en-US" altLang="zh-CN" sz="2200" dirty="0" smtClean="0"/>
              <a:t>2</a:t>
            </a:r>
            <a:r>
              <a:rPr lang="en-US" altLang="zh-CN" sz="2200" baseline="50000" dirty="0" smtClean="0"/>
              <a:t>5</a:t>
            </a:r>
            <a:r>
              <a:rPr lang="en-US" altLang="zh-CN" sz="2200" dirty="0" smtClean="0">
                <a:solidFill>
                  <a:schemeClr val="folHlink"/>
                </a:solidFill>
              </a:rPr>
              <a:t>-</a:t>
            </a:r>
            <a:r>
              <a:rPr lang="en-US" altLang="zh-CN" sz="2200" dirty="0" smtClean="0"/>
              <a:t>10101</a:t>
            </a:r>
            <a:r>
              <a:rPr lang="zh-CN" altLang="en-US" dirty="0" smtClean="0"/>
              <a:t>＝</a:t>
            </a:r>
            <a:r>
              <a:rPr lang="en-US" altLang="zh-CN" dirty="0"/>
              <a:t>0</a:t>
            </a:r>
            <a:r>
              <a:rPr lang="en-US" altLang="zh-CN" dirty="0">
                <a:solidFill>
                  <a:schemeClr val="tx1"/>
                </a:solidFill>
              </a:rPr>
              <a:t>01011</a:t>
            </a:r>
          </a:p>
          <a:p>
            <a:pPr eaLnBrk="1" hangingPunct="1">
              <a:lnSpc>
                <a:spcPct val="150000"/>
              </a:lnSpc>
              <a:spcBef>
                <a:spcPct val="0"/>
              </a:spcBef>
              <a:buFont typeface="Wingdings" panose="05000000000000000000" pitchFamily="2" charset="2"/>
              <a:buChar char="p"/>
            </a:pPr>
            <a:r>
              <a:rPr lang="zh-CN" altLang="en-US" sz="2600" dirty="0" smtClean="0"/>
              <a:t>仅</a:t>
            </a:r>
            <a:r>
              <a:rPr lang="zh-CN" altLang="en-US" sz="2600" dirty="0"/>
              <a:t>用于表示整数，通常表示浮点数的</a:t>
            </a:r>
            <a:r>
              <a:rPr lang="zh-CN" altLang="en-US" sz="2600" dirty="0">
                <a:solidFill>
                  <a:srgbClr val="FF0000"/>
                </a:solidFill>
              </a:rPr>
              <a:t>阶</a:t>
            </a:r>
            <a:r>
              <a:rPr lang="zh-CN" altLang="en-US" sz="2600" dirty="0" smtClean="0">
                <a:solidFill>
                  <a:srgbClr val="FF0000"/>
                </a:solidFill>
              </a:rPr>
              <a:t>码</a:t>
            </a:r>
            <a:endParaRPr lang="en-US" altLang="zh-CN" sz="2600" dirty="0" smtClean="0">
              <a:solidFill>
                <a:srgbClr val="FF0000"/>
              </a:solidFill>
            </a:endParaRPr>
          </a:p>
          <a:p>
            <a:pPr marL="0" indent="0" eaLnBrk="1" hangingPunct="1">
              <a:lnSpc>
                <a:spcPct val="150000"/>
              </a:lnSpc>
              <a:spcBef>
                <a:spcPct val="0"/>
              </a:spcBef>
              <a:buNone/>
            </a:pPr>
            <a:endParaRPr lang="en-US" altLang="zh-CN" sz="2600" dirty="0"/>
          </a:p>
          <a:p>
            <a:pPr eaLnBrk="1" hangingPunct="1">
              <a:lnSpc>
                <a:spcPct val="150000"/>
              </a:lnSpc>
              <a:spcBef>
                <a:spcPct val="0"/>
              </a:spcBef>
              <a:buFont typeface="Wingdings" panose="05000000000000000000" pitchFamily="2" charset="2"/>
              <a:buChar char="p"/>
            </a:pPr>
            <a:endParaRPr lang="en-US" altLang="zh-CN" sz="2600" dirty="0" smtClean="0"/>
          </a:p>
          <a:p>
            <a:pPr eaLnBrk="1" hangingPunct="1">
              <a:lnSpc>
                <a:spcPct val="150000"/>
              </a:lnSpc>
              <a:spcBef>
                <a:spcPct val="0"/>
              </a:spcBef>
              <a:buFont typeface="Wingdings" panose="05000000000000000000" pitchFamily="2" charset="2"/>
              <a:buChar char="p"/>
            </a:pPr>
            <a:endParaRPr lang="en-US" altLang="zh-CN" sz="2600" dirty="0" smtClean="0"/>
          </a:p>
          <a:p>
            <a:pPr eaLnBrk="1" hangingPunct="1">
              <a:buClr>
                <a:schemeClr val="hlink"/>
              </a:buClr>
              <a:buSzPct val="65000"/>
              <a:buNone/>
            </a:pPr>
            <a:endParaRPr lang="en-US" altLang="zh-CN" dirty="0" smtClean="0">
              <a:solidFill>
                <a:srgbClr val="000099"/>
              </a:solidFill>
              <a:latin typeface="Tahoma" panose="020B0604030504040204" pitchFamily="34" charset="0"/>
            </a:endParaRPr>
          </a:p>
          <a:p>
            <a:pPr eaLnBrk="1" hangingPunct="1">
              <a:buClr>
                <a:schemeClr val="hlink"/>
              </a:buClr>
              <a:buSzPct val="65000"/>
              <a:buNone/>
            </a:pPr>
            <a:endParaRPr lang="en-US" altLang="zh-CN" dirty="0">
              <a:solidFill>
                <a:srgbClr val="000099"/>
              </a:solidFill>
              <a:latin typeface="Tahoma" panose="020B0604030504040204" pitchFamily="34" charset="0"/>
            </a:endParaRPr>
          </a:p>
          <a:p>
            <a:pPr eaLnBrk="1" hangingPunct="1">
              <a:buClr>
                <a:schemeClr val="hlink"/>
              </a:buClr>
              <a:buSzPct val="65000"/>
              <a:buNone/>
            </a:pPr>
            <a:endParaRPr lang="zh-CN" altLang="en-US" dirty="0">
              <a:solidFill>
                <a:srgbClr val="000099"/>
              </a:solidFill>
              <a:latin typeface="Tahoma" panose="020B0604030504040204" pitchFamily="34" charset="0"/>
            </a:endParaRPr>
          </a:p>
          <a:p>
            <a:pPr eaLnBrk="1" hangingPunct="1">
              <a:buClr>
                <a:schemeClr val="hlink"/>
              </a:buClr>
              <a:buSzPct val="65000"/>
              <a:buNone/>
            </a:pPr>
            <a:r>
              <a:rPr lang="en-US" altLang="zh-CN" dirty="0" smtClean="0">
                <a:solidFill>
                  <a:srgbClr val="000099"/>
                </a:solidFill>
                <a:latin typeface="Tahoma" panose="020B0604030504040204" pitchFamily="34" charset="0"/>
              </a:rPr>
              <a:t/>
            </a:r>
            <a:br>
              <a:rPr lang="en-US" altLang="zh-CN" dirty="0" smtClean="0">
                <a:solidFill>
                  <a:srgbClr val="000099"/>
                </a:solidFill>
                <a:latin typeface="Tahoma" panose="020B0604030504040204" pitchFamily="34" charset="0"/>
              </a:rPr>
            </a:br>
            <a:endParaRPr lang="en-US" altLang="zh-CN" dirty="0" smtClean="0">
              <a:solidFill>
                <a:srgbClr val="000099"/>
              </a:solidFill>
              <a:latin typeface="Tahoma" panose="020B0604030504040204" pitchFamily="34" charset="0"/>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69</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67687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88913"/>
            <a:ext cx="8229600" cy="561975"/>
          </a:xfrm>
        </p:spPr>
        <p:txBody>
          <a:bodyPr/>
          <a:lstStyle/>
          <a:p>
            <a:r>
              <a:rPr lang="zh-CN" altLang="en-US" smtClean="0">
                <a:solidFill>
                  <a:srgbClr val="C00000"/>
                </a:solidFill>
                <a:latin typeface="黑体" pitchFamily="49" charset="-122"/>
              </a:rPr>
              <a:t>第一讲：数值数据的表示</a:t>
            </a:r>
          </a:p>
        </p:txBody>
      </p:sp>
      <p:sp>
        <p:nvSpPr>
          <p:cNvPr id="9" name="内容占位符 2"/>
          <p:cNvSpPr>
            <a:spLocks noGrp="1"/>
          </p:cNvSpPr>
          <p:nvPr>
            <p:ph idx="1"/>
          </p:nvPr>
        </p:nvSpPr>
        <p:spPr>
          <a:xfrm>
            <a:off x="468313" y="836613"/>
            <a:ext cx="8229600" cy="5218112"/>
          </a:xfrm>
        </p:spPr>
        <p:txBody>
          <a:bodyPr/>
          <a:lstStyle/>
          <a:p>
            <a:pPr>
              <a:lnSpc>
                <a:spcPct val="95000"/>
              </a:lnSpc>
              <a:spcBef>
                <a:spcPts val="1200"/>
              </a:spcBef>
            </a:pPr>
            <a:r>
              <a:rPr lang="zh-CN" altLang="en-US" dirty="0" smtClean="0">
                <a:solidFill>
                  <a:srgbClr val="FF0000"/>
                </a:solidFill>
                <a:latin typeface="微软雅黑" pitchFamily="34" charset="-122"/>
                <a:ea typeface="微软雅黑" pitchFamily="34" charset="-122"/>
              </a:rPr>
              <a:t>数值数据表示的三要素</a:t>
            </a:r>
            <a:endParaRPr lang="en-US" altLang="zh-CN" dirty="0" smtClean="0">
              <a:solidFill>
                <a:srgbClr val="FF0000"/>
              </a:solidFill>
              <a:latin typeface="微软雅黑" pitchFamily="34" charset="-122"/>
              <a:ea typeface="微软雅黑" pitchFamily="34" charset="-122"/>
            </a:endParaRPr>
          </a:p>
          <a:p>
            <a:pPr>
              <a:lnSpc>
                <a:spcPct val="95000"/>
              </a:lnSpc>
              <a:spcBef>
                <a:spcPts val="1200"/>
              </a:spcBef>
            </a:pPr>
            <a:r>
              <a:rPr lang="zh-CN" altLang="en-US" dirty="0" smtClean="0">
                <a:latin typeface="微软雅黑" pitchFamily="34" charset="-122"/>
                <a:ea typeface="微软雅黑" pitchFamily="34" charset="-122"/>
              </a:rPr>
              <a:t>整数的表示（</a:t>
            </a:r>
            <a:r>
              <a:rPr lang="zh-CN" altLang="en-US" dirty="0" smtClean="0">
                <a:solidFill>
                  <a:srgbClr val="008000"/>
                </a:solidFill>
                <a:latin typeface="微软雅黑" pitchFamily="34" charset="-122"/>
                <a:ea typeface="微软雅黑" pitchFamily="34" charset="-122"/>
              </a:rPr>
              <a:t>无符号整数、带符号整数</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nSpc>
                <a:spcPct val="95000"/>
              </a:lnSpc>
              <a:spcBef>
                <a:spcPts val="1200"/>
              </a:spcBef>
            </a:pPr>
            <a:r>
              <a:rPr lang="zh-CN" altLang="en-US" dirty="0" smtClean="0">
                <a:latin typeface="微软雅黑" pitchFamily="34" charset="-122"/>
                <a:ea typeface="微软雅黑" pitchFamily="34" charset="-122"/>
              </a:rPr>
              <a:t>浮点数的表示</a:t>
            </a:r>
            <a:endParaRPr lang="en-US" altLang="zh-CN" dirty="0" smtClean="0">
              <a:latin typeface="微软雅黑" pitchFamily="34" charset="-122"/>
              <a:ea typeface="微软雅黑" pitchFamily="34" charset="-122"/>
            </a:endParaRPr>
          </a:p>
          <a:p>
            <a:pPr>
              <a:lnSpc>
                <a:spcPct val="95000"/>
              </a:lnSpc>
              <a:spcBef>
                <a:spcPts val="1200"/>
              </a:spcBef>
            </a:pPr>
            <a:endParaRPr lang="en-US" altLang="zh-CN" dirty="0" smtClean="0">
              <a:latin typeface="微软雅黑" pitchFamily="34" charset="-122"/>
              <a:ea typeface="微软雅黑" pitchFamily="34" charset="-122"/>
            </a:endParaRPr>
          </a:p>
          <a:p>
            <a:pPr>
              <a:buFont typeface="Wingdings" pitchFamily="2" charset="2"/>
              <a:buChar char="ü"/>
            </a:pPr>
            <a:r>
              <a:rPr sz="1800" dirty="0" smtClean="0">
                <a:latin typeface="Arial" pitchFamily="34" charset="0"/>
              </a:rPr>
              <a:t>掌握定点数的二进制编码表示（</a:t>
            </a:r>
            <a:r>
              <a:rPr lang="en-US" sz="1800" dirty="0" smtClean="0">
                <a:latin typeface="Arial" pitchFamily="34" charset="0"/>
              </a:rPr>
              <a:t>*</a:t>
            </a:r>
            <a:r>
              <a:rPr sz="1800" dirty="0" smtClean="0">
                <a:latin typeface="Arial" pitchFamily="34" charset="0"/>
              </a:rPr>
              <a:t>）。掌握</a:t>
            </a:r>
            <a:r>
              <a:rPr lang="en-US" altLang="zh-CN" sz="1800" dirty="0" smtClean="0">
                <a:latin typeface="Arial" pitchFamily="34" charset="0"/>
              </a:rPr>
              <a:t>IEEE754</a:t>
            </a:r>
            <a:r>
              <a:rPr sz="1800" dirty="0" smtClean="0">
                <a:latin typeface="Arial" pitchFamily="34" charset="0"/>
              </a:rPr>
              <a:t>浮点数标准（</a:t>
            </a:r>
            <a:r>
              <a:rPr lang="en-US" sz="1800" dirty="0" smtClean="0">
                <a:latin typeface="Arial" pitchFamily="34" charset="0"/>
              </a:rPr>
              <a:t>*</a:t>
            </a:r>
            <a:r>
              <a:rPr sz="1800" dirty="0" smtClean="0">
                <a:latin typeface="Arial" pitchFamily="34" charset="0"/>
              </a:rPr>
              <a:t>）、单精度浮点数、双精度浮点数、特殊数的表示形式。掌握</a:t>
            </a:r>
            <a:r>
              <a:rPr lang="en-US" altLang="zh-CN" sz="1800" dirty="0" smtClean="0">
                <a:latin typeface="Arial" pitchFamily="34" charset="0"/>
              </a:rPr>
              <a:t>C</a:t>
            </a:r>
            <a:r>
              <a:rPr sz="1800" dirty="0" smtClean="0">
                <a:latin typeface="Arial" pitchFamily="34" charset="0"/>
              </a:rPr>
              <a:t>语言程序中的整数类型、浮点数类型所对应的机器数表示，掌握机器数与真值之间的转换（</a:t>
            </a:r>
            <a:r>
              <a:rPr lang="en-US" sz="1800" dirty="0" smtClean="0">
                <a:latin typeface="Arial" pitchFamily="34" charset="0"/>
              </a:rPr>
              <a:t>*</a:t>
            </a:r>
            <a:r>
              <a:rPr sz="1800" dirty="0" smtClean="0">
                <a:latin typeface="Arial" pitchFamily="34" charset="0"/>
              </a:rPr>
              <a:t>）。</a:t>
            </a:r>
          </a:p>
          <a:p>
            <a:pPr>
              <a:buFont typeface="Wingdings" pitchFamily="2" charset="2"/>
              <a:buChar char="ü"/>
            </a:pPr>
            <a:r>
              <a:rPr sz="1800" b="1" dirty="0" smtClean="0">
                <a:latin typeface="Arial" pitchFamily="34" charset="0"/>
              </a:rPr>
              <a:t>重点</a:t>
            </a:r>
            <a:r>
              <a:rPr sz="1800" dirty="0" smtClean="0">
                <a:latin typeface="Arial" pitchFamily="34" charset="0"/>
              </a:rPr>
              <a:t>：数值数据的机器级表示，机器数与真值之间的转换</a:t>
            </a:r>
          </a:p>
          <a:p>
            <a:pPr>
              <a:buFont typeface="Wingdings" pitchFamily="2" charset="2"/>
              <a:buChar char="ü"/>
            </a:pPr>
            <a:r>
              <a:rPr sz="1800" b="1" dirty="0" smtClean="0">
                <a:latin typeface="Arial" pitchFamily="34" charset="0"/>
              </a:rPr>
              <a:t>难点</a:t>
            </a:r>
            <a:r>
              <a:rPr sz="1800" dirty="0" smtClean="0">
                <a:latin typeface="Arial" pitchFamily="34" charset="0"/>
              </a:rPr>
              <a:t>：解决程序调试中出现的和数据表示相关的问题。</a:t>
            </a:r>
          </a:p>
          <a:p>
            <a:pPr>
              <a:buFont typeface="Wingdings" pitchFamily="2" charset="2"/>
              <a:buChar char="ü"/>
            </a:pPr>
            <a:r>
              <a:rPr sz="1800" dirty="0" smtClean="0">
                <a:latin typeface="Arial" pitchFamily="34" charset="0"/>
              </a:rPr>
              <a:t>本节通过大量实例讲解、案例讨论、作业练习和实验实践（</a:t>
            </a:r>
            <a:r>
              <a:rPr lang="en-US" altLang="zh-CN" sz="1800" dirty="0" smtClean="0">
                <a:latin typeface="Arial" pitchFamily="34" charset="0"/>
              </a:rPr>
              <a:t>Lab1</a:t>
            </a:r>
            <a:r>
              <a:rPr sz="1800" dirty="0" smtClean="0">
                <a:latin typeface="Arial" pitchFamily="34" charset="0"/>
              </a:rPr>
              <a:t>实验），培养学生分析高级语言和机器级语言程序设计中遇到的各种与计算机组成相关的问题，解释相应的执行结果，并能够给出解决或防范办法。</a:t>
            </a:r>
          </a:p>
          <a:p>
            <a:pPr>
              <a:lnSpc>
                <a:spcPct val="95000"/>
              </a:lnSpc>
              <a:spcBef>
                <a:spcPts val="1200"/>
              </a:spcBef>
            </a:pPr>
            <a:endParaRPr lang="zh-CN" altLang="en-US" dirty="0" smtClean="0">
              <a:latin typeface="微软雅黑" pitchFamily="34" charset="-122"/>
              <a:ea typeface="微软雅黑" pitchFamily="34" charset="-122"/>
            </a:endParaRPr>
          </a:p>
        </p:txBody>
      </p:sp>
    </p:spTree>
    <p:extLst>
      <p:ext uri="{BB962C8B-B14F-4D97-AF65-F5344CB8AC3E}">
        <p14:creationId xmlns:p14="http://schemas.microsoft.com/office/powerpoint/2010/main" val="19962736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不同机器码公式对比</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70</a:t>
            </a:fld>
            <a:r>
              <a:rPr lang="en-US" altLang="zh-CN" sz="1400" smtClean="0">
                <a:solidFill>
                  <a:srgbClr val="0D7157"/>
                </a:solidFill>
              </a:rPr>
              <a:t>- </a:t>
            </a:r>
            <a:endParaRPr lang="en-US" altLang="zh-CN" sz="1400" dirty="0">
              <a:solidFill>
                <a:srgbClr val="0D7157"/>
              </a:solidFill>
            </a:endParaRPr>
          </a:p>
        </p:txBody>
      </p:sp>
      <p:graphicFrame>
        <p:nvGraphicFramePr>
          <p:cNvPr id="5" name="Group 3"/>
          <p:cNvGraphicFramePr>
            <a:graphicFrameLocks/>
          </p:cNvGraphicFramePr>
          <p:nvPr>
            <p:extLst/>
          </p:nvPr>
        </p:nvGraphicFramePr>
        <p:xfrm>
          <a:off x="539552" y="1412776"/>
          <a:ext cx="8001000" cy="3886201"/>
        </p:xfrm>
        <a:graphic>
          <a:graphicData uri="http://schemas.openxmlformats.org/drawingml/2006/table">
            <a:tbl>
              <a:tblPr/>
              <a:tblGrid>
                <a:gridCol w="20002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gridCol w="2000250">
                  <a:extLst>
                    <a:ext uri="{9D8B030D-6E8A-4147-A177-3AD203B41FA5}">
                      <a16:colId xmlns:a16="http://schemas.microsoft.com/office/drawing/2014/main" val="20003"/>
                    </a:ext>
                  </a:extLst>
                </a:gridCol>
              </a:tblGrid>
              <a:tr h="76200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2400" b="0" i="1" u="none" strike="noStrike" cap="none" normalizeH="0" baseline="5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&lt; x ≤0</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sz="20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&lt; x ≤ </a:t>
                      </a:r>
                      <a:r>
                        <a:rPr kumimoji="0" lang="en-US" sz="20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0</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 ≥ 0</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73660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原码</a:t>
                      </a:r>
                      <a:endParaRPr kumimoji="0" lang="zh-CN" sz="2800" b="0" i="0" u="none" strike="noStrike" cap="none" normalizeH="0" baseline="0" dirty="0" smtClean="0">
                        <a:ln>
                          <a:noFill/>
                        </a:ln>
                        <a:solidFill>
                          <a:schemeClr val="tx1"/>
                        </a:solidFill>
                        <a:effectLst/>
                        <a:latin typeface="MoolBoran" panose="020B0100010101010101" pitchFamily="34" charset="0"/>
                        <a:ea typeface="微软雅黑" panose="020B0503020204020204" pitchFamily="34"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8461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Verdana" panose="020B0604030504040204" pitchFamily="34" charset="0"/>
                          <a:ea typeface="微软雅黑" panose="020B0503020204020204" pitchFamily="34" charset="-122"/>
                        </a:rPr>
                        <a:t>反码</a:t>
                      </a:r>
                      <a:endParaRPr kumimoji="0" lang="zh-CN" sz="2800" b="0" i="0" u="none" strike="noStrike" cap="none" normalizeH="0" baseline="0" dirty="0" smtClean="0">
                        <a:ln>
                          <a:noFill/>
                        </a:ln>
                        <a:solidFill>
                          <a:schemeClr val="tx1"/>
                        </a:solidFill>
                        <a:effectLst/>
                        <a:latin typeface="MoolBoran" panose="020B0100010101010101" pitchFamily="34" charset="0"/>
                        <a:ea typeface="微软雅黑" panose="020B0503020204020204" pitchFamily="34"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sz="2800" b="0" i="1" u="none" strike="noStrike" cap="none" normalizeH="0" baseline="5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kumimoji="0" lang="en-US" altLang="zh-CN" sz="3200" b="1"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 </a:t>
                      </a: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2400" b="1"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kumimoji="0" lang="en-US" sz="24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720725">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C00000"/>
                          </a:solidFill>
                          <a:effectLst/>
                          <a:latin typeface="Verdana" panose="020B0604030504040204" pitchFamily="34" charset="0"/>
                          <a:ea typeface="微软雅黑" panose="020B0503020204020204" pitchFamily="34" charset="-122"/>
                        </a:rPr>
                        <a:t>补码</a:t>
                      </a:r>
                      <a:endParaRPr kumimoji="0" lang="zh-CN" sz="2800" b="0" i="0" u="none" strike="noStrike" cap="none" normalizeH="0" baseline="0" dirty="0" smtClean="0">
                        <a:ln>
                          <a:noFill/>
                        </a:ln>
                        <a:solidFill>
                          <a:srgbClr val="C00000"/>
                        </a:solidFill>
                        <a:effectLst/>
                        <a:latin typeface="MoolBoran" panose="020B0100010101010101" pitchFamily="34" charset="0"/>
                        <a:ea typeface="微软雅黑" panose="020B0503020204020204" pitchFamily="34"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n+1</a:t>
                      </a:r>
                      <a:r>
                        <a:rPr kumimoji="0" lang="en-US" sz="32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 </a:t>
                      </a:r>
                      <a:r>
                        <a:rPr kumimoji="0" lang="en-US" sz="32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3"/>
                  </a:ext>
                </a:extLst>
              </a:tr>
              <a:tr h="820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C00000"/>
                          </a:solidFill>
                          <a:effectLst/>
                          <a:latin typeface="Verdana" panose="020B0604030504040204" pitchFamily="34" charset="0"/>
                          <a:ea typeface="微软雅黑" panose="020B0503020204020204" pitchFamily="34" charset="-122"/>
                        </a:rPr>
                        <a:t>移码</a:t>
                      </a:r>
                      <a:endParaRPr kumimoji="0" lang="zh-CN" sz="2800" b="0" i="0" u="none" strike="noStrike" cap="none" normalizeH="0" baseline="0" dirty="0" smtClean="0">
                        <a:ln>
                          <a:noFill/>
                        </a:ln>
                        <a:solidFill>
                          <a:srgbClr val="C00000"/>
                        </a:solidFill>
                        <a:effectLst/>
                        <a:latin typeface="MoolBoran" panose="020B0100010101010101" pitchFamily="34" charset="0"/>
                        <a:ea typeface="微软雅黑" panose="020B0503020204020204" pitchFamily="34" charset="-122"/>
                      </a:endParaRP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sz="32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rgbClr val="C00000"/>
                          </a:solidFill>
                          <a:effectLst/>
                          <a:latin typeface="Verdana" panose="020B0604030504040204" pitchFamily="34" charset="0"/>
                          <a:ea typeface="微软雅黑" panose="020B0503020204020204" pitchFamily="34" charset="-122"/>
                        </a:rPr>
                        <a:t>无</a:t>
                      </a:r>
                    </a:p>
                  </a:txBody>
                  <a:tcPr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463">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363">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3688">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kumimoji="0" lang="en-US" sz="3200" b="0" i="1" u="none" strike="noStrike" cap="none" normalizeH="0" baseline="5000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kumimoji="0" lang="en-US" sz="3200" b="0" i="1" u="none" strike="noStrike" cap="none" normalizeH="0" baseline="0" dirty="0" smtClean="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x</a:t>
                      </a:r>
                    </a:p>
                  </a:txBody>
                  <a:tcPr marT="0" marB="0" anchor="ctr" anchorCtr="1"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cxnSp>
        <p:nvCxnSpPr>
          <p:cNvPr id="6" name="直接连接符 10"/>
          <p:cNvCxnSpPr>
            <a:cxnSpLocks noChangeShapeType="1"/>
          </p:cNvCxnSpPr>
          <p:nvPr/>
        </p:nvCxnSpPr>
        <p:spPr bwMode="auto">
          <a:xfrm>
            <a:off x="3360117" y="1916832"/>
            <a:ext cx="131763" cy="1588"/>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cxnSp>
        <p:nvCxnSpPr>
          <p:cNvPr id="7" name="直接连接符 16"/>
          <p:cNvCxnSpPr>
            <a:cxnSpLocks noChangeShapeType="1"/>
          </p:cNvCxnSpPr>
          <p:nvPr/>
        </p:nvCxnSpPr>
        <p:spPr bwMode="auto">
          <a:xfrm>
            <a:off x="5220072" y="1903762"/>
            <a:ext cx="131762" cy="1587"/>
          </a:xfrm>
          <a:prstGeom prst="line">
            <a:avLst/>
          </a:prstGeom>
          <a:noFill/>
          <a:ln w="19050" cap="sq">
            <a:solidFill>
              <a:srgbClr val="C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216175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定点数机器码表示</a:t>
            </a:r>
            <a:r>
              <a:rPr lang="zh-CN" altLang="en-US" dirty="0" smtClean="0">
                <a:solidFill>
                  <a:srgbClr val="FF0000"/>
                </a:solidFill>
              </a:rPr>
              <a:t>范围</a:t>
            </a:r>
            <a:endParaRPr lang="zh-CN" altLang="en-US" dirty="0">
              <a:solidFill>
                <a:srgbClr val="FF0000"/>
              </a:solidFill>
            </a:endParaRPr>
          </a:p>
        </p:txBody>
      </p:sp>
      <p:sp>
        <p:nvSpPr>
          <p:cNvPr id="3" name="内容占位符 2"/>
          <p:cNvSpPr>
            <a:spLocks noGrp="1"/>
          </p:cNvSpPr>
          <p:nvPr>
            <p:ph idx="1"/>
          </p:nvPr>
        </p:nvSpPr>
        <p:spPr>
          <a:xfrm>
            <a:off x="395536" y="980728"/>
            <a:ext cx="8218488" cy="762358"/>
          </a:xfrm>
        </p:spPr>
        <p:txBody>
          <a:bodyPr/>
          <a:lstStyle/>
          <a:p>
            <a:r>
              <a:rPr lang="en-US" altLang="zh-CN" dirty="0"/>
              <a:t>n+1</a:t>
            </a:r>
            <a:r>
              <a:rPr lang="zh-CN" altLang="en-US" dirty="0"/>
              <a:t>位定点数，数据位</a:t>
            </a:r>
            <a:r>
              <a:rPr lang="en-US" altLang="zh-CN" dirty="0"/>
              <a:t>n</a:t>
            </a:r>
            <a:r>
              <a:rPr lang="zh-CN" altLang="en-US" dirty="0"/>
              <a:t>位</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71</a:t>
            </a:fld>
            <a:r>
              <a:rPr lang="en-US" altLang="zh-CN" sz="1400" smtClean="0">
                <a:solidFill>
                  <a:srgbClr val="0D7157"/>
                </a:solidFill>
              </a:rPr>
              <a:t>- </a:t>
            </a:r>
            <a:endParaRPr lang="en-US" altLang="zh-CN" sz="1400" dirty="0">
              <a:solidFill>
                <a:srgbClr val="0D7157"/>
              </a:solidFill>
            </a:endParaRPr>
          </a:p>
        </p:txBody>
      </p:sp>
      <p:sp>
        <p:nvSpPr>
          <p:cNvPr id="5" name="文本框 4"/>
          <p:cNvSpPr txBox="1">
            <a:spLocks noChangeArrowheads="1"/>
          </p:cNvSpPr>
          <p:nvPr/>
        </p:nvSpPr>
        <p:spPr bwMode="auto">
          <a:xfrm>
            <a:off x="2111699" y="2117965"/>
            <a:ext cx="3013223" cy="406265"/>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定点整数</a:t>
            </a:r>
          </a:p>
        </p:txBody>
      </p:sp>
      <p:sp>
        <p:nvSpPr>
          <p:cNvPr id="6" name="文本框 5"/>
          <p:cNvSpPr txBox="1">
            <a:spLocks noChangeArrowheads="1"/>
          </p:cNvSpPr>
          <p:nvPr/>
        </p:nvSpPr>
        <p:spPr bwMode="auto">
          <a:xfrm>
            <a:off x="5220321" y="2103349"/>
            <a:ext cx="2952079" cy="40640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dirty="0">
                <a:solidFill>
                  <a:srgbClr val="FFFFFF"/>
                </a:solidFill>
                <a:latin typeface="+mj-ea"/>
                <a:ea typeface="+mj-ea"/>
              </a:rPr>
              <a:t>定点小数</a:t>
            </a:r>
          </a:p>
        </p:txBody>
      </p:sp>
      <p:sp>
        <p:nvSpPr>
          <p:cNvPr id="7" name="文本框 6"/>
          <p:cNvSpPr txBox="1">
            <a:spLocks noChangeArrowheads="1"/>
          </p:cNvSpPr>
          <p:nvPr/>
        </p:nvSpPr>
        <p:spPr bwMode="auto">
          <a:xfrm>
            <a:off x="735609" y="2827579"/>
            <a:ext cx="1181869" cy="406265"/>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dirty="0">
                <a:solidFill>
                  <a:srgbClr val="FFFFFF"/>
                </a:solidFill>
                <a:latin typeface="+mj-ea"/>
                <a:ea typeface="+mj-ea"/>
              </a:rPr>
              <a:t>原</a:t>
            </a:r>
            <a:r>
              <a:rPr lang="zh-CN" altLang="en-US" i="0" dirty="0" smtClean="0">
                <a:solidFill>
                  <a:srgbClr val="FFFFFF"/>
                </a:solidFill>
                <a:latin typeface="+mj-ea"/>
                <a:ea typeface="+mj-ea"/>
              </a:rPr>
              <a:t>码反码</a:t>
            </a:r>
            <a:endParaRPr lang="zh-CN" altLang="en-US" i="0" dirty="0">
              <a:solidFill>
                <a:srgbClr val="FFFFFF"/>
              </a:solidFill>
              <a:latin typeface="+mj-ea"/>
              <a:ea typeface="+mj-ea"/>
            </a:endParaRPr>
          </a:p>
        </p:txBody>
      </p:sp>
      <p:sp>
        <p:nvSpPr>
          <p:cNvPr id="8" name="文本框 14"/>
          <p:cNvSpPr txBox="1">
            <a:spLocks noChangeArrowheads="1"/>
          </p:cNvSpPr>
          <p:nvPr/>
        </p:nvSpPr>
        <p:spPr bwMode="auto">
          <a:xfrm>
            <a:off x="735609" y="3518073"/>
            <a:ext cx="1181869" cy="40640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补码</a:t>
            </a:r>
          </a:p>
        </p:txBody>
      </p:sp>
      <p:sp>
        <p:nvSpPr>
          <p:cNvPr id="9" name="文本框 12"/>
          <p:cNvSpPr txBox="1">
            <a:spLocks noChangeArrowheads="1"/>
          </p:cNvSpPr>
          <p:nvPr/>
        </p:nvSpPr>
        <p:spPr bwMode="auto">
          <a:xfrm>
            <a:off x="2111699" y="2798936"/>
            <a:ext cx="1676400"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[1-2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 </a:t>
            </a:r>
          </a:p>
        </p:txBody>
      </p:sp>
      <p:sp>
        <p:nvSpPr>
          <p:cNvPr id="10" name="文本框 13"/>
          <p:cNvSpPr txBox="1">
            <a:spLocks noChangeArrowheads="1"/>
          </p:cNvSpPr>
          <p:nvPr/>
        </p:nvSpPr>
        <p:spPr bwMode="auto">
          <a:xfrm>
            <a:off x="5220320" y="2822451"/>
            <a:ext cx="1681163" cy="390525"/>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600" i="0" dirty="0">
                <a:solidFill>
                  <a:srgbClr val="FFFFFF"/>
                </a:solidFill>
                <a:latin typeface="+mj-ea"/>
                <a:ea typeface="+mj-ea"/>
              </a:rPr>
              <a:t>[2</a:t>
            </a:r>
            <a:r>
              <a:rPr lang="en-US" altLang="zh-CN" sz="1600" i="0" baseline="50000" dirty="0">
                <a:solidFill>
                  <a:srgbClr val="FFFFFF"/>
                </a:solidFill>
                <a:latin typeface="+mj-ea"/>
                <a:ea typeface="+mj-ea"/>
              </a:rPr>
              <a:t>-n</a:t>
            </a:r>
            <a:r>
              <a:rPr lang="en-US" altLang="zh-CN" sz="1600" i="0" dirty="0">
                <a:solidFill>
                  <a:srgbClr val="FFFFFF"/>
                </a:solidFill>
                <a:latin typeface="+mj-ea"/>
                <a:ea typeface="+mj-ea"/>
              </a:rPr>
              <a:t>-1, 1-2</a:t>
            </a:r>
            <a:r>
              <a:rPr lang="en-US" altLang="zh-CN" sz="1600" i="0" baseline="50000" dirty="0">
                <a:solidFill>
                  <a:srgbClr val="FFFFFF"/>
                </a:solidFill>
                <a:latin typeface="+mj-ea"/>
                <a:ea typeface="+mj-ea"/>
              </a:rPr>
              <a:t>-n</a:t>
            </a:r>
            <a:r>
              <a:rPr lang="en-US" altLang="zh-CN" sz="1600" i="0" dirty="0">
                <a:solidFill>
                  <a:srgbClr val="FFFFFF"/>
                </a:solidFill>
                <a:latin typeface="+mj-ea"/>
                <a:ea typeface="+mj-ea"/>
              </a:rPr>
              <a:t>] </a:t>
            </a:r>
          </a:p>
        </p:txBody>
      </p:sp>
      <p:sp>
        <p:nvSpPr>
          <p:cNvPr id="11" name="文本框 17"/>
          <p:cNvSpPr txBox="1">
            <a:spLocks noChangeArrowheads="1"/>
          </p:cNvSpPr>
          <p:nvPr/>
        </p:nvSpPr>
        <p:spPr bwMode="auto">
          <a:xfrm>
            <a:off x="2106936" y="3499023"/>
            <a:ext cx="1676400"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 </a:t>
            </a:r>
          </a:p>
        </p:txBody>
      </p:sp>
      <p:sp>
        <p:nvSpPr>
          <p:cNvPr id="12" name="文本框 18"/>
          <p:cNvSpPr txBox="1">
            <a:spLocks noChangeArrowheads="1"/>
          </p:cNvSpPr>
          <p:nvPr/>
        </p:nvSpPr>
        <p:spPr bwMode="auto">
          <a:xfrm>
            <a:off x="5225083" y="3484474"/>
            <a:ext cx="1676400"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13" name="文本框 19"/>
          <p:cNvSpPr txBox="1">
            <a:spLocks noChangeArrowheads="1"/>
          </p:cNvSpPr>
          <p:nvPr/>
        </p:nvSpPr>
        <p:spPr bwMode="auto">
          <a:xfrm>
            <a:off x="735609" y="4246736"/>
            <a:ext cx="1181869" cy="40640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i="0">
                <a:solidFill>
                  <a:srgbClr val="FFFFFF"/>
                </a:solidFill>
                <a:latin typeface="+mj-ea"/>
                <a:ea typeface="+mj-ea"/>
              </a:rPr>
              <a:t>移码</a:t>
            </a:r>
          </a:p>
        </p:txBody>
      </p:sp>
      <p:sp>
        <p:nvSpPr>
          <p:cNvPr id="14" name="文本框 20"/>
          <p:cNvSpPr txBox="1">
            <a:spLocks noChangeArrowheads="1"/>
          </p:cNvSpPr>
          <p:nvPr/>
        </p:nvSpPr>
        <p:spPr bwMode="auto">
          <a:xfrm>
            <a:off x="2103761" y="4227686"/>
            <a:ext cx="1676400"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-1]</a:t>
            </a:r>
          </a:p>
        </p:txBody>
      </p:sp>
      <p:sp>
        <p:nvSpPr>
          <p:cNvPr id="15" name="文本框 21"/>
          <p:cNvSpPr txBox="1">
            <a:spLocks noChangeArrowheads="1"/>
          </p:cNvSpPr>
          <p:nvPr/>
        </p:nvSpPr>
        <p:spPr bwMode="auto">
          <a:xfrm>
            <a:off x="5220321" y="4213137"/>
            <a:ext cx="295207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zh-CN" altLang="en-US" sz="1800" i="0">
                <a:solidFill>
                  <a:srgbClr val="FFFFFF"/>
                </a:solidFill>
                <a:latin typeface="+mj-ea"/>
                <a:ea typeface="+mj-ea"/>
              </a:rPr>
              <a:t>小数无移码</a:t>
            </a:r>
            <a:endParaRPr lang="en-US" sz="1800" i="0">
              <a:solidFill>
                <a:srgbClr val="FFFFFF"/>
              </a:solidFill>
              <a:latin typeface="+mj-ea"/>
              <a:ea typeface="+mj-ea"/>
            </a:endParaRPr>
          </a:p>
        </p:txBody>
      </p:sp>
      <p:sp>
        <p:nvSpPr>
          <p:cNvPr id="18" name="文本框 12"/>
          <p:cNvSpPr txBox="1">
            <a:spLocks noChangeArrowheads="1"/>
          </p:cNvSpPr>
          <p:nvPr/>
        </p:nvSpPr>
        <p:spPr bwMode="auto">
          <a:xfrm>
            <a:off x="3903961" y="2798936"/>
            <a:ext cx="122889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(-2</a:t>
            </a:r>
            <a:r>
              <a:rPr lang="en-US" altLang="zh-CN" sz="1800" i="0" baseline="50000">
                <a:solidFill>
                  <a:srgbClr val="FFFFFF"/>
                </a:solidFill>
                <a:latin typeface="+mj-ea"/>
                <a:ea typeface="+mj-ea"/>
              </a:rPr>
              <a:t>n</a:t>
            </a:r>
            <a:r>
              <a:rPr lang="en-US" altLang="zh-CN" sz="1800" i="0">
                <a:solidFill>
                  <a:srgbClr val="FFFFFF"/>
                </a:solidFill>
                <a:latin typeface="+mj-ea"/>
                <a:ea typeface="+mj-ea"/>
              </a:rPr>
              <a:t>, 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19" name="文本框 13"/>
          <p:cNvSpPr txBox="1">
            <a:spLocks noChangeArrowheads="1"/>
          </p:cNvSpPr>
          <p:nvPr/>
        </p:nvSpPr>
        <p:spPr bwMode="auto">
          <a:xfrm>
            <a:off x="7035056" y="2784387"/>
            <a:ext cx="1137344"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 </a:t>
            </a:r>
          </a:p>
        </p:txBody>
      </p:sp>
      <p:sp>
        <p:nvSpPr>
          <p:cNvPr id="20" name="文本框 17"/>
          <p:cNvSpPr txBox="1">
            <a:spLocks noChangeArrowheads="1"/>
          </p:cNvSpPr>
          <p:nvPr/>
        </p:nvSpPr>
        <p:spPr bwMode="auto">
          <a:xfrm>
            <a:off x="3899198" y="3499023"/>
            <a:ext cx="1228899"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[-2</a:t>
            </a:r>
            <a:r>
              <a:rPr lang="en-US" altLang="zh-CN" sz="1800" i="0" baseline="50000">
                <a:solidFill>
                  <a:srgbClr val="FFFFFF"/>
                </a:solidFill>
                <a:latin typeface="+mj-ea"/>
                <a:ea typeface="+mj-ea"/>
              </a:rPr>
              <a:t>n</a:t>
            </a:r>
            <a:r>
              <a:rPr lang="en-US" altLang="zh-CN" sz="1800" i="0">
                <a:solidFill>
                  <a:srgbClr val="FFFFFF"/>
                </a:solidFill>
                <a:latin typeface="+mj-ea"/>
                <a:ea typeface="+mj-ea"/>
              </a:rPr>
              <a:t>, 2</a:t>
            </a:r>
            <a:r>
              <a:rPr lang="en-US" altLang="zh-CN" sz="1800" i="0" baseline="50000">
                <a:solidFill>
                  <a:srgbClr val="FFFFFF"/>
                </a:solidFill>
                <a:latin typeface="+mj-ea"/>
                <a:ea typeface="+mj-ea"/>
              </a:rPr>
              <a:t>n</a:t>
            </a:r>
            <a:r>
              <a:rPr lang="en-US" altLang="zh-CN" sz="1800" i="0">
                <a:solidFill>
                  <a:srgbClr val="FFFFFF"/>
                </a:solidFill>
                <a:latin typeface="+mj-ea"/>
                <a:ea typeface="+mj-ea"/>
              </a:rPr>
              <a:t>) </a:t>
            </a:r>
          </a:p>
        </p:txBody>
      </p:sp>
      <p:sp>
        <p:nvSpPr>
          <p:cNvPr id="21" name="文本框 18"/>
          <p:cNvSpPr txBox="1">
            <a:spLocks noChangeArrowheads="1"/>
          </p:cNvSpPr>
          <p:nvPr/>
        </p:nvSpPr>
        <p:spPr bwMode="auto">
          <a:xfrm>
            <a:off x="7039818" y="3484474"/>
            <a:ext cx="1132582" cy="425450"/>
          </a:xfrm>
          <a:prstGeom prst="rect">
            <a:avLst/>
          </a:prstGeom>
          <a:solidFill>
            <a:srgbClr val="00B0F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a:solidFill>
                  <a:srgbClr val="FFFFFF"/>
                </a:solidFill>
                <a:latin typeface="+mj-ea"/>
                <a:ea typeface="+mj-ea"/>
              </a:rPr>
              <a:t>[-1, 1) </a:t>
            </a:r>
          </a:p>
        </p:txBody>
      </p:sp>
      <p:sp>
        <p:nvSpPr>
          <p:cNvPr id="22" name="文本框 20"/>
          <p:cNvSpPr txBox="1">
            <a:spLocks noChangeArrowheads="1"/>
          </p:cNvSpPr>
          <p:nvPr/>
        </p:nvSpPr>
        <p:spPr bwMode="auto">
          <a:xfrm>
            <a:off x="3896023" y="4227686"/>
            <a:ext cx="1228899" cy="425450"/>
          </a:xfrm>
          <a:prstGeom prst="rect">
            <a:avLst/>
          </a:prstGeom>
          <a:solidFill>
            <a:srgbClr val="00B050"/>
          </a:solidFill>
          <a:ln w="38100">
            <a:solidFill>
              <a:schemeClr val="bg1"/>
            </a:solidFill>
            <a:miter lim="800000"/>
            <a:headEnd/>
            <a:tailEnd/>
          </a:ln>
          <a:effectLst>
            <a:outerShdw dist="20000" dir="5400000" algn="ctr" rotWithShape="0">
              <a:srgbClr val="000000">
                <a:alpha val="37000"/>
              </a:srgbClr>
            </a:outerShdw>
          </a:effectLst>
        </p:spPr>
        <p:txBody>
          <a:bodyPr wrap="square" anchor="ctr" anchorCtr="1">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rgbClr val="FFFFFF"/>
                </a:solidFill>
                <a:latin typeface="+mj-ea"/>
                <a:ea typeface="+mj-ea"/>
              </a:rPr>
              <a:t>[-2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2</a:t>
            </a:r>
            <a:r>
              <a:rPr lang="en-US" altLang="zh-CN" sz="1800" i="0" baseline="50000" dirty="0">
                <a:solidFill>
                  <a:srgbClr val="FFFFFF"/>
                </a:solidFill>
                <a:latin typeface="+mj-ea"/>
                <a:ea typeface="+mj-ea"/>
              </a:rPr>
              <a:t>n</a:t>
            </a:r>
            <a:r>
              <a:rPr lang="en-US" altLang="zh-CN" sz="1800" i="0" dirty="0">
                <a:solidFill>
                  <a:srgbClr val="FFFFFF"/>
                </a:solidFill>
                <a:latin typeface="+mj-ea"/>
                <a:ea typeface="+mj-ea"/>
              </a:rPr>
              <a:t>) </a:t>
            </a:r>
          </a:p>
        </p:txBody>
      </p:sp>
    </p:spTree>
    <p:extLst>
      <p:ext uri="{BB962C8B-B14F-4D97-AF65-F5344CB8AC3E}">
        <p14:creationId xmlns:p14="http://schemas.microsoft.com/office/powerpoint/2010/main" val="3032704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机器码小结</a:t>
            </a:r>
            <a:endParaRPr lang="zh-CN" altLang="en-US" dirty="0">
              <a:solidFill>
                <a:srgbClr val="FF0000"/>
              </a:solidFill>
            </a:endParaRPr>
          </a:p>
        </p:txBody>
      </p:sp>
      <p:sp>
        <p:nvSpPr>
          <p:cNvPr id="3" name="内容占位符 2"/>
          <p:cNvSpPr>
            <a:spLocks noGrp="1"/>
          </p:cNvSpPr>
          <p:nvPr>
            <p:ph idx="1"/>
          </p:nvPr>
        </p:nvSpPr>
        <p:spPr/>
        <p:txBody>
          <a:bodyPr/>
          <a:lstStyle/>
          <a:p>
            <a:pPr algn="just">
              <a:spcBef>
                <a:spcPct val="30000"/>
              </a:spcBef>
            </a:pPr>
            <a:r>
              <a:rPr lang="en-US" altLang="zh-CN" dirty="0" smtClean="0"/>
              <a:t>MSB</a:t>
            </a:r>
            <a:r>
              <a:rPr lang="zh-CN" altLang="en-US" dirty="0"/>
              <a:t>表示</a:t>
            </a:r>
            <a:r>
              <a:rPr lang="zh-CN" altLang="en-US" dirty="0">
                <a:solidFill>
                  <a:srgbClr val="FF0000"/>
                </a:solidFill>
              </a:rPr>
              <a:t>数符</a:t>
            </a:r>
          </a:p>
          <a:p>
            <a:pPr algn="just">
              <a:spcBef>
                <a:spcPct val="30000"/>
              </a:spcBef>
            </a:pPr>
            <a:r>
              <a:rPr lang="en-US" altLang="zh-CN" dirty="0" smtClean="0"/>
              <a:t>4</a:t>
            </a:r>
            <a:r>
              <a:rPr lang="zh-CN" altLang="en-US" dirty="0" smtClean="0"/>
              <a:t>种</a:t>
            </a:r>
            <a:r>
              <a:rPr lang="zh-CN" altLang="en-US" dirty="0"/>
              <a:t>定点编码方式</a:t>
            </a:r>
          </a:p>
          <a:p>
            <a:pPr lvl="1" algn="just">
              <a:spcBef>
                <a:spcPct val="30000"/>
              </a:spcBef>
            </a:pPr>
            <a:r>
              <a:rPr lang="zh-CN" altLang="en-US" dirty="0"/>
              <a:t>原码   用来表示浮点（实）数的尾数</a:t>
            </a:r>
          </a:p>
          <a:p>
            <a:pPr lvl="1" algn="just">
              <a:spcBef>
                <a:spcPct val="30000"/>
              </a:spcBef>
            </a:pPr>
            <a:r>
              <a:rPr lang="zh-CN" altLang="en-US" dirty="0"/>
              <a:t>反码   已不用于表示数值数据</a:t>
            </a:r>
          </a:p>
          <a:p>
            <a:pPr lvl="1" algn="just">
              <a:spcBef>
                <a:spcPct val="30000"/>
              </a:spcBef>
            </a:pPr>
            <a:r>
              <a:rPr lang="zh-CN" altLang="en-US" dirty="0"/>
              <a:t>补码   </a:t>
            </a:r>
            <a:r>
              <a:rPr lang="en-US" altLang="zh-CN" dirty="0"/>
              <a:t>50</a:t>
            </a:r>
            <a:r>
              <a:rPr lang="zh-CN" altLang="en-US" dirty="0"/>
              <a:t>年代开始成为整数标准</a:t>
            </a:r>
            <a:endParaRPr lang="en-US" altLang="zh-CN" dirty="0"/>
          </a:p>
          <a:p>
            <a:pPr lvl="1" algn="just">
              <a:spcBef>
                <a:spcPct val="30000"/>
              </a:spcBef>
            </a:pPr>
            <a:r>
              <a:rPr lang="zh-CN" altLang="en-US" dirty="0"/>
              <a:t>移码   用于浮点数阶码</a:t>
            </a:r>
          </a:p>
          <a:p>
            <a:pPr algn="just">
              <a:spcBef>
                <a:spcPct val="30000"/>
              </a:spcBef>
            </a:pPr>
            <a:r>
              <a:rPr lang="zh-CN" altLang="en-US" dirty="0" smtClean="0"/>
              <a:t>补码优势</a:t>
            </a:r>
            <a:endParaRPr lang="zh-CN" altLang="en-US" dirty="0"/>
          </a:p>
          <a:p>
            <a:pPr lvl="1" algn="just">
              <a:spcBef>
                <a:spcPct val="30000"/>
              </a:spcBef>
            </a:pPr>
            <a:r>
              <a:rPr lang="zh-CN" altLang="en-US" dirty="0" smtClean="0"/>
              <a:t>模运算，</a:t>
            </a:r>
            <a:r>
              <a:rPr lang="zh-CN" altLang="en-US" dirty="0"/>
              <a:t>加、减运算统一</a:t>
            </a:r>
          </a:p>
          <a:p>
            <a:pPr lvl="1" algn="just">
              <a:spcBef>
                <a:spcPct val="30000"/>
              </a:spcBef>
            </a:pPr>
            <a:r>
              <a:rPr lang="zh-CN" altLang="en-US" dirty="0" smtClean="0"/>
              <a:t>唯一</a:t>
            </a:r>
            <a:r>
              <a:rPr lang="en-US" altLang="zh-CN" dirty="0" smtClean="0"/>
              <a:t>0</a:t>
            </a:r>
            <a:r>
              <a:rPr lang="zh-CN" altLang="en-US" dirty="0" smtClean="0"/>
              <a:t>，</a:t>
            </a:r>
            <a:r>
              <a:rPr lang="zh-CN" altLang="en-US" dirty="0"/>
              <a:t>方便使用</a:t>
            </a:r>
          </a:p>
          <a:p>
            <a:pPr lvl="1" algn="just">
              <a:spcBef>
                <a:spcPct val="30000"/>
              </a:spcBef>
            </a:pPr>
            <a:endParaRPr lang="zh-CN" altLang="en-US" dirty="0">
              <a:latin typeface="+mn-lt"/>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32130729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a:t>
            </a:r>
            <a:r>
              <a:rPr lang="zh-CN" altLang="en-US" dirty="0" smtClean="0">
                <a:solidFill>
                  <a:srgbClr val="FF0000"/>
                </a:solidFill>
              </a:rPr>
              <a:t>语言中的机器码</a:t>
            </a:r>
            <a:r>
              <a:rPr lang="zh-CN" altLang="zh-CN" dirty="0" smtClean="0">
                <a:solidFill>
                  <a:srgbClr val="FF0000"/>
                </a:solidFill>
              </a:rPr>
              <a:t>？</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73</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611560" y="1577584"/>
            <a:ext cx="6832104" cy="3413755"/>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 </a:t>
            </a:r>
            <a:endParaRPr lang="en-US" altLang="zh-CN" sz="24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6300192" y="1881504"/>
            <a:ext cx="2357933"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127</a:t>
            </a:r>
          </a:p>
        </p:txBody>
      </p:sp>
      <p:sp>
        <p:nvSpPr>
          <p:cNvPr id="7" name="Rectangle 5"/>
          <p:cNvSpPr>
            <a:spLocks noChangeArrowheads="1"/>
          </p:cNvSpPr>
          <p:nvPr/>
        </p:nvSpPr>
        <p:spPr bwMode="auto">
          <a:xfrm>
            <a:off x="6300192" y="3393074"/>
            <a:ext cx="2370632"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-127</a:t>
            </a:r>
          </a:p>
        </p:txBody>
      </p:sp>
      <p:sp>
        <p:nvSpPr>
          <p:cNvPr id="8" name="Rectangle 6"/>
          <p:cNvSpPr>
            <a:spLocks noChangeArrowheads="1"/>
          </p:cNvSpPr>
          <p:nvPr/>
        </p:nvSpPr>
        <p:spPr bwMode="auto">
          <a:xfrm>
            <a:off x="6300192" y="2640329"/>
            <a:ext cx="2383333"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-128</a:t>
            </a:r>
          </a:p>
        </p:txBody>
      </p:sp>
      <p:sp>
        <p:nvSpPr>
          <p:cNvPr id="9" name="Rectangle 7"/>
          <p:cNvSpPr>
            <a:spLocks noChangeArrowheads="1"/>
          </p:cNvSpPr>
          <p:nvPr/>
        </p:nvSpPr>
        <p:spPr bwMode="auto">
          <a:xfrm>
            <a:off x="6300192" y="4848710"/>
            <a:ext cx="2381591" cy="541338"/>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i="0" dirty="0">
                <a:solidFill>
                  <a:schemeClr val="bg1"/>
                </a:solidFill>
                <a:latin typeface="Courier New" panose="02070309020205020404" pitchFamily="49" charset="0"/>
                <a:ea typeface="宋体" panose="02010600030101010101" pitchFamily="2" charset="-122"/>
              </a:rPr>
              <a:t>？？？？</a:t>
            </a:r>
          </a:p>
        </p:txBody>
      </p:sp>
      <p:sp>
        <p:nvSpPr>
          <p:cNvPr id="3" name="矩形标注 2"/>
          <p:cNvSpPr/>
          <p:nvPr/>
        </p:nvSpPr>
        <p:spPr>
          <a:xfrm>
            <a:off x="2597125" y="1804302"/>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机器码赋值</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14" name="矩形标注 13"/>
          <p:cNvSpPr/>
          <p:nvPr/>
        </p:nvSpPr>
        <p:spPr>
          <a:xfrm>
            <a:off x="3779912" y="4390945"/>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真值输出</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15" name="Rectangle 8"/>
          <p:cNvSpPr>
            <a:spLocks noChangeArrowheads="1"/>
          </p:cNvSpPr>
          <p:nvPr/>
        </p:nvSpPr>
        <p:spPr bwMode="auto">
          <a:xfrm>
            <a:off x="611560" y="5383097"/>
            <a:ext cx="6552728" cy="459100"/>
          </a:xfrm>
          <a:prstGeom prst="rect">
            <a:avLst/>
          </a:prstGeom>
          <a:noFill/>
          <a:ln w="25400">
            <a:noFill/>
            <a:miter lim="800000"/>
            <a:headEnd/>
            <a:tailEnd/>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400" i="0" dirty="0" smtClean="0">
                <a:solidFill>
                  <a:schemeClr val="accent2"/>
                </a:solidFill>
                <a:latin typeface="Courier New" panose="02070309020205020404" pitchFamily="49" charset="0"/>
                <a:ea typeface="微软雅黑" panose="020B0503020204020204" pitchFamily="34" charset="-122"/>
              </a:rPr>
              <a:t>变量</a:t>
            </a:r>
            <a:r>
              <a:rPr lang="en-US" altLang="zh-CN" sz="2400" i="0" dirty="0" smtClean="0">
                <a:solidFill>
                  <a:schemeClr val="accent2"/>
                </a:solidFill>
                <a:latin typeface="Courier New" panose="02070309020205020404" pitchFamily="49" charset="0"/>
                <a:ea typeface="微软雅黑" panose="020B0503020204020204" pitchFamily="34" charset="-122"/>
              </a:rPr>
              <a:t>a</a:t>
            </a:r>
            <a:r>
              <a:rPr lang="zh-CN" altLang="en-US" sz="2400" i="0" dirty="0" smtClean="0">
                <a:solidFill>
                  <a:schemeClr val="accent2"/>
                </a:solidFill>
                <a:latin typeface="Courier New" panose="02070309020205020404" pitchFamily="49" charset="0"/>
                <a:ea typeface="微软雅黑" panose="020B0503020204020204" pitchFamily="34" charset="-122"/>
              </a:rPr>
              <a:t>，</a:t>
            </a:r>
            <a:r>
              <a:rPr lang="en-US" altLang="zh-CN" sz="2400" i="0" dirty="0" err="1" smtClean="0">
                <a:solidFill>
                  <a:schemeClr val="accent2"/>
                </a:solidFill>
                <a:latin typeface="Courier New" panose="02070309020205020404" pitchFamily="49" charset="0"/>
                <a:ea typeface="微软雅黑" panose="020B0503020204020204" pitchFamily="34" charset="-122"/>
              </a:rPr>
              <a:t>b,c</a:t>
            </a:r>
            <a:r>
              <a:rPr lang="zh-CN" altLang="en-US" sz="2400" i="0" dirty="0" smtClean="0">
                <a:solidFill>
                  <a:schemeClr val="accent2"/>
                </a:solidFill>
                <a:latin typeface="Courier New" panose="02070309020205020404" pitchFamily="49" charset="0"/>
                <a:ea typeface="微软雅黑" panose="020B0503020204020204" pitchFamily="34" charset="-122"/>
              </a:rPr>
              <a:t>机器码实际存储值是多少？</a:t>
            </a:r>
            <a:endParaRPr lang="zh-CN" altLang="en-US" sz="2400" i="0" dirty="0">
              <a:solidFill>
                <a:schemeClr val="accent2"/>
              </a:solidFill>
              <a:latin typeface="Courier New" panose="02070309020205020404" pitchFamily="49" charset="0"/>
              <a:ea typeface="微软雅黑" panose="020B0503020204020204" pitchFamily="34" charset="-122"/>
            </a:endParaRPr>
          </a:p>
        </p:txBody>
      </p:sp>
      <p:sp>
        <p:nvSpPr>
          <p:cNvPr id="13" name="Rectangle 5"/>
          <p:cNvSpPr>
            <a:spLocks noChangeArrowheads="1"/>
          </p:cNvSpPr>
          <p:nvPr/>
        </p:nvSpPr>
        <p:spPr bwMode="auto">
          <a:xfrm>
            <a:off x="6300192" y="4095965"/>
            <a:ext cx="2371874"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1</a:t>
            </a:r>
            <a:endParaRPr lang="en-US" altLang="zh-CN" sz="2800" b="1" i="0" dirty="0">
              <a:solidFill>
                <a:schemeClr val="bg1"/>
              </a:solidFill>
              <a:latin typeface="Courier New" panose="02070309020205020404" pitchFamily="49" charset="0"/>
              <a:ea typeface="宋体" panose="02010600030101010101" pitchFamily="2" charset="-122"/>
            </a:endParaRPr>
          </a:p>
        </p:txBody>
      </p:sp>
    </p:spTree>
    <p:extLst>
      <p:ext uri="{BB962C8B-B14F-4D97-AF65-F5344CB8AC3E}">
        <p14:creationId xmlns:p14="http://schemas.microsoft.com/office/powerpoint/2010/main" val="367431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3" grpId="0" animBg="1"/>
      <p:bldP spid="14" grpId="0" animBg="1"/>
      <p:bldP spid="15" grpId="0" build="allAtOnce"/>
      <p:bldP spid="13" grpId="0" build="allAtOnce" animBg="1"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625692" y="912083"/>
            <a:ext cx="7162800" cy="3562350"/>
          </a:xfrm>
          <a:prstGeom prst="rect">
            <a:avLst/>
          </a:prstGeom>
        </p:spPr>
      </p:pic>
      <p:sp>
        <p:nvSpPr>
          <p:cNvPr id="2" name="标题 1"/>
          <p:cNvSpPr>
            <a:spLocks noGrp="1"/>
          </p:cNvSpPr>
          <p:nvPr>
            <p:ph type="title"/>
          </p:nvPr>
        </p:nvSpPr>
        <p:spPr/>
        <p:txBody>
          <a:bodyPr/>
          <a:lstStyle/>
          <a:p>
            <a:r>
              <a:rPr lang="zh-CN" altLang="en-US" dirty="0" smtClean="0">
                <a:solidFill>
                  <a:srgbClr val="FF0000"/>
                </a:solidFill>
              </a:rPr>
              <a:t>变量内存值？</a:t>
            </a:r>
            <a:endParaRPr lang="zh-CN" altLang="en-US" dirty="0">
              <a:solidFill>
                <a:srgbClr val="FF0000"/>
              </a:solidFill>
            </a:endParaRPr>
          </a:p>
        </p:txBody>
      </p:sp>
      <p:sp>
        <p:nvSpPr>
          <p:cNvPr id="32" name="矩形标注 31"/>
          <p:cNvSpPr/>
          <p:nvPr/>
        </p:nvSpPr>
        <p:spPr>
          <a:xfrm>
            <a:off x="3563888" y="923218"/>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机器码赋值</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33" name="矩形标注 32"/>
          <p:cNvSpPr/>
          <p:nvPr/>
        </p:nvSpPr>
        <p:spPr>
          <a:xfrm>
            <a:off x="4987048" y="3234335"/>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真值输出</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34" name="矩形标注 33"/>
          <p:cNvSpPr/>
          <p:nvPr/>
        </p:nvSpPr>
        <p:spPr>
          <a:xfrm>
            <a:off x="6797829" y="3232928"/>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机器码输出</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35" name="矩形标注 34"/>
          <p:cNvSpPr/>
          <p:nvPr/>
        </p:nvSpPr>
        <p:spPr>
          <a:xfrm>
            <a:off x="1147604" y="3407751"/>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内存输出</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Tree>
    <p:extLst>
      <p:ext uri="{BB962C8B-B14F-4D97-AF65-F5344CB8AC3E}">
        <p14:creationId xmlns:p14="http://schemas.microsoft.com/office/powerpoint/2010/main" val="201582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对常量的处理</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b="1" dirty="0" smtClean="0">
                <a:solidFill>
                  <a:srgbClr val="000000"/>
                </a:solidFill>
                <a:latin typeface="Courier New" panose="02070309020205020404" pitchFamily="49" charset="0"/>
                <a:ea typeface="宋体" panose="02010600030101010101" pitchFamily="2" charset="-122"/>
                <a:cs typeface="Times New Roman" panose="02020603050405020304" pitchFamily="18" charset="0"/>
              </a:rPr>
              <a:t>Char  c</a:t>
            </a:r>
            <a:r>
              <a:rPr lang="en-US" altLang="zh-CN" b="1"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129,d=-1</a:t>
            </a:r>
            <a:r>
              <a:rPr lang="zh-CN" altLang="en-US" b="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b="1" dirty="0" smtClean="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r>
              <a:rPr lang="zh-CN" altLang="en-US" dirty="0" smtClean="0"/>
              <a:t>先根据规范将常量转换为对应数据类型</a:t>
            </a:r>
            <a:endParaRPr lang="en-US" altLang="zh-CN" dirty="0" smtClean="0"/>
          </a:p>
          <a:p>
            <a:r>
              <a:rPr lang="zh-CN" altLang="en-US" dirty="0" smtClean="0"/>
              <a:t>注意：负号是运算符</a:t>
            </a:r>
            <a:endParaRPr lang="en-US" altLang="zh-CN" dirty="0" smtClean="0"/>
          </a:p>
          <a:p>
            <a:r>
              <a:rPr lang="zh-CN" altLang="en-US" dirty="0" smtClean="0"/>
              <a:t>然后再强制转换成</a:t>
            </a:r>
            <a:r>
              <a:rPr lang="en-US" altLang="zh-CN" dirty="0" smtClean="0"/>
              <a:t>char</a:t>
            </a:r>
          </a:p>
          <a:p>
            <a:r>
              <a:rPr lang="en-US" altLang="zh-CN" dirty="0" smtClean="0"/>
              <a:t>Long </a:t>
            </a:r>
            <a:r>
              <a:rPr lang="en-US" altLang="zh-CN" dirty="0" err="1" smtClean="0"/>
              <a:t>long</a:t>
            </a:r>
            <a:r>
              <a:rPr lang="en-US" altLang="zh-CN" dirty="0" smtClean="0"/>
              <a:t> e=-1;  ?</a:t>
            </a: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75</a:t>
            </a:fld>
            <a:r>
              <a:rPr lang="en-US" altLang="zh-CN" sz="1400" smtClean="0">
                <a:solidFill>
                  <a:srgbClr val="0D7157"/>
                </a:solidFill>
              </a:rPr>
              <a:t>- </a:t>
            </a:r>
            <a:endParaRPr lang="en-US" altLang="zh-CN" sz="1400" dirty="0">
              <a:solidFill>
                <a:srgbClr val="0D7157"/>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564698917"/>
              </p:ext>
            </p:extLst>
          </p:nvPr>
        </p:nvGraphicFramePr>
        <p:xfrm>
          <a:off x="1187624" y="407707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t>0</a:t>
                      </a:r>
                      <a:endParaRPr lang="zh-CN" altLang="en-US" dirty="0"/>
                    </a:p>
                  </a:txBody>
                  <a:tcPr anchor="ctr" anchorCtr="1">
                    <a:solidFill>
                      <a:srgbClr val="FF0000"/>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t>0</a:t>
                      </a:r>
                      <a:endParaRPr lang="zh-CN" altLang="en-US" dirty="0"/>
                    </a:p>
                  </a:txBody>
                  <a:tcPr anchor="ctr" anchorCtr="1">
                    <a:solidFill>
                      <a:schemeClr val="bg1">
                        <a:lumMod val="65000"/>
                      </a:schemeClr>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0</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650758525"/>
              </p:ext>
            </p:extLst>
          </p:nvPr>
        </p:nvGraphicFramePr>
        <p:xfrm>
          <a:off x="1187624" y="5157192"/>
          <a:ext cx="6664960"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gridCol w="208280">
                  <a:extLst>
                    <a:ext uri="{9D8B030D-6E8A-4147-A177-3AD203B41FA5}">
                      <a16:colId xmlns:a16="http://schemas.microsoft.com/office/drawing/2014/main" val="20025"/>
                    </a:ext>
                  </a:extLst>
                </a:gridCol>
                <a:gridCol w="208280">
                  <a:extLst>
                    <a:ext uri="{9D8B030D-6E8A-4147-A177-3AD203B41FA5}">
                      <a16:colId xmlns:a16="http://schemas.microsoft.com/office/drawing/2014/main" val="20026"/>
                    </a:ext>
                  </a:extLst>
                </a:gridCol>
                <a:gridCol w="208280">
                  <a:extLst>
                    <a:ext uri="{9D8B030D-6E8A-4147-A177-3AD203B41FA5}">
                      <a16:colId xmlns:a16="http://schemas.microsoft.com/office/drawing/2014/main" val="20027"/>
                    </a:ext>
                  </a:extLst>
                </a:gridCol>
                <a:gridCol w="208280">
                  <a:extLst>
                    <a:ext uri="{9D8B030D-6E8A-4147-A177-3AD203B41FA5}">
                      <a16:colId xmlns:a16="http://schemas.microsoft.com/office/drawing/2014/main" val="20028"/>
                    </a:ext>
                  </a:extLst>
                </a:gridCol>
                <a:gridCol w="208280">
                  <a:extLst>
                    <a:ext uri="{9D8B030D-6E8A-4147-A177-3AD203B41FA5}">
                      <a16:colId xmlns:a16="http://schemas.microsoft.com/office/drawing/2014/main" val="20029"/>
                    </a:ext>
                  </a:extLst>
                </a:gridCol>
                <a:gridCol w="208280">
                  <a:extLst>
                    <a:ext uri="{9D8B030D-6E8A-4147-A177-3AD203B41FA5}">
                      <a16:colId xmlns:a16="http://schemas.microsoft.com/office/drawing/2014/main" val="20030"/>
                    </a:ext>
                  </a:extLst>
                </a:gridCol>
                <a:gridCol w="208280">
                  <a:extLst>
                    <a:ext uri="{9D8B030D-6E8A-4147-A177-3AD203B41FA5}">
                      <a16:colId xmlns:a16="http://schemas.microsoft.com/office/drawing/2014/main" val="20031"/>
                    </a:ext>
                  </a:extLst>
                </a:gridCol>
              </a:tblGrid>
              <a:tr h="370840">
                <a:tc>
                  <a:txBody>
                    <a:bodyPr/>
                    <a:lstStyle/>
                    <a:p>
                      <a:r>
                        <a:rPr lang="en-US" altLang="zh-CN" dirty="0" smtClean="0"/>
                        <a:t>1</a:t>
                      </a:r>
                      <a:endParaRPr lang="zh-CN" altLang="en-US" dirty="0"/>
                    </a:p>
                  </a:txBody>
                  <a:tcPr anchor="ctr" anchorCtr="1">
                    <a:solidFill>
                      <a:srgbClr val="FF0000"/>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t>1</a:t>
                      </a:r>
                      <a:endParaRPr lang="zh-CN" altLang="en-US" dirty="0"/>
                    </a:p>
                  </a:txBody>
                  <a:tcPr anchor="ctr" anchorCtr="1">
                    <a:solidFill>
                      <a:schemeClr val="bg1">
                        <a:lumMod val="65000"/>
                      </a:schemeClr>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tc>
                  <a:txBody>
                    <a:bodyPr/>
                    <a:lstStyle/>
                    <a:p>
                      <a:r>
                        <a:rPr lang="en-US" altLang="zh-CN" dirty="0" smtClean="0">
                          <a:solidFill>
                            <a:schemeClr val="tx1"/>
                          </a:solidFill>
                        </a:rPr>
                        <a:t>1</a:t>
                      </a:r>
                      <a:endParaRPr lang="zh-CN" altLang="en-US" dirty="0">
                        <a:solidFill>
                          <a:schemeClr val="tx1"/>
                        </a:solidFill>
                      </a:endParaRPr>
                    </a:p>
                  </a:txBody>
                  <a:tcPr anchor="ctr" anchorCtr="1">
                    <a:solidFill>
                      <a:srgbClr val="86BC6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709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a:t>
            </a:r>
            <a:r>
              <a:rPr lang="zh-CN" altLang="en-US" dirty="0" smtClean="0">
                <a:solidFill>
                  <a:srgbClr val="FF0000"/>
                </a:solidFill>
              </a:rPr>
              <a:t>语言中的定点数</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t>无符号整数</a:t>
            </a:r>
            <a:endParaRPr lang="en-US" altLang="zh-CN" dirty="0" smtClean="0"/>
          </a:p>
          <a:p>
            <a:pPr lvl="1"/>
            <a:r>
              <a:rPr lang="en-US" altLang="zh-CN" dirty="0" smtClean="0"/>
              <a:t>unsigned char </a:t>
            </a:r>
          </a:p>
          <a:p>
            <a:pPr lvl="1"/>
            <a:r>
              <a:rPr lang="en-US" altLang="zh-CN" dirty="0" smtClean="0"/>
              <a:t>unsigned short</a:t>
            </a:r>
          </a:p>
          <a:p>
            <a:pPr lvl="1"/>
            <a:r>
              <a:rPr lang="en-US" altLang="zh-CN" dirty="0" smtClean="0"/>
              <a:t>unsigned  </a:t>
            </a:r>
            <a:r>
              <a:rPr lang="en-US" altLang="zh-CN" dirty="0" err="1" smtClean="0"/>
              <a:t>int</a:t>
            </a:r>
            <a:r>
              <a:rPr lang="en-US" altLang="zh-CN" dirty="0" smtClean="0"/>
              <a:t> </a:t>
            </a:r>
          </a:p>
          <a:p>
            <a:pPr lvl="1"/>
            <a:r>
              <a:rPr lang="zh-CN" altLang="en-US" dirty="0" smtClean="0">
                <a:ea typeface="黑体" panose="02010609060101010101" pitchFamily="49" charset="-122"/>
              </a:rPr>
              <a:t>一般用于地址</a:t>
            </a:r>
            <a:r>
              <a:rPr lang="zh-CN" altLang="en-US" dirty="0">
                <a:ea typeface="黑体" panose="02010609060101010101" pitchFamily="49" charset="-122"/>
              </a:rPr>
              <a:t>运算，编号表示</a:t>
            </a:r>
          </a:p>
          <a:p>
            <a:r>
              <a:rPr lang="zh-CN" altLang="en-US" dirty="0" smtClean="0"/>
              <a:t>有符号整数</a:t>
            </a:r>
            <a:endParaRPr lang="en-US" altLang="zh-CN" dirty="0"/>
          </a:p>
          <a:p>
            <a:pPr lvl="1"/>
            <a:r>
              <a:rPr lang="en-US" altLang="zh-CN" dirty="0" smtClean="0"/>
              <a:t>char    short   </a:t>
            </a:r>
            <a:r>
              <a:rPr lang="en-US" altLang="zh-CN" dirty="0" err="1" smtClean="0"/>
              <a:t>int</a:t>
            </a:r>
            <a:r>
              <a:rPr lang="en-US" altLang="zh-CN" dirty="0" smtClean="0"/>
              <a:t>    long</a:t>
            </a:r>
          </a:p>
          <a:p>
            <a:pPr lvl="1"/>
            <a:r>
              <a:rPr lang="zh-CN" altLang="en-US" dirty="0" smtClean="0"/>
              <a:t>采用补码表示</a:t>
            </a:r>
            <a:endParaRPr lang="en-US" altLang="zh-CN" dirty="0" smtClean="0"/>
          </a:p>
          <a:p>
            <a:pPr algn="just">
              <a:spcBef>
                <a:spcPct val="30000"/>
              </a:spcBef>
            </a:pPr>
            <a:r>
              <a:rPr lang="zh-CN" altLang="en-US" sz="2200" dirty="0" smtClean="0">
                <a:ea typeface="黑体" panose="02010609060101010101" pitchFamily="49" charset="-122"/>
              </a:rPr>
              <a:t>无符号整数的</a:t>
            </a:r>
            <a:r>
              <a:rPr lang="zh-CN" altLang="en-US" sz="2200" dirty="0">
                <a:ea typeface="黑体" panose="02010609060101010101" pitchFamily="49" charset="-122"/>
              </a:rPr>
              <a:t>最大值大于位数相同的带符号整数的最大值</a:t>
            </a:r>
            <a:endParaRPr lang="en-US" altLang="zh-CN" sz="2200" dirty="0">
              <a:ea typeface="黑体" panose="02010609060101010101" pitchFamily="49" charset="-122"/>
            </a:endParaRPr>
          </a:p>
          <a:p>
            <a:pPr lvl="1" algn="just">
              <a:spcBef>
                <a:spcPct val="30000"/>
              </a:spcBef>
            </a:pPr>
            <a:r>
              <a:rPr lang="zh-CN" altLang="en-US" dirty="0">
                <a:ea typeface="黑体" panose="02010609060101010101" pitchFamily="49" charset="-122"/>
              </a:rPr>
              <a:t>8位无符号整数最大是255（1111 1111）</a:t>
            </a:r>
            <a:endParaRPr lang="en-US" altLang="zh-CN" dirty="0">
              <a:ea typeface="黑体" panose="02010609060101010101" pitchFamily="49" charset="-122"/>
            </a:endParaRPr>
          </a:p>
          <a:p>
            <a:pPr lvl="1" algn="just">
              <a:spcBef>
                <a:spcPct val="30000"/>
              </a:spcBef>
            </a:pPr>
            <a:r>
              <a:rPr lang="en-US" altLang="zh-CN" dirty="0">
                <a:ea typeface="黑体" panose="02010609060101010101" pitchFamily="49" charset="-122"/>
              </a:rPr>
              <a:t>8</a:t>
            </a:r>
            <a:r>
              <a:rPr lang="zh-CN" altLang="en-US" dirty="0">
                <a:ea typeface="黑体" panose="02010609060101010101" pitchFamily="49" charset="-122"/>
              </a:rPr>
              <a:t>位带符号整数最大为</a:t>
            </a:r>
            <a:r>
              <a:rPr lang="en-US" altLang="zh-CN" dirty="0">
                <a:ea typeface="黑体" panose="02010609060101010101" pitchFamily="49" charset="-122"/>
              </a:rPr>
              <a:t>127</a:t>
            </a:r>
            <a:r>
              <a:rPr lang="zh-CN" altLang="en-US" dirty="0">
                <a:ea typeface="黑体" panose="02010609060101010101" pitchFamily="49" charset="-122"/>
              </a:rPr>
              <a:t>（</a:t>
            </a:r>
            <a:r>
              <a:rPr lang="en-US" altLang="zh-CN" dirty="0">
                <a:ea typeface="黑体" panose="02010609060101010101" pitchFamily="49" charset="-122"/>
              </a:rPr>
              <a:t>0111 1111</a:t>
            </a:r>
            <a:r>
              <a:rPr lang="zh-CN" altLang="en-US" dirty="0">
                <a:ea typeface="黑体" panose="02010609060101010101" pitchFamily="49" charset="-122"/>
              </a:rPr>
              <a:t>）</a:t>
            </a:r>
          </a:p>
          <a:p>
            <a:pPr lvl="1"/>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4217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32 </a:t>
            </a:r>
            <a:r>
              <a:rPr lang="zh-CN" altLang="en-US" dirty="0" smtClean="0">
                <a:solidFill>
                  <a:srgbClr val="FF0000"/>
                </a:solidFill>
              </a:rPr>
              <a:t>位补码表示</a:t>
            </a:r>
            <a:r>
              <a:rPr lang="zh-CN" altLang="en-US" dirty="0">
                <a:solidFill>
                  <a:srgbClr val="FF0000"/>
                </a:solidFill>
              </a:rPr>
              <a:t>范围</a:t>
            </a:r>
          </a:p>
        </p:txBody>
      </p:sp>
      <p:sp>
        <p:nvSpPr>
          <p:cNvPr id="3" name="内容占位符 2"/>
          <p:cNvSpPr>
            <a:spLocks noGrp="1"/>
          </p:cNvSpPr>
          <p:nvPr>
            <p:ph idx="1"/>
          </p:nvPr>
        </p:nvSpPr>
        <p:spPr/>
        <p:txBody>
          <a:bodyPr/>
          <a:lstStyle/>
          <a:p>
            <a:r>
              <a:rPr lang="en-US" altLang="zh-CN" dirty="0">
                <a:solidFill>
                  <a:srgbClr val="FF0000"/>
                </a:solidFill>
              </a:rPr>
              <a:t>[</a:t>
            </a:r>
            <a:r>
              <a:rPr lang="en-US" altLang="zh-CN" dirty="0" smtClean="0">
                <a:solidFill>
                  <a:srgbClr val="FF0000"/>
                </a:solidFill>
              </a:rPr>
              <a:t>-2</a:t>
            </a:r>
            <a:r>
              <a:rPr lang="en-US" altLang="zh-CN" baseline="60000" dirty="0" smtClean="0">
                <a:solidFill>
                  <a:srgbClr val="FF0000"/>
                </a:solidFill>
              </a:rPr>
              <a:t>31</a:t>
            </a:r>
            <a:r>
              <a:rPr lang="zh-CN" altLang="en-US" dirty="0" smtClean="0">
                <a:solidFill>
                  <a:srgbClr val="FF0000"/>
                </a:solidFill>
              </a:rPr>
              <a:t>，</a:t>
            </a:r>
            <a:r>
              <a:rPr lang="en-US" altLang="zh-CN" dirty="0" smtClean="0">
                <a:solidFill>
                  <a:srgbClr val="FF0000"/>
                </a:solidFill>
              </a:rPr>
              <a:t>2</a:t>
            </a:r>
            <a:r>
              <a:rPr lang="en-US" altLang="zh-CN" baseline="60000" dirty="0" smtClean="0">
                <a:solidFill>
                  <a:srgbClr val="FF0000"/>
                </a:solidFill>
              </a:rPr>
              <a:t>31</a:t>
            </a:r>
            <a:r>
              <a:rPr lang="en-US" altLang="zh-CN" dirty="0" smtClean="0">
                <a:solidFill>
                  <a:srgbClr val="FF0000"/>
                </a:solidFill>
              </a:rPr>
              <a:t>-1]</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77</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251520" y="1916832"/>
            <a:ext cx="8077200" cy="35052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1800" i="0" kern="0" dirty="0" smtClean="0">
                <a:ea typeface="宋体" panose="02010600030101010101" pitchFamily="2" charset="-122"/>
              </a:rPr>
              <a:t>     0000 0000 0000 0000 0000 0000 0000 0000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0</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0000 0000 0000 0000 0000 0000 0000 0001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+ 1</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0000 0000 0000 0000 0000 0000 0000 0010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0111 1111 1111 1111 1111 1111 1111 1110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+ 2,147,483,646</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solidFill>
                  <a:srgbClr val="FF0000"/>
                </a:solidFill>
                <a:ea typeface="宋体" panose="02010600030101010101" pitchFamily="2" charset="-122"/>
              </a:rPr>
              <a:t>0111 1111 1111 1111 1111 1111 1111 1111</a:t>
            </a:r>
            <a:r>
              <a:rPr lang="en-US" altLang="zh-CN" sz="1800" i="0" kern="0" baseline="-25000" dirty="0" smtClean="0">
                <a:solidFill>
                  <a:srgbClr val="FF0000"/>
                </a:solidFill>
                <a:ea typeface="宋体" panose="02010600030101010101" pitchFamily="2" charset="-122"/>
              </a:rPr>
              <a:t>two</a:t>
            </a:r>
            <a:r>
              <a:rPr lang="en-US" altLang="zh-CN" sz="1800" i="0" kern="0" dirty="0" smtClean="0">
                <a:solidFill>
                  <a:srgbClr val="FF0000"/>
                </a:solidFill>
                <a:ea typeface="宋体" panose="02010600030101010101" pitchFamily="2" charset="-122"/>
              </a:rPr>
              <a:t> = + 2,147,483,647</a:t>
            </a:r>
            <a:r>
              <a:rPr lang="en-US" altLang="zh-CN" sz="1800" i="0" kern="0" baseline="-25000" dirty="0" smtClean="0">
                <a:solidFill>
                  <a:srgbClr val="FF0000"/>
                </a:solidFill>
                <a:ea typeface="宋体" panose="02010600030101010101" pitchFamily="2" charset="-122"/>
              </a:rPr>
              <a:t>ten</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solidFill>
                  <a:srgbClr val="00B050"/>
                </a:solidFill>
                <a:ea typeface="宋体" panose="02010600030101010101" pitchFamily="2" charset="-122"/>
              </a:rPr>
              <a:t>1000 0000 0000 0000 0000 0000 0000 0000</a:t>
            </a:r>
            <a:r>
              <a:rPr lang="en-US" altLang="zh-CN" sz="1800" i="0" kern="0" baseline="-25000" dirty="0" smtClean="0">
                <a:solidFill>
                  <a:srgbClr val="00B050"/>
                </a:solidFill>
                <a:ea typeface="宋体" panose="02010600030101010101" pitchFamily="2" charset="-122"/>
              </a:rPr>
              <a:t>two</a:t>
            </a:r>
            <a:r>
              <a:rPr lang="en-US" altLang="zh-CN" sz="1800" i="0" kern="0" dirty="0" smtClean="0">
                <a:solidFill>
                  <a:srgbClr val="00B050"/>
                </a:solidFill>
                <a:ea typeface="宋体" panose="02010600030101010101" pitchFamily="2" charset="-122"/>
              </a:rPr>
              <a:t> = – 2,147,483,648</a:t>
            </a:r>
            <a:r>
              <a:rPr lang="en-US" altLang="zh-CN" sz="1800" i="0" kern="0" baseline="-25000" dirty="0" smtClean="0">
                <a:solidFill>
                  <a:srgbClr val="00B050"/>
                </a:solidFill>
                <a:ea typeface="宋体" panose="02010600030101010101" pitchFamily="2" charset="-122"/>
              </a:rPr>
              <a:t>ten</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1000 0000 0000 0000 0000 0000 0000 0001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2,147,483,647</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1000 0000 0000 0000 0000 0000 0000 0010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2,147,483,646</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a:t>
            </a:r>
            <a:r>
              <a:rPr lang="en-US" altLang="zh-CN" sz="1800" i="0" kern="0" baseline="-25000" dirty="0" smtClean="0">
                <a:ea typeface="宋体" panose="02010600030101010101" pitchFamily="2" charset="-122"/>
              </a:rPr>
              <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1111 1111 1111 1111 1111 1111 1111 1101</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3</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ea typeface="宋体" panose="02010600030101010101" pitchFamily="2" charset="-122"/>
              </a:rPr>
              <a:t>1111 1111 1111 1111 1111 1111 1111 1110</a:t>
            </a:r>
            <a:r>
              <a:rPr lang="en-US" altLang="zh-CN" sz="1800" i="0" kern="0" baseline="-25000" dirty="0" smtClean="0">
                <a:ea typeface="宋体" panose="02010600030101010101" pitchFamily="2" charset="-122"/>
              </a:rPr>
              <a:t>two</a:t>
            </a:r>
            <a:r>
              <a:rPr lang="en-US" altLang="zh-CN" sz="1800" i="0" kern="0" dirty="0" smtClean="0">
                <a:ea typeface="宋体" panose="02010600030101010101" pitchFamily="2" charset="-122"/>
              </a:rPr>
              <a:t> = – 2</a:t>
            </a:r>
            <a:r>
              <a:rPr lang="en-US" altLang="zh-CN" sz="1800" i="0" kern="0" baseline="-25000" dirty="0" smtClean="0">
                <a:ea typeface="宋体" panose="02010600030101010101" pitchFamily="2" charset="-122"/>
              </a:rPr>
              <a:t>ten</a:t>
            </a:r>
            <a:br>
              <a:rPr lang="en-US" altLang="zh-CN" sz="1800" i="0" kern="0" baseline="-25000" dirty="0" smtClean="0">
                <a:ea typeface="宋体" panose="02010600030101010101" pitchFamily="2" charset="-122"/>
              </a:rPr>
            </a:br>
            <a:r>
              <a:rPr lang="en-US" altLang="zh-CN" sz="1800" i="0" kern="0" dirty="0" smtClean="0">
                <a:solidFill>
                  <a:srgbClr val="0000FF"/>
                </a:solidFill>
                <a:ea typeface="宋体" panose="02010600030101010101" pitchFamily="2" charset="-122"/>
              </a:rPr>
              <a:t>1111 1111 1111 1111 1111 1111 1111 1111</a:t>
            </a:r>
            <a:r>
              <a:rPr lang="en-US" altLang="zh-CN" sz="1800" i="0" kern="0" baseline="-25000" dirty="0" smtClean="0">
                <a:solidFill>
                  <a:srgbClr val="0000FF"/>
                </a:solidFill>
                <a:ea typeface="宋体" panose="02010600030101010101" pitchFamily="2" charset="-122"/>
              </a:rPr>
              <a:t>two</a:t>
            </a:r>
            <a:r>
              <a:rPr lang="en-US" altLang="zh-CN" sz="1800" i="0" kern="0" dirty="0" smtClean="0">
                <a:solidFill>
                  <a:srgbClr val="0000FF"/>
                </a:solidFill>
                <a:ea typeface="宋体" panose="02010600030101010101" pitchFamily="2" charset="-122"/>
              </a:rPr>
              <a:t> = – 1</a:t>
            </a:r>
            <a:r>
              <a:rPr lang="en-US" altLang="zh-CN" sz="1800" i="0" kern="0" baseline="-25000" dirty="0" smtClean="0">
                <a:solidFill>
                  <a:srgbClr val="0000FF"/>
                </a:solidFill>
                <a:ea typeface="宋体" panose="02010600030101010101" pitchFamily="2" charset="-122"/>
              </a:rPr>
              <a:t>ten</a:t>
            </a:r>
            <a:r>
              <a:rPr lang="en-US" altLang="zh-CN" sz="3200" i="0" kern="0" dirty="0" smtClean="0">
                <a:ea typeface="宋体" panose="02010600030101010101" pitchFamily="2" charset="-122"/>
              </a:rPr>
              <a:t/>
            </a:r>
            <a:br>
              <a:rPr lang="en-US" altLang="zh-CN" sz="3200" i="0" kern="0" dirty="0" smtClean="0">
                <a:ea typeface="宋体" panose="02010600030101010101" pitchFamily="2" charset="-122"/>
              </a:rPr>
            </a:br>
            <a:r>
              <a:rPr lang="en-US" altLang="zh-CN" sz="1600" i="0" kern="0" dirty="0" smtClean="0">
                <a:ea typeface="宋体" panose="02010600030101010101" pitchFamily="2" charset="-122"/>
              </a:rPr>
              <a:t>	</a:t>
            </a:r>
            <a:endParaRPr lang="en-US" altLang="zh-CN" sz="1600" i="0" kern="0" dirty="0">
              <a:ea typeface="宋体" panose="02010600030101010101" pitchFamily="2" charset="-122"/>
            </a:endParaRPr>
          </a:p>
        </p:txBody>
      </p:sp>
      <p:grpSp>
        <p:nvGrpSpPr>
          <p:cNvPr id="6" name="Group 11"/>
          <p:cNvGrpSpPr>
            <a:grpSpLocks/>
          </p:cNvGrpSpPr>
          <p:nvPr/>
        </p:nvGrpSpPr>
        <p:grpSpPr bwMode="auto">
          <a:xfrm>
            <a:off x="7905904" y="3140968"/>
            <a:ext cx="1157287" cy="941388"/>
            <a:chOff x="0" y="0"/>
            <a:chExt cx="729" cy="593"/>
          </a:xfrm>
        </p:grpSpPr>
        <p:grpSp>
          <p:nvGrpSpPr>
            <p:cNvPr id="7" name="Group 4"/>
            <p:cNvGrpSpPr>
              <a:grpSpLocks/>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gn="l">
                  <a:lnSpc>
                    <a:spcPts val="2100"/>
                  </a:lnSpc>
                  <a:buFont typeface="Arial" panose="020B0604020202020204" pitchFamily="34" charset="0"/>
                  <a:buNone/>
                </a:pPr>
                <a:r>
                  <a:rPr lang="en-US" altLang="zh-CN" sz="1800" b="1" i="1" dirty="0" err="1">
                    <a:solidFill>
                      <a:srgbClr val="FF0000"/>
                    </a:solidFill>
                    <a:latin typeface="Times New Roman" panose="02020603050405020304" pitchFamily="18" charset="0"/>
                    <a:ea typeface="宋体" panose="02010600030101010101" pitchFamily="2" charset="-122"/>
                  </a:rPr>
                  <a:t>maxint</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a:grpSpLocks/>
            </p:cNvGrpSpPr>
            <p:nvPr/>
          </p:nvGrpSpPr>
          <p:grpSpPr bwMode="auto">
            <a:xfrm>
              <a:off x="1" y="348"/>
              <a:ext cx="657" cy="245"/>
              <a:chOff x="0" y="0"/>
              <a:chExt cx="657" cy="245"/>
            </a:xfrm>
          </p:grpSpPr>
          <p:sp>
            <p:nvSpPr>
              <p:cNvPr id="9" name="Rectangle 8"/>
              <p:cNvSpPr>
                <a:spLocks noChangeArrowheads="1"/>
              </p:cNvSpPr>
              <p:nvPr/>
            </p:nvSpPr>
            <p:spPr bwMode="auto">
              <a:xfrm>
                <a:off x="144"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438" algn="l"/>
                    <a:tab pos="904875" algn="l"/>
                    <a:tab pos="1357313" algn="l"/>
                  </a:tabLst>
                  <a:defRPr sz="1700">
                    <a:solidFill>
                      <a:schemeClr val="tx1"/>
                    </a:solidFill>
                    <a:latin typeface="Verdana" panose="020B0604030504040204" pitchFamily="34" charset="0"/>
                    <a:ea typeface="华文新魏" panose="02010800040101010101" pitchFamily="2" charset="-122"/>
                  </a:defRPr>
                </a:lvl9pPr>
              </a:lstStyle>
              <a:p>
                <a:pPr algn="l">
                  <a:lnSpc>
                    <a:spcPts val="2100"/>
                  </a:lnSpc>
                  <a:buFont typeface="Arial" panose="020B0604020202020204" pitchFamily="34" charset="0"/>
                  <a:buNone/>
                </a:pPr>
                <a:r>
                  <a:rPr lang="en-US" altLang="zh-CN" sz="1800" b="1" i="1" dirty="0" err="1">
                    <a:solidFill>
                      <a:srgbClr val="00B050"/>
                    </a:solidFill>
                    <a:latin typeface="Times New Roman" panose="02020603050405020304" pitchFamily="18" charset="0"/>
                    <a:ea typeface="宋体" panose="02010600030101010101" pitchFamily="2" charset="-122"/>
                  </a:rPr>
                  <a:t>minint</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extLst>
      <p:ext uri="{BB962C8B-B14F-4D97-AF65-F5344CB8AC3E}">
        <p14:creationId xmlns:p14="http://schemas.microsoft.com/office/powerpoint/2010/main" val="5981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ea typeface="宋体" panose="02010600030101010101" pitchFamily="2" charset="-122"/>
              </a:rPr>
              <a:t>Interesting Numbers</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78</a:t>
            </a:fld>
            <a:r>
              <a:rPr lang="en-US" altLang="zh-CN" sz="1400" smtClean="0">
                <a:solidFill>
                  <a:srgbClr val="0D7157"/>
                </a:solidFill>
              </a:rPr>
              <a:t>- </a:t>
            </a:r>
            <a:endParaRPr lang="en-US" altLang="zh-CN" sz="1400" dirty="0">
              <a:solidFill>
                <a:srgbClr val="0D7157"/>
              </a:solidFill>
            </a:endParaRP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218487" cy="360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54024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Limits   of   exact-width   integer   types   </a:t>
            </a:r>
            <a:endParaRPr lang="zh-CN" altLang="en-US" dirty="0">
              <a:solidFill>
                <a:srgbClr val="FF0000"/>
              </a:solidFill>
            </a:endParaRPr>
          </a:p>
        </p:txBody>
      </p:sp>
      <p:sp>
        <p:nvSpPr>
          <p:cNvPr id="3" name="内容占位符 2"/>
          <p:cNvSpPr>
            <a:spLocks noGrp="1"/>
          </p:cNvSpPr>
          <p:nvPr>
            <p:ph idx="1"/>
          </p:nvPr>
        </p:nvSpPr>
        <p:spPr>
          <a:xfrm>
            <a:off x="395536" y="1008758"/>
            <a:ext cx="8218488" cy="5040312"/>
          </a:xfrm>
        </p:spPr>
        <p:txBody>
          <a:bodyPr/>
          <a:lstStyle/>
          <a:p>
            <a:r>
              <a:rPr lang="en-US" altLang="zh-CN" sz="1600" dirty="0">
                <a:solidFill>
                  <a:srgbClr val="FF0000"/>
                </a:solidFill>
              </a:rPr>
              <a:t> </a:t>
            </a:r>
            <a:r>
              <a:rPr lang="en-US" altLang="zh-CN" sz="1600">
                <a:solidFill>
                  <a:srgbClr val="FF0000"/>
                </a:solidFill>
              </a:rPr>
              <a:t>// </a:t>
            </a:r>
            <a:r>
              <a:rPr lang="en-US" altLang="zh-CN" sz="1600" smtClean="0">
                <a:solidFill>
                  <a:srgbClr val="FF0000"/>
                </a:solidFill>
              </a:rPr>
              <a:t>c90  </a:t>
            </a:r>
            <a:r>
              <a:rPr lang="en-US" altLang="zh-CN" sz="1600" dirty="0" err="1">
                <a:solidFill>
                  <a:srgbClr val="FF0000"/>
                </a:solidFill>
              </a:rPr>
              <a:t>stdint.h</a:t>
            </a:r>
            <a:endParaRPr lang="zh-CN" altLang="en-US" sz="1600" dirty="0">
              <a:solidFill>
                <a:srgbClr val="FF0000"/>
              </a:solidFill>
            </a:endParaRPr>
          </a:p>
          <a:p>
            <a:r>
              <a:rPr lang="en-US" altLang="zh-CN" sz="1600" dirty="0" smtClean="0"/>
              <a:t>#</a:t>
            </a:r>
            <a:r>
              <a:rPr lang="en-US" altLang="zh-CN" sz="1600" dirty="0"/>
              <a:t>define   INT8_MIN   (-128)   </a:t>
            </a:r>
          </a:p>
          <a:p>
            <a:r>
              <a:rPr lang="en-US" altLang="zh-CN" sz="1600" dirty="0"/>
              <a:t>#define   INT16_MIN   (-32768) </a:t>
            </a:r>
          </a:p>
          <a:p>
            <a:r>
              <a:rPr lang="en-US" altLang="zh-CN" sz="1600" dirty="0"/>
              <a:t>#define   INT32_MIN   </a:t>
            </a:r>
            <a:r>
              <a:rPr lang="en-US" altLang="zh-CN" sz="1600" dirty="0">
                <a:solidFill>
                  <a:srgbClr val="FF0000"/>
                </a:solidFill>
              </a:rPr>
              <a:t>(-2147483647   -   1) </a:t>
            </a:r>
            <a:endParaRPr lang="en-US" altLang="zh-CN" sz="1600" dirty="0" smtClean="0">
              <a:solidFill>
                <a:srgbClr val="FF0000"/>
              </a:solidFill>
            </a:endParaRPr>
          </a:p>
          <a:p>
            <a:r>
              <a:rPr lang="en-US" altLang="zh-CN" sz="1600" dirty="0" smtClean="0"/>
              <a:t>#</a:t>
            </a:r>
            <a:r>
              <a:rPr lang="en-US" altLang="zh-CN" sz="1600" dirty="0"/>
              <a:t>define   INT64_MIN </a:t>
            </a:r>
            <a:r>
              <a:rPr lang="en-US" altLang="zh-CN" sz="1600" dirty="0" smtClean="0"/>
              <a:t>  </a:t>
            </a:r>
            <a:r>
              <a:rPr lang="en-US" altLang="zh-CN" sz="1600" dirty="0" smtClean="0">
                <a:solidFill>
                  <a:srgbClr val="FF0000"/>
                </a:solidFill>
              </a:rPr>
              <a:t> </a:t>
            </a:r>
            <a:r>
              <a:rPr lang="en-US" altLang="zh-CN" sz="1600" dirty="0">
                <a:solidFill>
                  <a:srgbClr val="FF0000"/>
                </a:solidFill>
              </a:rPr>
              <a:t>(-9223372036854775807LL   -   1) </a:t>
            </a:r>
          </a:p>
          <a:p>
            <a:endParaRPr lang="en-US" altLang="zh-CN" sz="1600" dirty="0"/>
          </a:p>
          <a:p>
            <a:r>
              <a:rPr lang="en-US" altLang="zh-CN" sz="1600" dirty="0"/>
              <a:t>#define   INT8_MAX   127 </a:t>
            </a:r>
          </a:p>
          <a:p>
            <a:r>
              <a:rPr lang="en-US" altLang="zh-CN" sz="1600" dirty="0"/>
              <a:t>#define   INT16_MAX   32767 </a:t>
            </a:r>
          </a:p>
          <a:p>
            <a:r>
              <a:rPr lang="en-US" altLang="zh-CN" sz="1600" dirty="0"/>
              <a:t>#define   INT32_MAX   2147483647 </a:t>
            </a:r>
          </a:p>
          <a:p>
            <a:r>
              <a:rPr lang="en-US" altLang="zh-CN" sz="1600" dirty="0"/>
              <a:t>#define   INT64_MAX   9223372036854775807LL </a:t>
            </a:r>
          </a:p>
          <a:p>
            <a:endParaRPr lang="en-US" altLang="zh-CN" sz="1600" dirty="0"/>
          </a:p>
          <a:p>
            <a:r>
              <a:rPr lang="en-US" altLang="zh-CN" sz="1600" dirty="0"/>
              <a:t>#define   UINT8_MAX   0xff   </a:t>
            </a:r>
            <a:r>
              <a:rPr lang="en-US" altLang="zh-CN" sz="1600" dirty="0" smtClean="0"/>
              <a:t>           /*   </a:t>
            </a:r>
            <a:r>
              <a:rPr lang="en-US" altLang="zh-CN" sz="1600" dirty="0"/>
              <a:t>255U   */ </a:t>
            </a:r>
          </a:p>
          <a:p>
            <a:r>
              <a:rPr lang="en-US" altLang="zh-CN" sz="1600" dirty="0"/>
              <a:t>#define   UINT16_MAX   0xffff  </a:t>
            </a:r>
            <a:r>
              <a:rPr lang="en-US" altLang="zh-CN" sz="1600" dirty="0" smtClean="0"/>
              <a:t>        </a:t>
            </a:r>
            <a:r>
              <a:rPr lang="en-US" altLang="zh-CN" sz="1600" dirty="0"/>
              <a:t>/*   65535U   */ </a:t>
            </a:r>
          </a:p>
          <a:p>
            <a:r>
              <a:rPr lang="en-US" altLang="zh-CN" sz="1600" dirty="0"/>
              <a:t>#define   UINT32_MAX   0xffffffff     /*   4294967295U   */ </a:t>
            </a:r>
          </a:p>
          <a:p>
            <a:r>
              <a:rPr lang="en-US" altLang="zh-CN" sz="1600" dirty="0"/>
              <a:t>#define   UINT64_MAX   </a:t>
            </a:r>
            <a:r>
              <a:rPr lang="en-US" altLang="zh-CN" sz="1600" dirty="0" smtClean="0"/>
              <a:t>0xffffffffffffffffULL</a:t>
            </a:r>
          </a:p>
          <a:p>
            <a:endParaRPr lang="en-US" altLang="zh-CN" sz="1600"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79</a:t>
            </a:fld>
            <a:r>
              <a:rPr lang="en-US" altLang="zh-CN" sz="1400" smtClean="0">
                <a:solidFill>
                  <a:srgbClr val="0D7157"/>
                </a:solidFill>
              </a:rPr>
              <a:t>- </a:t>
            </a:r>
            <a:endParaRPr lang="en-US" altLang="zh-CN" sz="1400" dirty="0">
              <a:solidFill>
                <a:srgbClr val="0D7157"/>
              </a:solidFill>
            </a:endParaRPr>
          </a:p>
        </p:txBody>
      </p:sp>
      <p:sp>
        <p:nvSpPr>
          <p:cNvPr id="5" name="矩形标注 4"/>
          <p:cNvSpPr/>
          <p:nvPr/>
        </p:nvSpPr>
        <p:spPr>
          <a:xfrm>
            <a:off x="5442992" y="1484784"/>
            <a:ext cx="3240360" cy="432048"/>
          </a:xfrm>
          <a:prstGeom prst="wedgeRectCallout">
            <a:avLst>
              <a:gd name="adj1" fmla="val -58731"/>
              <a:gd name="adj2" fmla="val 12022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altLang="zh-CN" dirty="0" smtClean="0">
                <a:solidFill>
                  <a:srgbClr val="0000FF"/>
                </a:solidFill>
              </a:rPr>
              <a:t>why </a:t>
            </a:r>
            <a:r>
              <a:rPr lang="en-US" altLang="zh-CN" dirty="0">
                <a:solidFill>
                  <a:srgbClr val="0000FF"/>
                </a:solidFill>
              </a:rPr>
              <a:t>not -</a:t>
            </a:r>
            <a:r>
              <a:rPr lang="en-US" altLang="zh-CN" dirty="0" smtClean="0">
                <a:solidFill>
                  <a:srgbClr val="0000FF"/>
                </a:solidFill>
              </a:rPr>
              <a:t>2147483648?</a:t>
            </a:r>
            <a:endParaRPr lang="en-US" altLang="zh-CN" dirty="0">
              <a:solidFill>
                <a:srgbClr val="0000FF"/>
              </a:solidFill>
            </a:endParaRPr>
          </a:p>
        </p:txBody>
      </p:sp>
    </p:spTree>
    <p:extLst>
      <p:ext uri="{BB962C8B-B14F-4D97-AF65-F5344CB8AC3E}">
        <p14:creationId xmlns:p14="http://schemas.microsoft.com/office/powerpoint/2010/main" val="27155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additive="base">
                                        <p:cTn id="4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 calcmode="lin" valueType="num">
                                      <p:cBhvr additive="base">
                                        <p:cTn id="5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 calcmode="lin" valueType="num">
                                      <p:cBhvr additive="base">
                                        <p:cTn id="6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 calcmode="lin" valueType="num">
                                      <p:cBhvr additive="base">
                                        <p:cTn id="6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 calcmode="lin" valueType="num">
                                      <p:cBhvr additive="base">
                                        <p:cTn id="7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
                                            <p:txEl>
                                              <p:pRg st="14" end="14"/>
                                            </p:txEl>
                                          </p:spTgt>
                                        </p:tgtEl>
                                        <p:attrNameLst>
                                          <p:attrName>style.visibility</p:attrName>
                                        </p:attrNameLst>
                                      </p:cBhvr>
                                      <p:to>
                                        <p:strVal val="visible"/>
                                      </p:to>
                                    </p:set>
                                    <p:anim calcmode="lin" valueType="num">
                                      <p:cBhvr additive="base">
                                        <p:cTn id="74"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idx="4294967295"/>
          </p:nvPr>
        </p:nvSpPr>
        <p:spPr bwMode="auto">
          <a:xfrm>
            <a:off x="457200" y="142875"/>
            <a:ext cx="8229600" cy="544513"/>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3200" i="0" u="none" strike="noStrike" kern="0" cap="none" spc="0" normalizeH="0" baseline="0" noProof="0" dirty="0" smtClean="0">
                <a:ln>
                  <a:noFill/>
                </a:ln>
                <a:solidFill>
                  <a:srgbClr val="FF0000"/>
                </a:solidFill>
                <a:effectLst/>
                <a:uLnTx/>
                <a:uFillTx/>
              </a:rPr>
              <a:t>数值数据表示的三要素</a:t>
            </a:r>
          </a:p>
        </p:txBody>
      </p:sp>
      <p:sp>
        <p:nvSpPr>
          <p:cNvPr id="10" name="Rectangle 3"/>
          <p:cNvSpPr txBox="1">
            <a:spLocks noChangeArrowheads="1"/>
          </p:cNvSpPr>
          <p:nvPr/>
        </p:nvSpPr>
        <p:spPr bwMode="auto">
          <a:xfrm>
            <a:off x="536600" y="981095"/>
            <a:ext cx="7607300" cy="5305425"/>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p>
            <a:pPr marL="285750" marR="0" lvl="0" indent="-360000" algn="l" defTabSz="914400" rtl="0" eaLnBrk="0" fontAlgn="base" latinLnBrk="0" hangingPunct="0">
              <a:lnSpc>
                <a:spcPct val="110000"/>
              </a:lnSpc>
              <a:spcBef>
                <a:spcPct val="1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mn-cs"/>
              </a:rPr>
              <a:t>要确定一个数值数据的值必须先确定以下三个要素</a:t>
            </a:r>
          </a:p>
          <a:p>
            <a:pPr marL="685800" marR="0" lvl="1" indent="-190500" algn="l" defTabSz="914400" rtl="0" eaLnBrk="0" fontAlgn="base" latinLnBrk="0" hangingPunct="0">
              <a:lnSpc>
                <a:spcPct val="110000"/>
              </a:lnSpc>
              <a:spcBef>
                <a:spcPct val="15000"/>
              </a:spcBef>
              <a:spcAft>
                <a:spcPct val="0"/>
              </a:spcAft>
              <a:buClrTx/>
              <a:buSzTx/>
              <a:buFontTx/>
              <a:buNone/>
              <a:tabLst/>
              <a:defRPr/>
            </a:pPr>
            <a:r>
              <a:rPr kumimoji="0" lang="zh-CN" altLang="en-US"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例如，机器数</a:t>
            </a:r>
            <a:r>
              <a:rPr kumimoji="0" lang="en-US" altLang="zh-CN"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 01011001</a:t>
            </a:r>
            <a:r>
              <a:rPr kumimoji="0" lang="zh-CN" altLang="en-US"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的值是多少？</a:t>
            </a:r>
            <a:endParaRPr kumimoji="0" lang="en-US" altLang="zh-CN"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endParaRPr>
          </a:p>
          <a:p>
            <a:pPr marL="685800" marR="0" lvl="1" indent="-190500" algn="l" defTabSz="914400" rtl="0" eaLnBrk="0" fontAlgn="base" latinLnBrk="0" hangingPunct="0">
              <a:lnSpc>
                <a:spcPct val="110000"/>
              </a:lnSpc>
              <a:spcBef>
                <a:spcPct val="15000"/>
              </a:spcBef>
              <a:spcAft>
                <a:spcPct val="0"/>
              </a:spcAft>
              <a:buClrTx/>
              <a:buSzTx/>
              <a:buFontTx/>
              <a:buNone/>
              <a:tabLst/>
              <a:defRPr/>
            </a:pPr>
            <a:endParaRPr kumimoji="0" lang="zh-CN" altLang="en-US"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endParaRPr>
          </a:p>
          <a:p>
            <a:pPr marL="603250" marR="0" lvl="1" indent="-203200" algn="l" defTabSz="914400" rtl="0" eaLnBrk="0" fontAlgn="base" latinLnBrk="0" hangingPunct="0">
              <a:lnSpc>
                <a:spcPct val="110000"/>
              </a:lnSpc>
              <a:spcBef>
                <a:spcPct val="1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进位计数制</a:t>
            </a: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十进制、二进制、十六进制、八进制数及其相互转换</a:t>
            </a:r>
          </a:p>
          <a:p>
            <a:pPr marL="603250" marR="0" lvl="1" indent="-203200" algn="l" defTabSz="914400" rtl="0" eaLnBrk="0" fontAlgn="base" latinLnBrk="0" hangingPunct="0">
              <a:lnSpc>
                <a:spcPct val="110000"/>
              </a:lnSpc>
              <a:spcBef>
                <a:spcPct val="1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定</a:t>
            </a:r>
            <a:r>
              <a:rPr kumimoji="0" lang="en-US" altLang="zh-CN"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a:t>
            </a: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浮点表示</a:t>
            </a:r>
            <a:r>
              <a:rPr kumimoji="0" lang="zh-CN" altLang="en-US" sz="2000" b="1" i="0" u="none" strike="noStrike" kern="0" cap="none" spc="0" normalizeH="0" baseline="0" noProof="0" dirty="0" smtClean="0">
                <a:ln>
                  <a:noFill/>
                </a:ln>
                <a:solidFill>
                  <a:srgbClr val="009900"/>
                </a:solidFill>
                <a:effectLst/>
                <a:uLnTx/>
                <a:uFillTx/>
                <a:latin typeface="微软雅黑" pitchFamily="34" charset="-122"/>
                <a:ea typeface="微软雅黑" pitchFamily="34" charset="-122"/>
              </a:rPr>
              <a:t>（解决小数点问题）</a:t>
            </a: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定点整数、定点小数</a:t>
            </a: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浮点数（可用一个定点小数和一个定点整数来表示）</a:t>
            </a:r>
          </a:p>
          <a:p>
            <a:pPr marL="603250" marR="0" lvl="1" indent="-203200" algn="l" defTabSz="914400" rtl="0" eaLnBrk="0" fontAlgn="base" latinLnBrk="0" hangingPunct="0">
              <a:lnSpc>
                <a:spcPct val="110000"/>
              </a:lnSpc>
              <a:spcBef>
                <a:spcPct val="15000"/>
              </a:spcBef>
              <a:spcAft>
                <a:spcPct val="0"/>
              </a:spcAft>
              <a:buClrTx/>
              <a:buSzTx/>
              <a:buFontTx/>
              <a:buChar char="–"/>
              <a:tabLst/>
              <a:defRPr/>
            </a:pPr>
            <a:r>
              <a:rPr kumimoji="0" lang="zh-CN" altLang="en-US" sz="24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rPr>
              <a:t>定点数的编码</a:t>
            </a:r>
            <a:r>
              <a:rPr kumimoji="0" lang="zh-CN" altLang="en-US" sz="2000" b="1" i="0" u="none" strike="noStrike" kern="0" cap="none" spc="0" normalizeH="0" baseline="0" noProof="0" dirty="0" smtClean="0">
                <a:ln>
                  <a:noFill/>
                </a:ln>
                <a:solidFill>
                  <a:srgbClr val="009900"/>
                </a:solidFill>
                <a:effectLst/>
                <a:uLnTx/>
                <a:uFillTx/>
                <a:latin typeface="微软雅黑" pitchFamily="34" charset="-122"/>
                <a:ea typeface="微软雅黑" pitchFamily="34" charset="-122"/>
              </a:rPr>
              <a:t>（解决正负号问题）</a:t>
            </a:r>
            <a:endParaRPr kumimoji="0" lang="zh-CN" altLang="en-US" sz="2000" b="1" i="0" u="none" strike="noStrike" kern="0" cap="none" spc="0" normalizeH="0" baseline="0" noProof="0" dirty="0" smtClean="0">
              <a:ln>
                <a:noFill/>
              </a:ln>
              <a:solidFill>
                <a:srgbClr val="0000CC"/>
              </a:solidFill>
              <a:effectLst/>
              <a:uLnTx/>
              <a:uFillTx/>
              <a:latin typeface="微软雅黑" pitchFamily="34" charset="-122"/>
              <a:ea typeface="微软雅黑" pitchFamily="34" charset="-122"/>
            </a:endParaRP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原码（</a:t>
            </a:r>
            <a:r>
              <a:rPr kumimoji="0" lang="en-US" altLang="zh-CN" sz="2000" b="1" i="0" u="none" strike="noStrike" kern="0" cap="none" spc="0" normalizeH="0" baseline="0" noProof="0" dirty="0" smtClean="0">
                <a:ln>
                  <a:noFill/>
                </a:ln>
                <a:solidFill>
                  <a:srgbClr val="000000"/>
                </a:solidFill>
                <a:effectLst/>
                <a:uLnTx/>
                <a:uFillTx/>
                <a:latin typeface="Arial"/>
                <a:ea typeface="宋体"/>
              </a:rPr>
              <a:t>Signed magnitude</a:t>
            </a: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endParaRP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反码（</a:t>
            </a:r>
            <a:r>
              <a:rPr kumimoji="0" lang="en-US" altLang="zh-CN" sz="2000" b="1" i="0" u="none" strike="noStrike" kern="0" cap="none" spc="0" normalizeH="0" baseline="0" noProof="0" dirty="0" smtClean="0">
                <a:ln>
                  <a:noFill/>
                </a:ln>
                <a:solidFill>
                  <a:srgbClr val="000000"/>
                </a:solidFill>
                <a:effectLst/>
                <a:uLnTx/>
                <a:uFillTx/>
                <a:latin typeface="Arial"/>
                <a:ea typeface="宋体"/>
              </a:rPr>
              <a:t>One</a:t>
            </a:r>
            <a:r>
              <a:rPr kumimoji="0" lang="en-US" altLang="zh-CN" sz="2000" b="1" i="0" u="none" strike="noStrike" kern="0" cap="none" spc="0" normalizeH="0" baseline="0" noProof="0" dirty="0" smtClean="0">
                <a:ln>
                  <a:noFill/>
                </a:ln>
                <a:solidFill>
                  <a:srgbClr val="000000"/>
                </a:solidFill>
                <a:effectLst/>
                <a:uLnTx/>
                <a:uFillTx/>
                <a:latin typeface="宋体" panose="02010600030101010101" pitchFamily="2" charset="-122"/>
                <a:ea typeface="宋体"/>
              </a:rPr>
              <a:t>’</a:t>
            </a:r>
            <a:r>
              <a:rPr kumimoji="0" lang="en-US" altLang="zh-CN" sz="2000" b="1" i="0" u="none" strike="noStrike" kern="0" cap="none" spc="0" normalizeH="0" baseline="0" noProof="0" dirty="0" smtClean="0">
                <a:ln>
                  <a:noFill/>
                </a:ln>
                <a:solidFill>
                  <a:srgbClr val="000000"/>
                </a:solidFill>
                <a:effectLst/>
                <a:uLnTx/>
                <a:uFillTx/>
                <a:latin typeface="Arial"/>
                <a:ea typeface="宋体"/>
              </a:rPr>
              <a:t>s complement</a:t>
            </a: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）很少用</a:t>
            </a:r>
            <a:endParaRPr kumimoji="0" lang="en-US" altLang="zh-CN"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endParaRP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补码（</a:t>
            </a:r>
            <a:r>
              <a:rPr kumimoji="0" lang="en-US" altLang="zh-CN" sz="2000" b="1" i="0" u="none" strike="noStrike" kern="0" cap="none" spc="0" normalizeH="0" baseline="0" noProof="0" dirty="0" smtClean="0">
                <a:ln>
                  <a:noFill/>
                </a:ln>
                <a:solidFill>
                  <a:srgbClr val="000000"/>
                </a:solidFill>
                <a:effectLst/>
                <a:uLnTx/>
                <a:uFillTx/>
                <a:latin typeface="Arial"/>
                <a:ea typeface="宋体"/>
              </a:rPr>
              <a:t>Two</a:t>
            </a:r>
            <a:r>
              <a:rPr kumimoji="0" lang="en-US" altLang="zh-CN" sz="2000" b="1" i="0" u="none" strike="noStrike" kern="0" cap="none" spc="0" normalizeH="0" baseline="0" noProof="0" dirty="0" smtClean="0">
                <a:ln>
                  <a:noFill/>
                </a:ln>
                <a:solidFill>
                  <a:srgbClr val="000000"/>
                </a:solidFill>
                <a:effectLst/>
                <a:uLnTx/>
                <a:uFillTx/>
                <a:latin typeface="宋体" panose="02010600030101010101" pitchFamily="2" charset="-122"/>
                <a:ea typeface="宋体"/>
              </a:rPr>
              <a:t>’</a:t>
            </a:r>
            <a:r>
              <a:rPr kumimoji="0" lang="en-US" altLang="zh-CN" sz="2000" b="1" i="0" u="none" strike="noStrike" kern="0" cap="none" spc="0" normalizeH="0" baseline="0" noProof="0" dirty="0" smtClean="0">
                <a:ln>
                  <a:noFill/>
                </a:ln>
                <a:solidFill>
                  <a:srgbClr val="000000"/>
                </a:solidFill>
                <a:effectLst/>
                <a:uLnTx/>
                <a:uFillTx/>
                <a:latin typeface="Arial"/>
                <a:ea typeface="宋体"/>
              </a:rPr>
              <a:t>s complement</a:t>
            </a: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a:t>
            </a:r>
            <a:endParaRPr kumimoji="0" lang="en-US" altLang="zh-CN"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endParaRPr>
          </a:p>
          <a:p>
            <a:pPr marL="1085850" marR="0" lvl="2" indent="-190500" algn="l" defTabSz="914400" rtl="0" eaLnBrk="0" fontAlgn="base" latinLnBrk="0" hangingPunct="0">
              <a:lnSpc>
                <a:spcPct val="110000"/>
              </a:lnSpc>
              <a:spcBef>
                <a:spcPct val="15000"/>
              </a:spcBef>
              <a:spcAft>
                <a:spcPct val="0"/>
              </a:spcAft>
              <a:buClrTx/>
              <a:buSzTx/>
              <a:buFontTx/>
              <a:buChar char="•"/>
              <a:tabLst/>
              <a:defRPr/>
            </a:pP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移码（</a:t>
            </a:r>
            <a:r>
              <a:rPr kumimoji="0" lang="en-US" altLang="zh-CN" sz="2000" b="1" i="0" u="none" strike="noStrike" kern="0" cap="none" spc="0" normalizeH="0" baseline="0" noProof="0" dirty="0" smtClean="0">
                <a:ln>
                  <a:noFill/>
                </a:ln>
                <a:solidFill>
                  <a:srgbClr val="000000"/>
                </a:solidFill>
                <a:effectLst/>
                <a:uLnTx/>
                <a:uFillTx/>
                <a:latin typeface="Arial"/>
                <a:ea typeface="宋体"/>
              </a:rPr>
              <a:t>Biased notation</a:t>
            </a:r>
            <a:r>
              <a:rPr kumimoji="0" lang="zh-CN" altLang="en-US" sz="2000" b="1" i="0" u="none" strike="noStrike" kern="0" cap="none" spc="0" normalizeH="0" baseline="0" noProof="0" dirty="0" smtClean="0">
                <a:ln>
                  <a:noFill/>
                </a:ln>
                <a:solidFill>
                  <a:srgbClr val="006600"/>
                </a:solidFill>
                <a:effectLst/>
                <a:uLnTx/>
                <a:uFillTx/>
                <a:latin typeface="微软雅黑" pitchFamily="34" charset="-122"/>
                <a:ea typeface="微软雅黑"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blinds(horizontal)">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blinds(horizontal)">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blinds(horizontal)">
                                      <p:cBhvr>
                                        <p:cTn id="17" dur="500"/>
                                        <p:tgtEl>
                                          <p:spTgt spid="10">
                                            <p:txEl>
                                              <p:pRg st="6" end="6"/>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0">
                                            <p:txEl>
                                              <p:pRg st="7" end="7"/>
                                            </p:txEl>
                                          </p:spTgt>
                                        </p:tgtEl>
                                        <p:attrNameLst>
                                          <p:attrName>style.visibility</p:attrName>
                                        </p:attrNameLst>
                                      </p:cBhvr>
                                      <p:to>
                                        <p:strVal val="visible"/>
                                      </p:to>
                                    </p:set>
                                    <p:animEffect transition="in" filter="blinds(horizontal)">
                                      <p:cBhvr>
                                        <p:cTn id="20" dur="500"/>
                                        <p:tgtEl>
                                          <p:spTgt spid="10">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animEffect transition="in" filter="blinds(horizontal)">
                                      <p:cBhvr>
                                        <p:cTn id="25" dur="500"/>
                                        <p:tgtEl>
                                          <p:spTgt spid="10">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10" end="10"/>
                                            </p:txEl>
                                          </p:spTgt>
                                        </p:tgtEl>
                                        <p:attrNameLst>
                                          <p:attrName>style.visibility</p:attrName>
                                        </p:attrNameLst>
                                      </p:cBhvr>
                                      <p:to>
                                        <p:strVal val="visible"/>
                                      </p:to>
                                    </p:set>
                                    <p:animEffect transition="in" filter="blinds(horizontal)">
                                      <p:cBhvr>
                                        <p:cTn id="28" dur="500"/>
                                        <p:tgtEl>
                                          <p:spTgt spid="10">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xEl>
                                              <p:pRg st="11" end="11"/>
                                            </p:txEl>
                                          </p:spTgt>
                                        </p:tgtEl>
                                        <p:attrNameLst>
                                          <p:attrName>style.visibility</p:attrName>
                                        </p:attrNameLst>
                                      </p:cBhvr>
                                      <p:to>
                                        <p:strVal val="visible"/>
                                      </p:to>
                                    </p:set>
                                    <p:animEffect transition="in" filter="blinds(horizontal)">
                                      <p:cBhvr>
                                        <p:cTn id="31" dur="500"/>
                                        <p:tgtEl>
                                          <p:spTgt spid="10">
                                            <p:txEl>
                                              <p:pRg st="11" end="11"/>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xEl>
                                              <p:pRg st="12" end="12"/>
                                            </p:txEl>
                                          </p:spTgt>
                                        </p:tgtEl>
                                        <p:attrNameLst>
                                          <p:attrName>style.visibility</p:attrName>
                                        </p:attrNameLst>
                                      </p:cBhvr>
                                      <p:to>
                                        <p:strVal val="visible"/>
                                      </p:to>
                                    </p:set>
                                    <p:animEffect transition="in" filter="blinds(horizontal)">
                                      <p:cBhvr>
                                        <p:cTn id="34" dur="500"/>
                                        <p:tgtEl>
                                          <p:spTgt spid="1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80</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323528" y="1052736"/>
            <a:ext cx="7776864" cy="3044423"/>
          </a:xfrm>
          <a:prstGeom prst="rect">
            <a:avLst/>
          </a:prstGeom>
          <a:solidFill>
            <a:srgbClr val="CCFF66">
              <a:alpha val="74117"/>
            </a:srgbClr>
          </a:solidFill>
          <a:ln w="25400">
            <a:solidFill>
              <a:schemeClr val="accent1"/>
            </a:solidFill>
            <a:miter lim="800000"/>
            <a:headEnd/>
            <a:tailEnd/>
          </a:ln>
          <a:effectLst>
            <a:outerShdw dist="71842"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x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%u = %X = %d\n"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4211960" y="3501008"/>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机器码输出</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14" name="矩形标注 13"/>
          <p:cNvSpPr/>
          <p:nvPr/>
        </p:nvSpPr>
        <p:spPr>
          <a:xfrm>
            <a:off x="3131840" y="1401721"/>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smtClean="0">
                <a:solidFill>
                  <a:schemeClr val="tx1"/>
                </a:solidFill>
                <a:latin typeface="Adobe 楷体 Std R" panose="02020400000000000000" pitchFamily="18" charset="-122"/>
                <a:ea typeface="Adobe 楷体 Std R" panose="02020400000000000000" pitchFamily="18" charset="-122"/>
              </a:rPr>
              <a:t>真值赋值</a:t>
            </a:r>
            <a:endParaRPr lang="zh-CN" altLang="en-US" dirty="0">
              <a:solidFill>
                <a:schemeClr val="tx1"/>
              </a:solidFill>
              <a:latin typeface="Adobe 楷体 Std R" panose="02020400000000000000" pitchFamily="18" charset="-122"/>
              <a:ea typeface="Adobe 楷体 Std R" panose="02020400000000000000" pitchFamily="18" charset="-122"/>
            </a:endParaRPr>
          </a:p>
        </p:txBody>
      </p:sp>
      <p:sp>
        <p:nvSpPr>
          <p:cNvPr id="13" name="Rectangle 4"/>
          <p:cNvSpPr>
            <a:spLocks noChangeArrowheads="1"/>
          </p:cNvSpPr>
          <p:nvPr/>
        </p:nvSpPr>
        <p:spPr bwMode="auto">
          <a:xfrm>
            <a:off x="179512" y="4820201"/>
            <a:ext cx="8784976"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 x = 4294967295 = FFFFFFFF = -1</a:t>
            </a:r>
          </a:p>
        </p:txBody>
      </p:sp>
      <p:sp>
        <p:nvSpPr>
          <p:cNvPr id="16" name="Rectangle 4"/>
          <p:cNvSpPr>
            <a:spLocks noChangeArrowheads="1"/>
          </p:cNvSpPr>
          <p:nvPr/>
        </p:nvSpPr>
        <p:spPr bwMode="auto">
          <a:xfrm>
            <a:off x="211849" y="5543243"/>
            <a:ext cx="8784976" cy="520655"/>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a:solidFill>
                  <a:schemeClr val="bg1"/>
                </a:solidFill>
                <a:latin typeface="Courier New" panose="02070309020205020404" pitchFamily="49" charset="0"/>
                <a:ea typeface="宋体" panose="02010600030101010101" pitchFamily="2" charset="-122"/>
              </a:rPr>
              <a:t> </a:t>
            </a:r>
            <a:r>
              <a:rPr lang="en-US" altLang="zh-CN" sz="2800" b="1" i="0" dirty="0" smtClean="0">
                <a:solidFill>
                  <a:schemeClr val="bg1"/>
                </a:solidFill>
                <a:latin typeface="Courier New" panose="02070309020205020404" pitchFamily="49" charset="0"/>
                <a:ea typeface="宋体" panose="02010600030101010101" pitchFamily="2" charset="-122"/>
              </a:rPr>
              <a:t>u </a:t>
            </a:r>
            <a:r>
              <a:rPr lang="en-US" altLang="zh-CN" sz="2800" b="1" i="0" dirty="0">
                <a:solidFill>
                  <a:schemeClr val="bg1"/>
                </a:solidFill>
                <a:latin typeface="Courier New" panose="02070309020205020404" pitchFamily="49" charset="0"/>
                <a:ea typeface="宋体" panose="02010600030101010101" pitchFamily="2" charset="-122"/>
              </a:rPr>
              <a:t>= 2147483648 = 80000000 = -2147483648</a:t>
            </a:r>
          </a:p>
        </p:txBody>
      </p:sp>
      <p:sp>
        <p:nvSpPr>
          <p:cNvPr id="11" name="Rectangle 2"/>
          <p:cNvSpPr>
            <a:spLocks noGrp="1" noChangeArrowheads="1"/>
          </p:cNvSpPr>
          <p:nvPr>
            <p:ph type="title"/>
          </p:nvPr>
        </p:nvSpPr>
        <p:spPr bwMode="auto">
          <a:xfrm>
            <a:off x="457200" y="139700"/>
            <a:ext cx="8229600" cy="561975"/>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solidFill>
                  <a:srgbClr val="FF0000"/>
                </a:solidFill>
                <a:effectLst/>
                <a:uLnTx/>
                <a:uFillTx/>
              </a:rPr>
              <a:t>C</a:t>
            </a:r>
            <a:r>
              <a:rPr kumimoji="0" lang="zh-CN" altLang="en-US" sz="2400" i="0" u="none" strike="noStrike" kern="0" cap="none" spc="0" normalizeH="0" baseline="0" noProof="0" dirty="0" smtClean="0">
                <a:ln>
                  <a:noFill/>
                </a:ln>
                <a:solidFill>
                  <a:srgbClr val="FF0000"/>
                </a:solidFill>
                <a:effectLst/>
                <a:uLnTx/>
                <a:uFillTx/>
              </a:rPr>
              <a:t>语言程序中的整数   </a:t>
            </a:r>
            <a:r>
              <a:rPr kumimoji="0" lang="zh-CN" altLang="en-US" sz="2400" b="0" i="1" u="none" strike="noStrike" kern="0" cap="none" spc="0" normalizeH="0" baseline="0" noProof="0" dirty="0" smtClean="0">
                <a:ln>
                  <a:noFill/>
                </a:ln>
                <a:solidFill>
                  <a:srgbClr val="FF0000"/>
                </a:solidFill>
                <a:effectLst/>
                <a:uLnTx/>
                <a:uFillTx/>
              </a:rPr>
              <a:t>具体解释见下页</a:t>
            </a:r>
          </a:p>
        </p:txBody>
      </p:sp>
    </p:spTree>
    <p:extLst>
      <p:ext uri="{BB962C8B-B14F-4D97-AF65-F5344CB8AC3E}">
        <p14:creationId xmlns:p14="http://schemas.microsoft.com/office/powerpoint/2010/main" val="13497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
                                            <p:bg/>
                                          </p:spTgt>
                                        </p:tgtEl>
                                        <p:attrNameLst>
                                          <p:attrName>style.visibility</p:attrName>
                                        </p:attrNameLst>
                                      </p:cBhvr>
                                      <p:to>
                                        <p:strVal val="visible"/>
                                      </p:to>
                                    </p:set>
                                    <p:anim calcmode="lin" valueType="num">
                                      <p:cBhvr additive="base">
                                        <p:cTn id="65"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66" dur="500" fill="hold"/>
                                        <p:tgtEl>
                                          <p:spTgt spid="13">
                                            <p:bg/>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xEl>
                                              <p:pRg st="0" end="0"/>
                                            </p:txEl>
                                          </p:spTgt>
                                        </p:tgtEl>
                                        <p:attrNameLst>
                                          <p:attrName>style.visibility</p:attrName>
                                        </p:attrNameLst>
                                      </p:cBhvr>
                                      <p:to>
                                        <p:strVal val="visible"/>
                                      </p:to>
                                    </p:set>
                                    <p:anim calcmode="lin" valueType="num">
                                      <p:cBhvr additive="base">
                                        <p:cTn id="6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6">
                                            <p:bg/>
                                          </p:spTgt>
                                        </p:tgtEl>
                                        <p:attrNameLst>
                                          <p:attrName>style.visibility</p:attrName>
                                        </p:attrNameLst>
                                      </p:cBhvr>
                                      <p:to>
                                        <p:strVal val="visible"/>
                                      </p:to>
                                    </p:set>
                                    <p:anim calcmode="lin" valueType="num">
                                      <p:cBhvr additive="base">
                                        <p:cTn id="75"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bg/>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build="allAtOnce" animBg="1" autoUpdateAnimBg="0"/>
      <p:bldP spid="16" grpId="0" build="allAtOnce"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bwMode="auto">
          <a:xfrm>
            <a:off x="457200" y="139700"/>
            <a:ext cx="8229600" cy="561975"/>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smtClean="0">
                <a:ln>
                  <a:noFill/>
                </a:ln>
                <a:solidFill>
                  <a:srgbClr val="FF0000"/>
                </a:solidFill>
                <a:effectLst/>
                <a:uLnTx/>
                <a:uFillTx/>
              </a:rPr>
              <a:t>C</a:t>
            </a:r>
            <a:r>
              <a:rPr kumimoji="0" lang="zh-CN" altLang="en-US" sz="2400" i="0" u="none" strike="noStrike" kern="0" cap="none" spc="0" normalizeH="0" baseline="0" noProof="0" dirty="0" smtClean="0">
                <a:ln>
                  <a:noFill/>
                </a:ln>
                <a:solidFill>
                  <a:srgbClr val="FF0000"/>
                </a:solidFill>
                <a:effectLst/>
                <a:uLnTx/>
                <a:uFillTx/>
              </a:rPr>
              <a:t>语言程序中的整数</a:t>
            </a:r>
          </a:p>
        </p:txBody>
      </p:sp>
      <p:sp>
        <p:nvSpPr>
          <p:cNvPr id="9" name="Rectangle 3"/>
          <p:cNvSpPr txBox="1">
            <a:spLocks noChangeArrowheads="1"/>
          </p:cNvSpPr>
          <p:nvPr/>
        </p:nvSpPr>
        <p:spPr bwMode="auto">
          <a:xfrm>
            <a:off x="476250" y="819150"/>
            <a:ext cx="8229600" cy="58499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例如，考虑以下</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C</a:t>
            </a: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代码：</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1 	int x = –1;</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2 	unsigned u = 2147483648;</a:t>
            </a:r>
            <a:endParaRPr kumimoji="0" lang="pt-BR"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3</a:t>
            </a: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pt-BR"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4	printf ( “x = %u = %d\n”, x, x);</a:t>
            </a:r>
            <a:endPar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5	printf ( “u = %u = %d\n”, u, u);</a:t>
            </a:r>
          </a:p>
          <a:p>
            <a:pPr marL="342900" marR="0" lvl="0" indent="-342900" algn="l" defTabSz="914400" rtl="0" eaLnBrk="0" fontAlgn="base" latinLnBrk="0" hangingPunct="0">
              <a:lnSpc>
                <a:spcPct val="115000"/>
              </a:lnSpc>
              <a:spcBef>
                <a:spcPct val="2500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在</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32</a:t>
            </a: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位机器上运行上述代码时，它的输出结果是什么？为什么？</a:t>
            </a:r>
          </a:p>
          <a:p>
            <a:pPr marL="342900" marR="0" lvl="0" indent="-342900" algn="l" defTabSz="914400" rtl="0" eaLnBrk="0" fontAlgn="base" latinLnBrk="0" hangingPunct="0">
              <a:lnSpc>
                <a:spcPct val="115000"/>
              </a:lnSpc>
              <a:spcBef>
                <a:spcPct val="25000"/>
              </a:spcBef>
              <a:spcAft>
                <a:spcPct val="0"/>
              </a:spcAft>
              <a:buClrTx/>
              <a:buSzTx/>
              <a:buFontTx/>
              <a:buNone/>
              <a:tabLst/>
              <a:defRPr/>
            </a:pPr>
            <a:r>
              <a:rPr kumimoji="0" lang="en-US" altLang="zh-CN" sz="2200" b="1" i="0" u="none" strike="noStrike" kern="0" cap="none" spc="0" normalizeH="0" baseline="0" noProof="0" smtClean="0">
                <a:ln>
                  <a:noFill/>
                </a:ln>
                <a:solidFill>
                  <a:srgbClr val="008000"/>
                </a:solidFill>
                <a:effectLst/>
                <a:uLnTx/>
                <a:uFillTx/>
                <a:latin typeface="微软雅黑" pitchFamily="34" charset="-122"/>
                <a:ea typeface="微软雅黑" pitchFamily="34" charset="-122"/>
                <a:cs typeface="+mn-cs"/>
              </a:rPr>
              <a:t>x = 4294967295 = –1</a:t>
            </a:r>
          </a:p>
          <a:p>
            <a:pPr marL="342900" marR="0" lvl="0" indent="-342900" algn="l" defTabSz="914400" rtl="0" eaLnBrk="0" fontAlgn="base" latinLnBrk="0" hangingPunct="0">
              <a:lnSpc>
                <a:spcPct val="115000"/>
              </a:lnSpc>
              <a:spcBef>
                <a:spcPct val="25000"/>
              </a:spcBef>
              <a:spcAft>
                <a:spcPct val="0"/>
              </a:spcAft>
              <a:buClrTx/>
              <a:buSzTx/>
              <a:buFontTx/>
              <a:buNone/>
              <a:tabLst/>
              <a:defRPr/>
            </a:pPr>
            <a:r>
              <a:rPr kumimoji="0" lang="en-US" altLang="zh-CN" sz="2200" b="1" i="0" u="none" strike="noStrike" kern="0" cap="none" spc="0" normalizeH="0" baseline="0" noProof="0" smtClean="0">
                <a:ln>
                  <a:noFill/>
                </a:ln>
                <a:solidFill>
                  <a:srgbClr val="008000"/>
                </a:solidFill>
                <a:effectLst/>
                <a:uLnTx/>
                <a:uFillTx/>
                <a:latin typeface="微软雅黑" pitchFamily="34" charset="-122"/>
                <a:ea typeface="微软雅黑" pitchFamily="34" charset="-122"/>
                <a:cs typeface="+mn-cs"/>
              </a:rPr>
              <a:t>u = 2147483648 = –2147483648</a:t>
            </a:r>
            <a:endParaRPr kumimoji="0" lang="en-US" altLang="zh-CN" sz="2200" b="1" i="1" u="none" strike="noStrike" kern="0" cap="none" spc="0" normalizeH="0" baseline="0" noProof="0" smtClean="0">
              <a:ln>
                <a:noFill/>
              </a:ln>
              <a:solidFill>
                <a:srgbClr val="008000"/>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15000"/>
              </a:lnSpc>
              <a:spcBef>
                <a:spcPct val="25000"/>
              </a:spcBef>
              <a:spcAft>
                <a:spcPct val="0"/>
              </a:spcAft>
              <a:buClr>
                <a:srgbClr val="0033CC"/>
              </a:buClr>
              <a:buSzTx/>
              <a:buFont typeface="Wingdings" pitchFamily="2" charset="2"/>
              <a:buChar char="u"/>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mn-cs"/>
              </a:rPr>
              <a:t> </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因为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–1</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的补码整数表示为“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11…1”</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，作为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32</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位无符号数解释时，其值为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2</a:t>
            </a:r>
            <a:r>
              <a:rPr kumimoji="0" lang="en-US" altLang="zh-CN" sz="2200" b="1" i="0" u="none" strike="noStrike" kern="0" cap="none" spc="0" normalizeH="0" baseline="30000" noProof="0" smtClean="0">
                <a:ln>
                  <a:noFill/>
                </a:ln>
                <a:solidFill>
                  <a:srgbClr val="0033CC"/>
                </a:solidFill>
                <a:effectLst/>
                <a:uLnTx/>
                <a:uFillTx/>
                <a:latin typeface="微软雅黑" pitchFamily="34" charset="-122"/>
                <a:ea typeface="微软雅黑" pitchFamily="34" charset="-122"/>
                <a:cs typeface="+mn-cs"/>
              </a:rPr>
              <a:t>32</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–1= 4 294 967 296–1 = 4 294 967 295</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a:t>
            </a:r>
            <a:endParaRPr kumimoji="0" lang="zh-CN" altLang="en-US" sz="2200" b="1" i="1"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endParaRPr>
          </a:p>
          <a:p>
            <a:pPr marL="342900" marR="0" lvl="0" indent="-342900" algn="l" defTabSz="914400" rtl="0" eaLnBrk="0" fontAlgn="base" latinLnBrk="0" hangingPunct="0">
              <a:lnSpc>
                <a:spcPct val="115000"/>
              </a:lnSpc>
              <a:spcBef>
                <a:spcPct val="25000"/>
              </a:spcBef>
              <a:spcAft>
                <a:spcPct val="0"/>
              </a:spcAft>
              <a:buClr>
                <a:srgbClr val="0033CC"/>
              </a:buClr>
              <a:buSzTx/>
              <a:buFont typeface="Wingdings" pitchFamily="2" charset="2"/>
              <a:buChar char="u"/>
              <a:tabLst/>
              <a:defRPr/>
            </a:pP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 2</a:t>
            </a:r>
            <a:r>
              <a:rPr kumimoji="0" lang="en-US" altLang="zh-CN" sz="2200" b="1" i="0" u="none" strike="noStrike" kern="0" cap="none" spc="0" normalizeH="0" baseline="30000" noProof="0" smtClean="0">
                <a:ln>
                  <a:noFill/>
                </a:ln>
                <a:solidFill>
                  <a:srgbClr val="0033CC"/>
                </a:solidFill>
                <a:effectLst/>
                <a:uLnTx/>
                <a:uFillTx/>
                <a:latin typeface="微软雅黑" pitchFamily="34" charset="-122"/>
                <a:ea typeface="微软雅黑" pitchFamily="34" charset="-122"/>
                <a:cs typeface="+mn-cs"/>
              </a:rPr>
              <a:t>31</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的无符号数表示为“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100…0”</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，被解释为</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32</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位带符号整数时，其值为最小负数：</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–2</a:t>
            </a:r>
            <a:r>
              <a:rPr kumimoji="0" lang="en-US" altLang="zh-CN" sz="2200" b="1" i="0" u="none" strike="noStrike" kern="0" cap="none" spc="0" normalizeH="0" baseline="30000" noProof="0" smtClean="0">
                <a:ln>
                  <a:noFill/>
                </a:ln>
                <a:solidFill>
                  <a:srgbClr val="0033CC"/>
                </a:solidFill>
                <a:effectLst/>
                <a:uLnTx/>
                <a:uFillTx/>
                <a:latin typeface="微软雅黑" pitchFamily="34" charset="-122"/>
                <a:ea typeface="微软雅黑" pitchFamily="34" charset="-122"/>
                <a:cs typeface="+mn-cs"/>
              </a:rPr>
              <a:t>32-1</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 = –2</a:t>
            </a:r>
            <a:r>
              <a:rPr kumimoji="0" lang="en-US" altLang="zh-CN" sz="2200" b="1" i="0" u="none" strike="noStrike" kern="0" cap="none" spc="0" normalizeH="0" baseline="30000" noProof="0" smtClean="0">
                <a:ln>
                  <a:noFill/>
                </a:ln>
                <a:solidFill>
                  <a:srgbClr val="0033CC"/>
                </a:solidFill>
                <a:effectLst/>
                <a:uLnTx/>
                <a:uFillTx/>
                <a:latin typeface="微软雅黑" pitchFamily="34" charset="-122"/>
                <a:ea typeface="微软雅黑" pitchFamily="34" charset="-122"/>
                <a:cs typeface="+mn-cs"/>
              </a:rPr>
              <a:t>31</a:t>
            </a:r>
            <a:r>
              <a:rPr kumimoji="0" lang="en-US" altLang="zh-CN"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 = –2 147 483 648</a:t>
            </a:r>
            <a:r>
              <a:rPr kumimoji="0" lang="zh-CN" altLang="en-US" sz="2200" b="1" i="0" u="none" strike="noStrike" kern="0" cap="none" spc="0" normalizeH="0" baseline="0" noProof="0" smtClean="0">
                <a:ln>
                  <a:noFill/>
                </a:ln>
                <a:solidFill>
                  <a:srgbClr val="0033CC"/>
                </a:solidFill>
                <a:effectLst/>
                <a:uLnTx/>
                <a:uFillTx/>
                <a:latin typeface="微软雅黑" pitchFamily="34" charset="-122"/>
                <a:ea typeface="微软雅黑" pitchFamily="34" charset="-122"/>
                <a:cs typeface="+mn-cs"/>
              </a:rPr>
              <a:t>。</a:t>
            </a:r>
            <a:endParaRPr kumimoji="0" lang="zh-CN" altLang="en-US" sz="2200" b="1" i="0" u="none" strike="noStrike" kern="0" cap="none" spc="0" normalizeH="0" baseline="0" noProof="0" dirty="0" smtClean="0">
              <a:ln>
                <a:noFill/>
              </a:ln>
              <a:solidFill>
                <a:srgbClr val="0033CC"/>
              </a:solidFill>
              <a:effectLst/>
              <a:uLnTx/>
              <a:uFillTx/>
              <a:latin typeface="微软雅黑" pitchFamily="34" charset="-122"/>
              <a:ea typeface="微软雅黑" pitchFamily="34" charset="-122"/>
              <a:cs typeface="+mn-cs"/>
            </a:endParaRPr>
          </a:p>
        </p:txBody>
      </p:sp>
      <p:sp>
        <p:nvSpPr>
          <p:cNvPr id="10" name="灯片编号占位符 3"/>
          <p:cNvSpPr>
            <a:spLocks noGrp="1"/>
          </p:cNvSpPr>
          <p:nvPr>
            <p:ph type="sldNum" sz="quarter" idx="4294967295"/>
          </p:nvPr>
        </p:nvSpPr>
        <p:spPr>
          <a:xfrm>
            <a:off x="6553200" y="6245225"/>
            <a:ext cx="2133600" cy="476250"/>
          </a:xfrm>
          <a:prstGeom prst="rect">
            <a:avLst/>
          </a:prstGeom>
          <a:noFill/>
        </p:spPr>
        <p:txBody>
          <a:bodyPr/>
          <a:lstStyle/>
          <a:p>
            <a:fld id="{FAFCEA77-5C63-45E4-A0DA-8C8C9E8D6692}" type="slidenum">
              <a:rPr lang="en-US" altLang="zh-CN" smtClean="0">
                <a:latin typeface="Arial" pitchFamily="34" charset="0"/>
              </a:rPr>
              <a:pPr/>
              <a:t>81</a:t>
            </a:fld>
            <a:endParaRPr lang="en-US" altLang="zh-CN"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7" end="7"/>
                                            </p:txEl>
                                          </p:spTgt>
                                        </p:tgtEl>
                                        <p:attrNameLst>
                                          <p:attrName>style.visibility</p:attrName>
                                        </p:attrNameLst>
                                      </p:cBhvr>
                                      <p:to>
                                        <p:strVal val="visible"/>
                                      </p:to>
                                    </p:set>
                                    <p:animEffect transition="in" filter="blinds(horizontal)">
                                      <p:cBhvr>
                                        <p:cTn id="7" dur="500"/>
                                        <p:tgtEl>
                                          <p:spTgt spid="9">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8" end="8"/>
                                            </p:txEl>
                                          </p:spTgt>
                                        </p:tgtEl>
                                        <p:attrNameLst>
                                          <p:attrName>style.visibility</p:attrName>
                                        </p:attrNameLst>
                                      </p:cBhvr>
                                      <p:to>
                                        <p:strVal val="visible"/>
                                      </p:to>
                                    </p:set>
                                    <p:animEffect transition="in" filter="blinds(horizontal)">
                                      <p:cBhvr>
                                        <p:cTn id="10" dur="500"/>
                                        <p:tgtEl>
                                          <p:spTgt spid="9">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animEffect transition="in" filter="blinds(horizontal)">
                                      <p:cBhvr>
                                        <p:cTn id="15" dur="500"/>
                                        <p:tgtEl>
                                          <p:spTgt spid="9">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10" end="10"/>
                                            </p:txEl>
                                          </p:spTgt>
                                        </p:tgtEl>
                                        <p:attrNameLst>
                                          <p:attrName>style.visibility</p:attrName>
                                        </p:attrNameLst>
                                      </p:cBhvr>
                                      <p:to>
                                        <p:strVal val="visible"/>
                                      </p:to>
                                    </p:set>
                                    <p:animEffect transition="in" filter="blinds(horizontal)">
                                      <p:cBhvr>
                                        <p:cTn id="20"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C</a:t>
            </a:r>
            <a:r>
              <a:rPr lang="zh-CN" altLang="en-US" dirty="0">
                <a:solidFill>
                  <a:srgbClr val="FF0000"/>
                </a:solidFill>
              </a:rPr>
              <a:t>语言程序中的</a:t>
            </a:r>
            <a:r>
              <a:rPr lang="zh-CN" altLang="en-US" dirty="0" smtClean="0">
                <a:solidFill>
                  <a:srgbClr val="FF0000"/>
                </a:solidFill>
              </a:rPr>
              <a:t>整数                  </a:t>
            </a:r>
            <a:r>
              <a:rPr lang="en-US" altLang="zh-CN" b="0" i="1" dirty="0" smtClean="0">
                <a:solidFill>
                  <a:srgbClr val="FF0000"/>
                </a:solidFill>
              </a:rPr>
              <a:t>(</a:t>
            </a:r>
            <a:r>
              <a:rPr lang="zh-CN" altLang="en-US" b="0" i="1" dirty="0" smtClean="0">
                <a:solidFill>
                  <a:srgbClr val="FF0000"/>
                </a:solidFill>
              </a:rPr>
              <a:t>具体解释见下页</a:t>
            </a:r>
            <a:r>
              <a:rPr lang="en-US" altLang="zh-CN" b="0" i="1" dirty="0" smtClean="0">
                <a:solidFill>
                  <a:srgbClr val="FF0000"/>
                </a:solidFill>
              </a:rPr>
              <a:t>)</a:t>
            </a:r>
            <a:endParaRPr lang="zh-CN" altLang="en-US" b="0" i="1" dirty="0">
              <a:solidFill>
                <a:srgbClr val="FF0000"/>
              </a:solidFill>
            </a:endParaRPr>
          </a:p>
        </p:txBody>
      </p:sp>
      <p:sp>
        <p:nvSpPr>
          <p:cNvPr id="3" name="内容占位符 2"/>
          <p:cNvSpPr>
            <a:spLocks noGrp="1"/>
          </p:cNvSpPr>
          <p:nvPr>
            <p:ph idx="1"/>
          </p:nvPr>
        </p:nvSpPr>
        <p:spPr>
          <a:xfrm>
            <a:off x="395536" y="785794"/>
            <a:ext cx="8218488" cy="5929354"/>
          </a:xfrm>
        </p:spPr>
        <p:txBody>
          <a:bodyPr/>
          <a:lstStyle/>
          <a:p>
            <a:r>
              <a:rPr lang="zh-CN" altLang="en-US" sz="2000" dirty="0" smtClean="0"/>
              <a:t>常数后面加</a:t>
            </a:r>
            <a:r>
              <a:rPr lang="en-US" altLang="zh-CN" sz="2000" dirty="0" smtClean="0"/>
              <a:t>u”</a:t>
            </a:r>
            <a:r>
              <a:rPr lang="zh-CN" altLang="en-US" sz="2000" dirty="0"/>
              <a:t>或“</a:t>
            </a:r>
            <a:r>
              <a:rPr lang="en-US" altLang="zh-CN" sz="2000" dirty="0"/>
              <a:t>U”</a:t>
            </a:r>
            <a:r>
              <a:rPr lang="zh-CN" altLang="en-US" sz="2000" dirty="0"/>
              <a:t>表示无符号</a:t>
            </a:r>
            <a:r>
              <a:rPr lang="zh-CN" altLang="en-US" sz="2000" dirty="0" smtClean="0"/>
              <a:t>数</a:t>
            </a:r>
            <a:endParaRPr lang="en-US" altLang="zh-CN" sz="2000" dirty="0" smtClean="0"/>
          </a:p>
          <a:p>
            <a:r>
              <a:rPr lang="zh-CN" altLang="en-US" sz="2000" dirty="0"/>
              <a:t>若同时有无符号和带符号整数</a:t>
            </a:r>
            <a:r>
              <a:rPr lang="zh-CN" altLang="en-US" sz="2000" dirty="0" smtClean="0"/>
              <a:t>，将</a:t>
            </a:r>
            <a:r>
              <a:rPr lang="zh-CN" altLang="en-US" sz="2000" dirty="0"/>
              <a:t>带符号整数强制转换为无符号</a:t>
            </a:r>
            <a:r>
              <a:rPr lang="zh-CN" altLang="en-US" sz="2000" dirty="0" smtClean="0"/>
              <a:t>数</a:t>
            </a:r>
            <a:endParaRPr lang="en-US" altLang="zh-CN" sz="2000" dirty="0" smtClean="0"/>
          </a:p>
          <a:p>
            <a:r>
              <a:rPr lang="zh-CN" altLang="en-US" sz="2000" dirty="0" smtClean="0"/>
              <a:t>以下表达式在</a:t>
            </a:r>
            <a:r>
              <a:rPr lang="en-US" altLang="zh-CN" sz="2000" dirty="0" smtClean="0"/>
              <a:t>32</a:t>
            </a:r>
            <a:r>
              <a:rPr lang="zh-CN" altLang="en-US" sz="2000" dirty="0" smtClean="0"/>
              <a:t>位补码机器上执行，结果是什么？</a:t>
            </a:r>
            <a:endParaRPr lang="en-US" altLang="zh-CN" sz="2000" dirty="0" smtClean="0"/>
          </a:p>
          <a:p>
            <a:r>
              <a:rPr lang="pl-PL" altLang="zh-CN" sz="2000" dirty="0" smtClean="0"/>
              <a:t>-</a:t>
            </a:r>
            <a:r>
              <a:rPr lang="pl-PL" altLang="zh-CN" sz="2000" dirty="0"/>
              <a:t>1 &lt; </a:t>
            </a:r>
            <a:r>
              <a:rPr lang="pl-PL" altLang="zh-CN" sz="2000" dirty="0" smtClean="0"/>
              <a:t>0U</a:t>
            </a:r>
            <a:r>
              <a:rPr lang="en-US" altLang="zh-CN" sz="2000" dirty="0" smtClean="0"/>
              <a:t>    </a:t>
            </a:r>
            <a:endParaRPr lang="en-US" altLang="zh-CN" sz="2000" dirty="0"/>
          </a:p>
          <a:p>
            <a:pPr marL="45720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False</a:t>
            </a:r>
            <a:r>
              <a:rPr lang="en-US" altLang="zh-CN" b="1" dirty="0" smtClean="0">
                <a:solidFill>
                  <a:srgbClr val="00B050"/>
                </a:solidFill>
                <a:latin typeface="Times New Roman" panose="02020603050405020304" pitchFamily="18" charset="0"/>
                <a:ea typeface="宋体" panose="02010600030101010101" pitchFamily="2" charset="-122"/>
              </a:rPr>
              <a:t>   </a:t>
            </a:r>
            <a:r>
              <a:rPr lang="en-US" altLang="zh-CN" b="1" dirty="0" smtClean="0">
                <a:solidFill>
                  <a:schemeClr val="bg1"/>
                </a:solidFill>
                <a:latin typeface="Times New Roman" panose="02020603050405020304" pitchFamily="18" charset="0"/>
                <a:ea typeface="宋体" panose="02010600030101010101" pitchFamily="2" charset="-122"/>
              </a:rPr>
              <a:t>11…1B (2</a:t>
            </a:r>
            <a:r>
              <a:rPr lang="en-US" altLang="zh-CN" b="1" baseline="30000" dirty="0" smtClean="0">
                <a:solidFill>
                  <a:schemeClr val="bg1"/>
                </a:solidFill>
                <a:latin typeface="Times New Roman" panose="02020603050405020304" pitchFamily="18" charset="0"/>
                <a:ea typeface="宋体" panose="02010600030101010101" pitchFamily="2" charset="-122"/>
              </a:rPr>
              <a:t>32</a:t>
            </a:r>
            <a:r>
              <a:rPr lang="en-US" altLang="zh-CN" b="1" dirty="0" smtClean="0">
                <a:solidFill>
                  <a:schemeClr val="bg1"/>
                </a:solidFill>
                <a:latin typeface="Times New Roman" panose="02020603050405020304" pitchFamily="18" charset="0"/>
                <a:ea typeface="宋体" panose="02010600030101010101" pitchFamily="2" charset="-122"/>
              </a:rPr>
              <a:t>-1)   &gt;   00…0B(0)</a:t>
            </a:r>
            <a:endParaRPr lang="en-US" altLang="zh-CN"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r>
              <a:rPr lang="pl-PL" altLang="zh-CN" sz="2000" dirty="0" smtClean="0"/>
              <a:t>2147483647 </a:t>
            </a:r>
            <a:r>
              <a:rPr lang="en-US" altLang="zh-CN" sz="2000" dirty="0" smtClean="0"/>
              <a:t>  </a:t>
            </a:r>
            <a:r>
              <a:rPr lang="pl-PL" altLang="zh-CN" sz="2000" dirty="0"/>
              <a:t>&gt;</a:t>
            </a:r>
            <a:r>
              <a:rPr lang="en-US" altLang="zh-CN" sz="2000" dirty="0"/>
              <a:t> </a:t>
            </a:r>
            <a:r>
              <a:rPr lang="pl-PL" altLang="zh-CN" sz="2000" dirty="0"/>
              <a:t> (int) 2147483648U</a:t>
            </a:r>
            <a:endParaRPr lang="en-US" altLang="zh-CN" sz="2000" dirty="0"/>
          </a:p>
          <a:p>
            <a:pPr marL="0" lvl="0" indent="0">
              <a:buNone/>
            </a:pPr>
            <a:r>
              <a:rPr lang="en-US" altLang="zh-CN" sz="2000" dirty="0">
                <a:solidFill>
                  <a:srgbClr val="00B050"/>
                </a:solidFill>
              </a:rPr>
              <a:t>  </a:t>
            </a:r>
            <a:r>
              <a:rPr lang="en-US" altLang="zh-CN" sz="1600" b="1" dirty="0" smtClean="0">
                <a:solidFill>
                  <a:schemeClr val="bg1"/>
                </a:solidFill>
                <a:latin typeface="Times New Roman" panose="02020603050405020304" pitchFamily="18" charset="0"/>
                <a:ea typeface="宋体" panose="02010600030101010101" pitchFamily="2" charset="-122"/>
              </a:rPr>
              <a:t>…1</a:t>
            </a:r>
            <a:r>
              <a:rPr lang="en-US" altLang="zh-CN" sz="1600" b="1" dirty="0">
                <a:solidFill>
                  <a:srgbClr val="00B050"/>
                </a:solidFill>
                <a:latin typeface="Times New Roman" panose="02020603050405020304" pitchFamily="18" charset="0"/>
                <a:ea typeface="宋体" panose="02010600030101010101" pitchFamily="2" charset="-122"/>
              </a:rPr>
              <a:t> </a:t>
            </a:r>
            <a:r>
              <a:rPr lang="en-US" altLang="zh-CN" sz="1800" b="1" dirty="0">
                <a:solidFill>
                  <a:srgbClr val="00B050"/>
                </a:solidFill>
                <a:latin typeface="Times New Roman" panose="02020603050405020304" pitchFamily="18" charset="0"/>
                <a:ea typeface="宋体" panose="02010600030101010101" pitchFamily="2" charset="-122"/>
              </a:rPr>
              <a:t>True </a:t>
            </a:r>
            <a:r>
              <a:rPr lang="en-US" altLang="zh-CN" sz="1600" b="1" dirty="0" smtClean="0">
                <a:solidFill>
                  <a:schemeClr val="bg1"/>
                </a:solidFill>
                <a:latin typeface="Times New Roman" panose="02020603050405020304" pitchFamily="18" charset="0"/>
                <a:ea typeface="宋体" panose="02010600030101010101" pitchFamily="2" charset="-122"/>
              </a:rPr>
              <a:t>B </a:t>
            </a:r>
            <a:r>
              <a:rPr lang="en-US" altLang="zh-CN" sz="1600" b="1" dirty="0">
                <a:solidFill>
                  <a:schemeClr val="bg1"/>
                </a:solidFill>
                <a:latin typeface="Times New Roman" panose="02020603050405020304" pitchFamily="18" charset="0"/>
                <a:ea typeface="宋体" panose="02010600030101010101" pitchFamily="2" charset="-122"/>
              </a:rPr>
              <a:t>(2</a:t>
            </a:r>
            <a:r>
              <a:rPr lang="en-US" altLang="zh-CN" sz="1600" b="1" baseline="30000" dirty="0">
                <a:solidFill>
                  <a:schemeClr val="bg1"/>
                </a:solidFill>
                <a:latin typeface="Times New Roman" panose="02020603050405020304" pitchFamily="18" charset="0"/>
                <a:ea typeface="宋体" panose="02010600030101010101" pitchFamily="2" charset="-122"/>
              </a:rPr>
              <a:t>31</a:t>
            </a:r>
            <a:r>
              <a:rPr lang="en-US" altLang="zh-CN" sz="1600" b="1" dirty="0">
                <a:solidFill>
                  <a:schemeClr val="bg1"/>
                </a:solidFill>
                <a:latin typeface="Times New Roman" panose="02020603050405020304" pitchFamily="18" charset="0"/>
                <a:ea typeface="宋体" panose="02010600030101010101" pitchFamily="2" charset="-122"/>
              </a:rPr>
              <a:t>-1)   &gt;   100…0B (-2</a:t>
            </a:r>
            <a:r>
              <a:rPr lang="en-US" altLang="zh-CN" sz="1600" b="1" baseline="30000" dirty="0">
                <a:solidFill>
                  <a:schemeClr val="bg1"/>
                </a:solidFill>
                <a:latin typeface="Times New Roman" panose="02020603050405020304" pitchFamily="18" charset="0"/>
                <a:ea typeface="宋体" panose="02010600030101010101" pitchFamily="2" charset="-122"/>
              </a:rPr>
              <a:t>31</a:t>
            </a:r>
            <a:r>
              <a:rPr lang="en-US" altLang="zh-CN" sz="1600" b="1" dirty="0">
                <a:solidFill>
                  <a:schemeClr val="bg1"/>
                </a:solidFill>
                <a:latin typeface="Times New Roman" panose="02020603050405020304" pitchFamily="18" charset="0"/>
                <a:ea typeface="宋体" panose="02010600030101010101" pitchFamily="2" charset="-122"/>
              </a:rPr>
              <a:t>)</a:t>
            </a:r>
            <a:endParaRPr lang="en-US" altLang="zh-CN" sz="16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a:p>
            <a:r>
              <a:rPr lang="pl-PL" altLang="zh-CN" sz="2000" dirty="0"/>
              <a:t>2147483647U &gt; </a:t>
            </a:r>
            <a:r>
              <a:rPr lang="en-US" altLang="zh-CN" sz="2000" dirty="0"/>
              <a:t> </a:t>
            </a:r>
            <a:r>
              <a:rPr lang="pl-PL" altLang="zh-CN" sz="2000" dirty="0"/>
              <a:t>-2147483647 – </a:t>
            </a:r>
            <a:r>
              <a:rPr lang="pl-PL" altLang="zh-CN" sz="2000" dirty="0" smtClean="0"/>
              <a:t>1</a:t>
            </a:r>
            <a:endParaRPr lang="en-US" altLang="zh-CN" sz="2000" dirty="0" smtClean="0"/>
          </a:p>
          <a:p>
            <a:pPr marL="46990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False</a:t>
            </a:r>
          </a:p>
          <a:p>
            <a:r>
              <a:rPr lang="pl-PL" altLang="zh-CN" sz="2000" dirty="0" smtClean="0"/>
              <a:t>2147483647</a:t>
            </a:r>
            <a:r>
              <a:rPr lang="en-US" altLang="zh-CN" sz="2000" dirty="0" smtClean="0"/>
              <a:t>  </a:t>
            </a:r>
            <a:r>
              <a:rPr lang="pl-PL" altLang="zh-CN" sz="2000" dirty="0" smtClean="0"/>
              <a:t> </a:t>
            </a:r>
            <a:r>
              <a:rPr lang="pl-PL" altLang="zh-CN" sz="2000" dirty="0"/>
              <a:t>&gt; </a:t>
            </a:r>
            <a:r>
              <a:rPr lang="en-US" altLang="zh-CN" sz="2000" dirty="0"/>
              <a:t> </a:t>
            </a:r>
            <a:r>
              <a:rPr lang="pl-PL" altLang="zh-CN" sz="2000" dirty="0"/>
              <a:t>-2147483647 – 1</a:t>
            </a:r>
            <a:endParaRPr lang="en-US" altLang="zh-CN" sz="2000" dirty="0"/>
          </a:p>
          <a:p>
            <a:pPr marL="0" indent="0">
              <a:buNone/>
            </a:pPr>
            <a:r>
              <a:rPr lang="en-US" altLang="zh-CN" sz="2000" b="1" dirty="0" smtClean="0">
                <a:solidFill>
                  <a:srgbClr val="00B050"/>
                </a:solidFill>
                <a:latin typeface="Times New Roman" panose="02020603050405020304" pitchFamily="18" charset="0"/>
                <a:ea typeface="宋体" panose="02010600030101010101" pitchFamily="2" charset="-122"/>
              </a:rPr>
              <a:t>       True</a:t>
            </a:r>
            <a:endParaRPr lang="en-US" altLang="zh-CN" sz="2000" dirty="0" smtClean="0"/>
          </a:p>
          <a:p>
            <a:r>
              <a:rPr lang="en-US" altLang="zh-CN" sz="2000" dirty="0" smtClean="0"/>
              <a:t>2147483647   &gt; </a:t>
            </a:r>
            <a:r>
              <a:rPr lang="en-US" altLang="zh-CN" sz="2000" dirty="0"/>
              <a:t>-</a:t>
            </a:r>
            <a:r>
              <a:rPr lang="en-US" altLang="zh-CN" sz="2000" dirty="0" smtClean="0"/>
              <a:t>2147483648</a:t>
            </a:r>
          </a:p>
          <a:p>
            <a:pPr marL="0" lvl="1" indent="0">
              <a:buNone/>
            </a:pPr>
            <a:r>
              <a:rPr lang="en-US" altLang="zh-CN" sz="1800" b="1" dirty="0" smtClean="0">
                <a:solidFill>
                  <a:srgbClr val="FF0000"/>
                </a:solidFill>
                <a:latin typeface="Times New Roman" panose="02020603050405020304" pitchFamily="18" charset="0"/>
                <a:ea typeface="宋体" panose="02010600030101010101" pitchFamily="2" charset="-122"/>
              </a:rPr>
              <a:t>       False</a:t>
            </a:r>
            <a:endParaRPr lang="en-US" altLang="zh-CN" sz="2000" dirty="0"/>
          </a:p>
          <a:p>
            <a:pPr marL="0" lvl="0" indent="0">
              <a:buNone/>
            </a:pPr>
            <a:r>
              <a:rPr lang="en-US" altLang="zh-CN" sz="2000" dirty="0" smtClean="0">
                <a:solidFill>
                  <a:srgbClr val="FF0000"/>
                </a:solidFill>
              </a:rPr>
              <a:t>   </a:t>
            </a:r>
            <a:r>
              <a:rPr lang="en-US" altLang="zh-CN" sz="2000" b="1" dirty="0">
                <a:solidFill>
                  <a:srgbClr val="FF0000"/>
                </a:solidFill>
                <a:latin typeface="Times New Roman" panose="02020603050405020304" pitchFamily="18" charset="0"/>
                <a:ea typeface="宋体" panose="02010600030101010101" pitchFamily="2" charset="-122"/>
              </a:rPr>
              <a:t>011…1B (2</a:t>
            </a:r>
            <a:r>
              <a:rPr lang="en-US" altLang="zh-CN" sz="2000" b="1" baseline="30000" dirty="0">
                <a:solidFill>
                  <a:srgbClr val="FF0000"/>
                </a:solidFill>
                <a:latin typeface="Times New Roman" panose="02020603050405020304" pitchFamily="18" charset="0"/>
                <a:ea typeface="宋体" panose="02010600030101010101" pitchFamily="2" charset="-122"/>
              </a:rPr>
              <a:t>31</a:t>
            </a:r>
            <a:r>
              <a:rPr lang="en-US" altLang="zh-CN" sz="2000" b="1" dirty="0">
                <a:solidFill>
                  <a:srgbClr val="FF0000"/>
                </a:solidFill>
                <a:latin typeface="Times New Roman" panose="02020603050405020304" pitchFamily="18" charset="0"/>
                <a:ea typeface="宋体" panose="02010600030101010101" pitchFamily="2" charset="-122"/>
              </a:rPr>
              <a:t>-1)   &lt;   100…0B(2</a:t>
            </a:r>
            <a:r>
              <a:rPr lang="en-US" altLang="zh-CN" sz="2000" b="1" baseline="30000" dirty="0">
                <a:solidFill>
                  <a:srgbClr val="FF0000"/>
                </a:solidFill>
                <a:latin typeface="Times New Roman" panose="02020603050405020304" pitchFamily="18" charset="0"/>
                <a:ea typeface="宋体" panose="02010600030101010101" pitchFamily="2" charset="-122"/>
              </a:rPr>
              <a:t>31</a:t>
            </a:r>
            <a:r>
              <a:rPr lang="en-US" altLang="zh-CN" sz="2000" b="1" dirty="0">
                <a:solidFill>
                  <a:srgbClr val="FF0000"/>
                </a:solidFill>
                <a:latin typeface="Times New Roman" panose="02020603050405020304" pitchFamily="18" charset="0"/>
                <a:ea typeface="宋体" panose="02010600030101010101" pitchFamily="2" charset="-122"/>
              </a:rPr>
              <a:t>)</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a:p>
            <a:endParaRPr lang="zh-CN" altLang="en-US" dirty="0" smtClean="0"/>
          </a:p>
          <a:p>
            <a:endParaRPr lang="en-US" altLang="zh-CN" dirty="0" smtClean="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5157192"/>
            <a:ext cx="1152128" cy="1219242"/>
          </a:xfrm>
          <a:prstGeom prst="rect">
            <a:avLst/>
          </a:prstGeom>
        </p:spPr>
      </p:pic>
    </p:spTree>
    <p:extLst>
      <p:ext uri="{BB962C8B-B14F-4D97-AF65-F5344CB8AC3E}">
        <p14:creationId xmlns:p14="http://schemas.microsoft.com/office/powerpoint/2010/main" val="2010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rgbClr val="FF0000"/>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5" end="5"/>
                                            </p:txEl>
                                          </p:spTgt>
                                        </p:tgtEl>
                                        <p:attrNameLst>
                                          <p:attrName>ppt_c</p:attrName>
                                        </p:attrNameLst>
                                      </p:cBhvr>
                                      <p:to>
                                        <a:srgbClr val="00CC00"/>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7" end="7"/>
                                            </p:txEl>
                                          </p:spTgt>
                                        </p:tgtEl>
                                        <p:attrNameLst>
                                          <p:attrName>ppt_c</p:attrName>
                                        </p:attrNameLst>
                                      </p:cBhvr>
                                      <p:to>
                                        <a:srgbClr val="FF0000"/>
                                      </p:to>
                                    </p:animClr>
                                  </p:sub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8" end="8"/>
                                            </p:txEl>
                                          </p:spTgt>
                                        </p:tgtEl>
                                        <p:attrNameLst>
                                          <p:attrName>ppt_c</p:attrName>
                                        </p:attrNameLst>
                                      </p:cBhvr>
                                      <p:to>
                                        <a:srgbClr val="FF0000"/>
                                      </p:to>
                                    </p:animClr>
                                  </p:sub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9" end="9"/>
                                            </p:txEl>
                                          </p:spTgt>
                                        </p:tgtEl>
                                        <p:attrNameLst>
                                          <p:attrName>ppt_c</p:attrName>
                                        </p:attrNameLst>
                                      </p:cBhvr>
                                      <p:to>
                                        <a:srgbClr val="00CC00"/>
                                      </p:to>
                                    </p:animClr>
                                  </p:sub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0" end="10"/>
                                            </p:txEl>
                                          </p:spTgt>
                                        </p:tgtEl>
                                        <p:attrNameLst>
                                          <p:attrName>ppt_c</p:attrName>
                                        </p:attrNameLst>
                                      </p:cBhvr>
                                      <p:to>
                                        <a:srgbClr val="00CC00"/>
                                      </p:to>
                                    </p:animClr>
                                  </p:sub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1" end="11"/>
                                            </p:txEl>
                                          </p:spTgt>
                                        </p:tgtEl>
                                        <p:attrNameLst>
                                          <p:attrName>ppt_c</p:attrName>
                                        </p:attrNameLst>
                                      </p:cBhvr>
                                      <p:to>
                                        <a:srgbClr val="FF0000"/>
                                      </p:to>
                                    </p:animClr>
                                  </p:sub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3">
                                            <p:txEl>
                                              <p:pRg st="12" end="12"/>
                                            </p:txEl>
                                          </p:spTgt>
                                        </p:tgtEl>
                                        <p:attrNameLst>
                                          <p:attrName>ppt_c</p:attrName>
                                        </p:attrNameLst>
                                      </p:cBhvr>
                                      <p:to>
                                        <a:srgbClr val="FF0000"/>
                                      </p:to>
                                    </p:animClr>
                                  </p:sub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a:spLocks noGrp="1" noChangeArrowheads="1"/>
          </p:cNvSpPr>
          <p:nvPr>
            <p:ph type="title" idx="4294967295"/>
          </p:nvPr>
        </p:nvSpPr>
        <p:spPr bwMode="auto">
          <a:xfrm>
            <a:off x="457200" y="139700"/>
            <a:ext cx="8229600" cy="544513"/>
          </a:xfrm>
          <a:prstGeom prst="rect">
            <a:avLst/>
          </a:prstGeom>
          <a:noFill/>
          <a:ln w="9525">
            <a:no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i="0" u="none" strike="noStrike" kern="0" cap="none" spc="0" normalizeH="0" baseline="0" noProof="0" dirty="0" smtClean="0">
                <a:ln>
                  <a:noFill/>
                </a:ln>
                <a:solidFill>
                  <a:srgbClr val="FF0000"/>
                </a:solidFill>
                <a:effectLst/>
                <a:uLnTx/>
                <a:uFillTx/>
              </a:rPr>
              <a:t>C</a:t>
            </a:r>
            <a:r>
              <a:rPr kumimoji="0" lang="zh-CN" altLang="en-US" sz="3200" i="0" u="none" strike="noStrike" kern="0" cap="none" spc="0" normalizeH="0" baseline="0" noProof="0" dirty="0" smtClean="0">
                <a:ln>
                  <a:noFill/>
                </a:ln>
                <a:solidFill>
                  <a:srgbClr val="FF0000"/>
                </a:solidFill>
                <a:effectLst/>
                <a:uLnTx/>
                <a:uFillTx/>
              </a:rPr>
              <a:t>语言程序中的整数</a:t>
            </a:r>
          </a:p>
        </p:txBody>
      </p:sp>
      <p:graphicFrame>
        <p:nvGraphicFramePr>
          <p:cNvPr id="27" name="Group 3"/>
          <p:cNvGraphicFramePr>
            <a:graphicFrameLocks noGrp="1"/>
          </p:cNvGraphicFramePr>
          <p:nvPr/>
        </p:nvGraphicFramePr>
        <p:xfrm>
          <a:off x="193675" y="1312863"/>
          <a:ext cx="8794750" cy="3764280"/>
        </p:xfrm>
        <a:graphic>
          <a:graphicData uri="http://schemas.openxmlformats.org/drawingml/2006/table">
            <a:tbl>
              <a:tblPr/>
              <a:tblGrid>
                <a:gridCol w="3751263">
                  <a:extLst>
                    <a:ext uri="{9D8B030D-6E8A-4147-A177-3AD203B41FA5}">
                      <a16:colId xmlns:a16="http://schemas.microsoft.com/office/drawing/2014/main" val="20000"/>
                    </a:ext>
                  </a:extLst>
                </a:gridCol>
                <a:gridCol w="52070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3970337">
                  <a:extLst>
                    <a:ext uri="{9D8B030D-6E8A-4147-A177-3AD203B41FA5}">
                      <a16:colId xmlns:a16="http://schemas.microsoft.com/office/drawing/2014/main" val="20003"/>
                    </a:ext>
                  </a:extLst>
                </a:gridCol>
              </a:tblGrid>
              <a:tr h="360363">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黑体" pitchFamily="49" charset="-122"/>
                        </a:rPr>
                        <a:t>关系</a:t>
                      </a:r>
                    </a:p>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黑体" pitchFamily="49" charset="-122"/>
                        </a:rPr>
                        <a:t>表达式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黑体" pitchFamily="49" charset="-122"/>
                        </a:rPr>
                        <a:t>类</a:t>
                      </a:r>
                    </a:p>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黑体" pitchFamily="49" charset="-122"/>
                        </a:rPr>
                        <a:t>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黑体" pitchFamily="49" charset="-122"/>
                        </a:rPr>
                        <a:t>结</a:t>
                      </a:r>
                    </a:p>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黑体" pitchFamily="49" charset="-122"/>
                        </a:rPr>
                        <a:t>果</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itchFamily="18" charset="0"/>
                          <a:ea typeface="黑体" pitchFamily="49" charset="-122"/>
                        </a:rPr>
                        <a:t>说明</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46388">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0 = = 0U</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 &lt; 0</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 &lt; 0U</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2147483647 &gt; -2147483647 - 1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2147483647U &gt; -2147483647 - 1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2147483647 &gt; (</a:t>
                      </a:r>
                      <a:r>
                        <a:rPr kumimoji="0" lang="en-US" altLang="zh-CN" sz="2000" b="1" i="0" u="none" strike="noStrike" cap="none" normalizeH="0" baseline="0" dirty="0" err="1" smtClean="0">
                          <a:ln>
                            <a:noFill/>
                          </a:ln>
                          <a:solidFill>
                            <a:schemeClr val="tx1"/>
                          </a:solidFill>
                          <a:effectLst/>
                          <a:latin typeface="Times New Roman" pitchFamily="18" charset="0"/>
                          <a:ea typeface="宋体" pitchFamily="2" charset="-122"/>
                        </a:rPr>
                        <a:t>int</a:t>
                      </a: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2147483648U</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 &gt; -2</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(unsigned) -1 &gt; -2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无</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带</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无</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带</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无</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带</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带</a:t>
                      </a:r>
                      <a:endPar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rPr>
                        <a:t>无</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rPr>
                        <a:t>0*</a:t>
                      </a:r>
                      <a:endPar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rPr>
                        <a:t>0*</a:t>
                      </a:r>
                      <a:endPar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 </a:t>
                      </a:r>
                      <a:r>
                        <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rPr>
                        <a:t>1*</a:t>
                      </a:r>
                      <a:endParaRPr kumimoji="0" lang="en-US" altLang="zh-CN" sz="2000" b="1" i="0" u="none" strike="noStrike" cap="none" normalizeH="0" baseline="0" dirty="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a:t>
                      </a:r>
                      <a:endPar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ctr"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Times New Roman" pitchFamily="18" charset="0"/>
                          <a:ea typeface="宋体" pitchFamily="2" charset="-122"/>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zh-CN"/>
                      </a:defPPr>
                      <a:lvl1pPr marL="0" algn="l" defTabSz="914400" rtl="0" eaLnBrk="1" latinLnBrk="0" hangingPunct="1">
                        <a:defRPr sz="1800" kern="1200">
                          <a:solidFill>
                            <a:schemeClr val="tx1"/>
                          </a:solidFill>
                          <a:latin typeface="Arial"/>
                          <a:ea typeface="宋体"/>
                        </a:defRPr>
                      </a:lvl1pPr>
                      <a:lvl2pPr marL="457200" algn="l" defTabSz="914400" rtl="0" eaLnBrk="1" latinLnBrk="0" hangingPunct="1">
                        <a:defRPr sz="1800" kern="1200">
                          <a:solidFill>
                            <a:schemeClr val="tx1"/>
                          </a:solidFill>
                          <a:latin typeface="Arial"/>
                          <a:ea typeface="宋体"/>
                        </a:defRPr>
                      </a:lvl2pPr>
                      <a:lvl3pPr marL="914400" algn="l" defTabSz="914400" rtl="0" eaLnBrk="1" latinLnBrk="0" hangingPunct="1">
                        <a:defRPr sz="1800" kern="1200">
                          <a:solidFill>
                            <a:schemeClr val="tx1"/>
                          </a:solidFill>
                          <a:latin typeface="Arial"/>
                          <a:ea typeface="宋体"/>
                        </a:defRPr>
                      </a:lvl3pPr>
                      <a:lvl4pPr marL="1371600" algn="l" defTabSz="914400" rtl="0" eaLnBrk="1" latinLnBrk="0" hangingPunct="1">
                        <a:defRPr sz="1800" kern="1200">
                          <a:solidFill>
                            <a:schemeClr val="tx1"/>
                          </a:solidFill>
                          <a:latin typeface="Arial"/>
                          <a:ea typeface="宋体"/>
                        </a:defRPr>
                      </a:lvl4pPr>
                      <a:lvl5pPr marL="1828800" algn="l" defTabSz="914400" rtl="0" eaLnBrk="1" latinLnBrk="0" hangingPunct="1">
                        <a:defRPr sz="1800" kern="1200">
                          <a:solidFill>
                            <a:schemeClr val="tx1"/>
                          </a:solidFill>
                          <a:latin typeface="Arial"/>
                          <a:ea typeface="宋体"/>
                        </a:defRPr>
                      </a:lvl5pPr>
                      <a:lvl6pPr marL="2286000" algn="l" defTabSz="914400" rtl="0" eaLnBrk="1" latinLnBrk="0" hangingPunct="1">
                        <a:defRPr sz="1800" kern="1200">
                          <a:solidFill>
                            <a:schemeClr val="tx1"/>
                          </a:solidFill>
                          <a:latin typeface="Arial"/>
                          <a:ea typeface="宋体"/>
                        </a:defRPr>
                      </a:lvl6pPr>
                      <a:lvl7pPr marL="2743200" algn="l" defTabSz="914400" rtl="0" eaLnBrk="1" latinLnBrk="0" hangingPunct="1">
                        <a:defRPr sz="1800" kern="1200">
                          <a:solidFill>
                            <a:schemeClr val="tx1"/>
                          </a:solidFill>
                          <a:latin typeface="Arial"/>
                          <a:ea typeface="宋体"/>
                        </a:defRPr>
                      </a:lvl7pPr>
                      <a:lvl8pPr marL="3200400" algn="l" defTabSz="914400" rtl="0" eaLnBrk="1" latinLnBrk="0" hangingPunct="1">
                        <a:defRPr sz="1800" kern="1200">
                          <a:solidFill>
                            <a:schemeClr val="tx1"/>
                          </a:solidFill>
                          <a:latin typeface="Arial"/>
                          <a:ea typeface="宋体"/>
                        </a:defRPr>
                      </a:lvl8pPr>
                      <a:lvl9pPr marL="3657600" algn="l" defTabSz="914400" rtl="0" eaLnBrk="1" latinLnBrk="0" hangingPunct="1">
                        <a:defRPr sz="1800" kern="1200">
                          <a:solidFill>
                            <a:schemeClr val="tx1"/>
                          </a:solidFill>
                          <a:latin typeface="Arial"/>
                          <a:ea typeface="宋体"/>
                        </a:defRPr>
                      </a:lvl9pPr>
                    </a:lstStyle>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00…0B   =   00…0B</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11…1B (-1)   &lt;   00…0B (0)</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11…1B (2</a:t>
                      </a:r>
                      <a:r>
                        <a:rPr kumimoji="0" lang="en-US" altLang="zh-CN" sz="2000" b="1" i="0" u="none" strike="noStrike" cap="none" normalizeH="0" baseline="30000" smtClean="0">
                          <a:ln>
                            <a:noFill/>
                          </a:ln>
                          <a:solidFill>
                            <a:srgbClr val="FF0066"/>
                          </a:solidFill>
                          <a:effectLst/>
                          <a:latin typeface="Times New Roman" pitchFamily="18" charset="0"/>
                          <a:ea typeface="宋体" pitchFamily="2" charset="-122"/>
                        </a:rPr>
                        <a:t>32</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-1)   &gt;   00…0B(0)</a:t>
                      </a:r>
                      <a:endPar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011…1B (2</a:t>
                      </a:r>
                      <a:r>
                        <a:rPr kumimoji="0" lang="en-US" altLang="zh-CN" sz="2000" b="1" i="0" u="none" strike="noStrike" cap="none" normalizeH="0" baseline="30000" smtClean="0">
                          <a:ln>
                            <a:noFill/>
                          </a:ln>
                          <a:solidFill>
                            <a:schemeClr val="tx1"/>
                          </a:solidFill>
                          <a:effectLst/>
                          <a:latin typeface="Times New Roman" pitchFamily="18" charset="0"/>
                          <a:ea typeface="宋体" pitchFamily="2" charset="-122"/>
                        </a:rPr>
                        <a:t>31</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   &gt;   100…0B (-2</a:t>
                      </a:r>
                      <a:r>
                        <a:rPr kumimoji="0" lang="en-US" altLang="zh-CN" sz="2000" b="1" i="0" u="none" strike="noStrike" cap="none" normalizeH="0" baseline="30000" smtClean="0">
                          <a:ln>
                            <a:noFill/>
                          </a:ln>
                          <a:solidFill>
                            <a:schemeClr val="tx1"/>
                          </a:solidFill>
                          <a:effectLst/>
                          <a:latin typeface="Times New Roman" pitchFamily="18" charset="0"/>
                          <a:ea typeface="宋体" pitchFamily="2" charset="-122"/>
                        </a:rPr>
                        <a:t>31</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011…1B (2</a:t>
                      </a:r>
                      <a:r>
                        <a:rPr kumimoji="0" lang="en-US" altLang="zh-CN" sz="2000" b="1" i="0" u="none" strike="noStrike" cap="none" normalizeH="0" baseline="30000" smtClean="0">
                          <a:ln>
                            <a:noFill/>
                          </a:ln>
                          <a:solidFill>
                            <a:srgbClr val="FF0066"/>
                          </a:solidFill>
                          <a:effectLst/>
                          <a:latin typeface="Times New Roman" pitchFamily="18" charset="0"/>
                          <a:ea typeface="宋体" pitchFamily="2" charset="-122"/>
                        </a:rPr>
                        <a:t>31</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-1)   &lt;   100…0B(2</a:t>
                      </a:r>
                      <a:r>
                        <a:rPr kumimoji="0" lang="en-US" altLang="zh-CN" sz="2000" b="1" i="0" u="none" strike="noStrike" cap="none" normalizeH="0" baseline="30000" smtClean="0">
                          <a:ln>
                            <a:noFill/>
                          </a:ln>
                          <a:solidFill>
                            <a:srgbClr val="FF0066"/>
                          </a:solidFill>
                          <a:effectLst/>
                          <a:latin typeface="Times New Roman" pitchFamily="18" charset="0"/>
                          <a:ea typeface="宋体" pitchFamily="2" charset="-122"/>
                        </a:rPr>
                        <a:t>31</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a:t>
                      </a:r>
                      <a:endPar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011…1B (2</a:t>
                      </a:r>
                      <a:r>
                        <a:rPr kumimoji="0" lang="en-US" altLang="zh-CN" sz="2000" b="1" i="0" u="none" strike="noStrike" cap="none" normalizeH="0" baseline="30000" smtClean="0">
                          <a:ln>
                            <a:noFill/>
                          </a:ln>
                          <a:solidFill>
                            <a:srgbClr val="FF0066"/>
                          </a:solidFill>
                          <a:effectLst/>
                          <a:latin typeface="Times New Roman" pitchFamily="18" charset="0"/>
                          <a:ea typeface="宋体" pitchFamily="2" charset="-122"/>
                        </a:rPr>
                        <a:t>31</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-1)   &gt;  100…0B (-2</a:t>
                      </a:r>
                      <a:r>
                        <a:rPr kumimoji="0" lang="en-US" altLang="zh-CN" sz="2000" b="1" i="0" u="none" strike="noStrike" cap="none" normalizeH="0" baseline="30000" smtClean="0">
                          <a:ln>
                            <a:noFill/>
                          </a:ln>
                          <a:solidFill>
                            <a:srgbClr val="FF0066"/>
                          </a:solidFill>
                          <a:effectLst/>
                          <a:latin typeface="Times New Roman" pitchFamily="18" charset="0"/>
                          <a:ea typeface="宋体" pitchFamily="2" charset="-122"/>
                        </a:rPr>
                        <a:t>31</a:t>
                      </a:r>
                      <a:r>
                        <a:rPr kumimoji="0" lang="en-US" altLang="zh-CN" sz="2000" b="1" i="0" u="none" strike="noStrike" cap="none" normalizeH="0" baseline="0" smtClean="0">
                          <a:ln>
                            <a:noFill/>
                          </a:ln>
                          <a:solidFill>
                            <a:srgbClr val="FF0066"/>
                          </a:solidFill>
                          <a:effectLst/>
                          <a:latin typeface="Times New Roman" pitchFamily="18" charset="0"/>
                          <a:ea typeface="宋体" pitchFamily="2" charset="-122"/>
                        </a:rPr>
                        <a:t>)</a:t>
                      </a:r>
                      <a:endParaRPr kumimoji="0" lang="en-US" altLang="zh-CN" sz="2000" b="1" i="0" u="none" strike="noStrike" cap="none" normalizeH="0" baseline="0" smtClean="0">
                        <a:ln>
                          <a:noFill/>
                        </a:ln>
                        <a:solidFill>
                          <a:srgbClr val="FF0066"/>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11…1B (-1)   &gt;   11…10B (-2)</a:t>
                      </a:r>
                      <a:endParaRPr kumimoji="0" lang="en-US" altLang="zh-CN" sz="20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203200" marR="0" lvl="0" indent="-203200" algn="l" defTabSz="914400" rtl="0" eaLnBrk="0" fontAlgn="base" latinLnBrk="0" hangingPunct="0">
                        <a:lnSpc>
                          <a:spcPct val="100000"/>
                        </a:lnSpc>
                        <a:spcBef>
                          <a:spcPct val="25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11…1B (2</a:t>
                      </a:r>
                      <a:r>
                        <a:rPr kumimoji="0" lang="en-US" altLang="zh-CN" sz="2000" b="1" i="0" u="none" strike="noStrike" cap="none" normalizeH="0" baseline="30000" smtClean="0">
                          <a:ln>
                            <a:noFill/>
                          </a:ln>
                          <a:solidFill>
                            <a:schemeClr val="tx1"/>
                          </a:solidFill>
                          <a:effectLst/>
                          <a:latin typeface="Times New Roman" pitchFamily="18" charset="0"/>
                          <a:ea typeface="宋体" pitchFamily="2" charset="-122"/>
                        </a:rPr>
                        <a:t>32</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-1)   &gt;   11…10B (2</a:t>
                      </a:r>
                      <a:r>
                        <a:rPr kumimoji="0" lang="en-US" altLang="zh-CN" sz="2000" b="1" i="0" u="none" strike="noStrike" cap="none" normalizeH="0" baseline="30000" smtClean="0">
                          <a:ln>
                            <a:noFill/>
                          </a:ln>
                          <a:solidFill>
                            <a:schemeClr val="tx1"/>
                          </a:solidFill>
                          <a:effectLst/>
                          <a:latin typeface="Times New Roman" pitchFamily="18" charset="0"/>
                          <a:ea typeface="宋体" pitchFamily="2" charset="-122"/>
                        </a:rPr>
                        <a:t>32</a:t>
                      </a:r>
                      <a:r>
                        <a:rPr kumimoji="0" lang="en-US" altLang="zh-CN" sz="2000" b="1" i="0" u="none" strike="noStrike" cap="none" normalizeH="0" baseline="0" smtClean="0">
                          <a:ln>
                            <a:noFill/>
                          </a:ln>
                          <a:solidFill>
                            <a:schemeClr val="tx1"/>
                          </a:solidFill>
                          <a:effectLst/>
                          <a:latin typeface="Times New Roman" pitchFamily="18" charset="0"/>
                          <a:ea typeface="宋体" pitchFamily="2" charset="-122"/>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8" name="Rectangle 20"/>
          <p:cNvSpPr>
            <a:spLocks noChangeArrowheads="1"/>
          </p:cNvSpPr>
          <p:nvPr/>
        </p:nvSpPr>
        <p:spPr bwMode="auto">
          <a:xfrm>
            <a:off x="0" y="2898775"/>
            <a:ext cx="184150" cy="457200"/>
          </a:xfrm>
          <a:prstGeom prst="rect">
            <a:avLst/>
          </a:prstGeom>
          <a:noFill/>
          <a:ln w="12700">
            <a:noFill/>
            <a:miter lim="800000"/>
            <a:headEnd/>
            <a:tailEnd/>
          </a:ln>
        </p:spPr>
        <p:txBody>
          <a:bodyPr wrap="none" anchor="ctr">
            <a:spAutoFit/>
          </a:bodyPr>
          <a:lstStyle/>
          <a:p>
            <a:pPr eaLnBrk="0" hangingPunct="0"/>
            <a:endParaRPr lang="zh-CN" altLang="en-US" sz="2400">
              <a:latin typeface="Times New Roman" pitchFamily="18" charset="0"/>
            </a:endParaRPr>
          </a:p>
        </p:txBody>
      </p:sp>
      <p:sp>
        <p:nvSpPr>
          <p:cNvPr id="29" name="Text Box 37"/>
          <p:cNvSpPr txBox="1">
            <a:spLocks noChangeArrowheads="1"/>
          </p:cNvSpPr>
          <p:nvPr/>
        </p:nvSpPr>
        <p:spPr bwMode="auto">
          <a:xfrm>
            <a:off x="1006475" y="5513388"/>
            <a:ext cx="5648325" cy="519112"/>
          </a:xfrm>
          <a:prstGeom prst="rect">
            <a:avLst/>
          </a:prstGeom>
          <a:noFill/>
          <a:ln w="12700">
            <a:noFill/>
            <a:miter lim="800000"/>
            <a:headEnd/>
            <a:tailEnd/>
          </a:ln>
        </p:spPr>
        <p:txBody>
          <a:bodyPr>
            <a:spAutoFit/>
          </a:bodyPr>
          <a:lstStyle/>
          <a:p>
            <a:pPr eaLnBrk="0" hangingPunct="0">
              <a:spcBef>
                <a:spcPct val="50000"/>
              </a:spcBef>
            </a:pPr>
            <a:r>
              <a:rPr lang="zh-CN" altLang="en-US" sz="2800" b="1" i="0" dirty="0">
                <a:solidFill>
                  <a:srgbClr val="CC0000"/>
                </a:solidFill>
                <a:latin typeface="黑体" pitchFamily="49" charset="-122"/>
                <a:ea typeface="黑体" pitchFamily="49" charset="-122"/>
              </a:rPr>
              <a:t>带*的结果与常规预想的相反！</a:t>
            </a:r>
            <a:endParaRPr lang="en-US" altLang="zh-CN" sz="2800" b="1" i="0" dirty="0">
              <a:solidFill>
                <a:srgbClr val="CC0000"/>
              </a:solidFill>
              <a:latin typeface="黑体" pitchFamily="49" charset="-122"/>
              <a:ea typeface="黑体" pitchFamily="49" charset="-122"/>
            </a:endParaRPr>
          </a:p>
        </p:txBody>
      </p:sp>
      <p:sp>
        <p:nvSpPr>
          <p:cNvPr id="30" name="Line 22"/>
          <p:cNvSpPr>
            <a:spLocks noChangeShapeType="1"/>
          </p:cNvSpPr>
          <p:nvPr/>
        </p:nvSpPr>
        <p:spPr bwMode="auto">
          <a:xfrm>
            <a:off x="203200" y="2409825"/>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Line 23"/>
          <p:cNvSpPr>
            <a:spLocks noChangeShapeType="1"/>
          </p:cNvSpPr>
          <p:nvPr/>
        </p:nvSpPr>
        <p:spPr bwMode="auto">
          <a:xfrm>
            <a:off x="204788" y="2782888"/>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Line 24"/>
          <p:cNvSpPr>
            <a:spLocks noChangeShapeType="1"/>
          </p:cNvSpPr>
          <p:nvPr/>
        </p:nvSpPr>
        <p:spPr bwMode="auto">
          <a:xfrm>
            <a:off x="204788" y="3154363"/>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Line 25"/>
          <p:cNvSpPr>
            <a:spLocks noChangeShapeType="1"/>
          </p:cNvSpPr>
          <p:nvPr/>
        </p:nvSpPr>
        <p:spPr bwMode="auto">
          <a:xfrm>
            <a:off x="204788" y="3554413"/>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4" name="Line 26"/>
          <p:cNvSpPr>
            <a:spLocks noChangeShapeType="1"/>
          </p:cNvSpPr>
          <p:nvPr/>
        </p:nvSpPr>
        <p:spPr bwMode="auto">
          <a:xfrm>
            <a:off x="176213" y="3925888"/>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5" name="Line 27"/>
          <p:cNvSpPr>
            <a:spLocks noChangeShapeType="1"/>
          </p:cNvSpPr>
          <p:nvPr/>
        </p:nvSpPr>
        <p:spPr bwMode="auto">
          <a:xfrm>
            <a:off x="204788" y="4325938"/>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Line 28"/>
          <p:cNvSpPr>
            <a:spLocks noChangeShapeType="1"/>
          </p:cNvSpPr>
          <p:nvPr/>
        </p:nvSpPr>
        <p:spPr bwMode="auto">
          <a:xfrm>
            <a:off x="204788" y="4697413"/>
            <a:ext cx="8766175" cy="0"/>
          </a:xfrm>
          <a:prstGeom prst="line">
            <a:avLst/>
          </a:prstGeom>
          <a:no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矩形 37"/>
          <p:cNvSpPr/>
          <p:nvPr/>
        </p:nvSpPr>
        <p:spPr>
          <a:xfrm>
            <a:off x="4038600" y="205105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9" name="矩形 38"/>
          <p:cNvSpPr/>
          <p:nvPr/>
        </p:nvSpPr>
        <p:spPr>
          <a:xfrm>
            <a:off x="3994150" y="245110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0" name="矩形 39"/>
          <p:cNvSpPr/>
          <p:nvPr/>
        </p:nvSpPr>
        <p:spPr>
          <a:xfrm>
            <a:off x="3994150" y="280670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1" name="矩形 40"/>
          <p:cNvSpPr/>
          <p:nvPr/>
        </p:nvSpPr>
        <p:spPr>
          <a:xfrm>
            <a:off x="3994150" y="3206750"/>
            <a:ext cx="48895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2" name="矩形 41"/>
          <p:cNvSpPr/>
          <p:nvPr/>
        </p:nvSpPr>
        <p:spPr>
          <a:xfrm>
            <a:off x="3994150" y="360680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3" name="矩形 42"/>
          <p:cNvSpPr/>
          <p:nvPr/>
        </p:nvSpPr>
        <p:spPr>
          <a:xfrm>
            <a:off x="3994150" y="396240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4" name="矩形 43"/>
          <p:cNvSpPr/>
          <p:nvPr/>
        </p:nvSpPr>
        <p:spPr>
          <a:xfrm>
            <a:off x="4038600" y="436245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5" name="矩形 44"/>
          <p:cNvSpPr/>
          <p:nvPr/>
        </p:nvSpPr>
        <p:spPr>
          <a:xfrm>
            <a:off x="3994150" y="4718050"/>
            <a:ext cx="4800600" cy="311150"/>
          </a:xfrm>
          <a:prstGeom prst="rect">
            <a:avLst/>
          </a:prstGeom>
          <a:solidFill>
            <a:srgbClr val="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6" name="Rectangle 62"/>
          <p:cNvSpPr>
            <a:spLocks noChangeArrowheads="1"/>
          </p:cNvSpPr>
          <p:nvPr/>
        </p:nvSpPr>
        <p:spPr bwMode="auto">
          <a:xfrm>
            <a:off x="187325" y="788988"/>
            <a:ext cx="8956675" cy="461962"/>
          </a:xfrm>
          <a:prstGeom prst="rect">
            <a:avLst/>
          </a:prstGeom>
          <a:noFill/>
          <a:ln w="12700">
            <a:noFill/>
            <a:miter lim="800000"/>
            <a:headEnd/>
            <a:tailEnd/>
          </a:ln>
        </p:spPr>
        <p:txBody>
          <a:bodyPr>
            <a:spAutoFit/>
          </a:bodyPr>
          <a:lstStyle/>
          <a:p>
            <a:pPr eaLnBrk="0" hangingPunct="0">
              <a:lnSpc>
                <a:spcPct val="120000"/>
              </a:lnSpc>
              <a:spcBef>
                <a:spcPct val="30000"/>
              </a:spcBef>
              <a:buClr>
                <a:schemeClr val="accent1"/>
              </a:buClr>
              <a:buSzPct val="100000"/>
              <a:buFont typeface="Wingdings" pitchFamily="2" charset="2"/>
              <a:buNone/>
            </a:pPr>
            <a:r>
              <a:rPr lang="zh-CN" altLang="en-US" sz="2000" b="1">
                <a:solidFill>
                  <a:srgbClr val="FF0000"/>
                </a:solidFill>
                <a:ea typeface="黑体" pitchFamily="49" charset="-122"/>
                <a:cs typeface="Arial" pitchFamily="34" charset="0"/>
              </a:rPr>
              <a:t>若同时有无符号和带符号整数，则</a:t>
            </a:r>
            <a:r>
              <a:rPr lang="en-US" altLang="zh-CN" sz="2000" b="1">
                <a:solidFill>
                  <a:srgbClr val="FF0000"/>
                </a:solidFill>
                <a:ea typeface="黑体" pitchFamily="49" charset="-122"/>
                <a:cs typeface="Arial" pitchFamily="34" charset="0"/>
              </a:rPr>
              <a:t>C</a:t>
            </a:r>
            <a:r>
              <a:rPr lang="zh-CN" altLang="en-US" sz="2000" b="1">
                <a:solidFill>
                  <a:srgbClr val="FF0000"/>
                </a:solidFill>
                <a:ea typeface="黑体" pitchFamily="49" charset="-122"/>
                <a:cs typeface="Arial" pitchFamily="34" charset="0"/>
              </a:rPr>
              <a:t>编译器将带符号整数强制转换为无符号数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40"/>
                                        </p:tgtEl>
                                      </p:cBhvr>
                                    </p:animEffect>
                                    <p:set>
                                      <p:cBhvr>
                                        <p:cTn id="17" dur="1" fill="hold">
                                          <p:stCondLst>
                                            <p:cond delay="499"/>
                                          </p:stCondLst>
                                        </p:cTn>
                                        <p:tgtEl>
                                          <p:spTgt spid="4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44"/>
                                        </p:tgtEl>
                                      </p:cBhvr>
                                    </p:animEffect>
                                    <p:set>
                                      <p:cBhvr>
                                        <p:cTn id="37" dur="1" fill="hold">
                                          <p:stCondLst>
                                            <p:cond delay="499"/>
                                          </p:stCondLst>
                                        </p:cTn>
                                        <p:tgtEl>
                                          <p:spTgt spid="4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45"/>
                                        </p:tgtEl>
                                      </p:cBhvr>
                                    </p:animEffect>
                                    <p:set>
                                      <p:cBhvr>
                                        <p:cTn id="42"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a:t>
            </a:r>
            <a:r>
              <a:rPr lang="zh-CN" altLang="en-US" dirty="0" smtClean="0">
                <a:solidFill>
                  <a:srgbClr val="FF0000"/>
                </a:solidFill>
              </a:rPr>
              <a:t>编译器对常量的处理</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a:t>执行结果为</a:t>
            </a:r>
            <a:r>
              <a:rPr lang="en-US" altLang="zh-CN" dirty="0"/>
              <a:t>false</a:t>
            </a:r>
            <a:r>
              <a:rPr lang="zh-CN" altLang="en-US" dirty="0"/>
              <a:t>。</a:t>
            </a:r>
            <a:r>
              <a:rPr lang="en-US" altLang="zh-CN" dirty="0"/>
              <a:t>Why</a:t>
            </a:r>
          </a:p>
          <a:p>
            <a:endParaRPr lang="en-US" altLang="zh-CN" dirty="0"/>
          </a:p>
          <a:p>
            <a:r>
              <a:rPr lang="en-US" altLang="zh-CN" dirty="0" smtClean="0"/>
              <a:t> ISO C90</a:t>
            </a:r>
            <a:endParaRPr lang="zh-CN" altLang="en-US" dirty="0"/>
          </a:p>
          <a:p>
            <a:pPr lvl="1"/>
            <a:r>
              <a:rPr lang="en-US" altLang="zh-CN" dirty="0" smtClean="0"/>
              <a:t>2147483648</a:t>
            </a:r>
            <a:r>
              <a:rPr lang="zh-CN" altLang="en-US" dirty="0"/>
              <a:t>为</a:t>
            </a:r>
            <a:r>
              <a:rPr lang="en-US" altLang="zh-CN" dirty="0"/>
              <a:t>unsigned </a:t>
            </a:r>
            <a:r>
              <a:rPr lang="en-US" altLang="zh-CN" dirty="0" err="1"/>
              <a:t>int</a:t>
            </a:r>
            <a:r>
              <a:rPr lang="zh-CN" altLang="en-US" dirty="0"/>
              <a:t>型，</a:t>
            </a:r>
          </a:p>
          <a:p>
            <a:pPr lvl="1"/>
            <a:r>
              <a:rPr lang="zh-CN" altLang="en-US" dirty="0" smtClean="0"/>
              <a:t>求负后还是原值，按无</a:t>
            </a:r>
            <a:r>
              <a:rPr lang="zh-CN" altLang="en-US" dirty="0"/>
              <a:t>符号数比较，</a:t>
            </a:r>
          </a:p>
          <a:p>
            <a:pPr lvl="1"/>
            <a:r>
              <a:rPr lang="en-US" altLang="zh-CN" dirty="0"/>
              <a:t>0x7FFFFFFF </a:t>
            </a:r>
            <a:r>
              <a:rPr lang="zh-CN" altLang="en-US" dirty="0" smtClean="0"/>
              <a:t>小于</a:t>
            </a:r>
            <a:r>
              <a:rPr lang="en-US" altLang="zh-CN" dirty="0" smtClean="0"/>
              <a:t>0x80000000</a:t>
            </a:r>
            <a:r>
              <a:rPr lang="zh-CN" altLang="en-US" dirty="0" smtClean="0"/>
              <a:t>，</a:t>
            </a:r>
            <a:r>
              <a:rPr lang="zh-CN" altLang="en-US" dirty="0"/>
              <a:t>结果为</a:t>
            </a:r>
            <a:r>
              <a:rPr lang="en-US" altLang="zh-CN" dirty="0"/>
              <a:t>false</a:t>
            </a:r>
            <a:r>
              <a:rPr lang="zh-CN" altLang="en-US" dirty="0"/>
              <a:t>。</a:t>
            </a:r>
          </a:p>
          <a:p>
            <a:r>
              <a:rPr lang="en-US" altLang="zh-CN" dirty="0" smtClean="0"/>
              <a:t>ISO C99</a:t>
            </a:r>
          </a:p>
          <a:p>
            <a:pPr lvl="1"/>
            <a:r>
              <a:rPr lang="en-US" altLang="zh-CN" dirty="0" smtClean="0"/>
              <a:t>2147483648</a:t>
            </a:r>
            <a:r>
              <a:rPr lang="zh-CN" altLang="en-US" dirty="0"/>
              <a:t>为</a:t>
            </a:r>
            <a:r>
              <a:rPr lang="en-US" altLang="zh-CN" dirty="0"/>
              <a:t>long </a:t>
            </a:r>
            <a:r>
              <a:rPr lang="en-US" altLang="zh-CN" dirty="0" err="1"/>
              <a:t>long</a:t>
            </a:r>
            <a:r>
              <a:rPr lang="zh-CN" altLang="en-US" dirty="0"/>
              <a:t>型</a:t>
            </a:r>
            <a:r>
              <a:rPr lang="zh-CN" altLang="en-US" dirty="0" smtClean="0"/>
              <a:t>，</a:t>
            </a:r>
            <a:endParaRPr lang="en-US" altLang="zh-CN" dirty="0" smtClean="0"/>
          </a:p>
          <a:p>
            <a:pPr lvl="1"/>
            <a:r>
              <a:rPr lang="zh-CN" altLang="en-US" dirty="0" smtClean="0"/>
              <a:t>表达式按带符号</a:t>
            </a:r>
            <a:r>
              <a:rPr lang="zh-CN" altLang="en-US" dirty="0"/>
              <a:t>整数比较</a:t>
            </a:r>
            <a:r>
              <a:rPr lang="zh-CN" altLang="en-US" dirty="0" smtClean="0"/>
              <a:t>，</a:t>
            </a:r>
            <a:endParaRPr lang="en-US" altLang="zh-CN" dirty="0" smtClean="0"/>
          </a:p>
          <a:p>
            <a:pPr lvl="1"/>
            <a:r>
              <a:rPr lang="zh-CN" altLang="en-US" dirty="0" smtClean="0"/>
              <a:t>执行结果为</a:t>
            </a:r>
            <a:r>
              <a:rPr lang="en-US" altLang="zh-CN" dirty="0" smtClean="0"/>
              <a:t>True</a:t>
            </a:r>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84</a:t>
            </a:fld>
            <a:r>
              <a:rPr lang="en-US" altLang="zh-CN" sz="1400" smtClean="0">
                <a:solidFill>
                  <a:srgbClr val="0D7157"/>
                </a:solidFill>
              </a:rPr>
              <a:t>- </a:t>
            </a:r>
            <a:endParaRPr lang="en-US" altLang="zh-CN" sz="1400" dirty="0">
              <a:solidFill>
                <a:srgbClr val="0D7157"/>
              </a:solidFill>
            </a:endParaRPr>
          </a:p>
        </p:txBody>
      </p:sp>
      <p:graphicFrame>
        <p:nvGraphicFramePr>
          <p:cNvPr id="5" name="Group 4"/>
          <p:cNvGraphicFramePr>
            <a:graphicFrameLocks noGrp="1"/>
          </p:cNvGraphicFramePr>
          <p:nvPr>
            <p:extLst>
              <p:ext uri="{D42A27DB-BD31-4B8C-83A1-F6EECF244321}">
                <p14:modId xmlns:p14="http://schemas.microsoft.com/office/powerpoint/2010/main" val="1821174810"/>
              </p:ext>
            </p:extLst>
          </p:nvPr>
        </p:nvGraphicFramePr>
        <p:xfrm>
          <a:off x="5274079" y="1700808"/>
          <a:ext cx="3409273" cy="1368150"/>
        </p:xfrm>
        <a:graphic>
          <a:graphicData uri="http://schemas.openxmlformats.org/drawingml/2006/table">
            <a:tbl>
              <a:tblPr/>
              <a:tblGrid>
                <a:gridCol w="1705029">
                  <a:extLst>
                    <a:ext uri="{9D8B030D-6E8A-4147-A177-3AD203B41FA5}">
                      <a16:colId xmlns:a16="http://schemas.microsoft.com/office/drawing/2014/main" val="20000"/>
                    </a:ext>
                  </a:extLst>
                </a:gridCol>
                <a:gridCol w="1704244">
                  <a:extLst>
                    <a:ext uri="{9D8B030D-6E8A-4147-A177-3AD203B41FA5}">
                      <a16:colId xmlns:a16="http://schemas.microsoft.com/office/drawing/2014/main" val="20001"/>
                    </a:ext>
                  </a:extLst>
                </a:gridCol>
              </a:tblGrid>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C90</a:t>
                      </a:r>
                      <a:r>
                        <a:rPr kumimoji="0" lang="zh-CN" altLang="en-US"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范围</a:t>
                      </a: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类型</a:t>
                      </a: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0~2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31</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31</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32</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a:t>
                      </a:r>
                      <a:r>
                        <a:rPr kumimoji="0" lang="en-US" altLang="zh-CN" sz="14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32</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63</a:t>
                      </a: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long long</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27363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63</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4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64</a:t>
                      </a:r>
                      <a:r>
                        <a:rPr kumimoji="0" lang="en-US" altLang="zh-CN"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4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4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4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44942" marR="44942" marT="22474" marB="2247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4021861489"/>
              </p:ext>
            </p:extLst>
          </p:nvPr>
        </p:nvGraphicFramePr>
        <p:xfrm>
          <a:off x="5260564" y="4149080"/>
          <a:ext cx="3393952" cy="1366400"/>
        </p:xfrm>
        <a:graphic>
          <a:graphicData uri="http://schemas.openxmlformats.org/drawingml/2006/table">
            <a:tbl>
              <a:tblPr/>
              <a:tblGrid>
                <a:gridCol w="1698150">
                  <a:extLst>
                    <a:ext uri="{9D8B030D-6E8A-4147-A177-3AD203B41FA5}">
                      <a16:colId xmlns:a16="http://schemas.microsoft.com/office/drawing/2014/main" val="20000"/>
                    </a:ext>
                  </a:extLst>
                </a:gridCol>
                <a:gridCol w="1695802">
                  <a:extLst>
                    <a:ext uri="{9D8B030D-6E8A-4147-A177-3AD203B41FA5}">
                      <a16:colId xmlns:a16="http://schemas.microsoft.com/office/drawing/2014/main" val="20001"/>
                    </a:ext>
                  </a:extLst>
                </a:gridCol>
              </a:tblGrid>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C99</a:t>
                      </a:r>
                      <a:r>
                        <a:rPr kumimoji="0" lang="zh-CN" altLang="en-US" sz="15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范围</a:t>
                      </a: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500" b="1"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类型</a:t>
                      </a: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r h="270401">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0~2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31</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int</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31</a:t>
                      </a: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dirty="0" smtClean="0">
                          <a:ln>
                            <a:noFill/>
                          </a:ln>
                          <a:solidFill>
                            <a:srgbClr val="000000"/>
                          </a:solidFill>
                          <a:effectLst/>
                          <a:latin typeface="Arial" panose="020B0604020202020204" pitchFamily="34" charset="0"/>
                          <a:ea typeface="宋体" panose="02010600030101010101" pitchFamily="2" charset="-122"/>
                        </a:rPr>
                        <a:t>63</a:t>
                      </a: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long </a:t>
                      </a:r>
                      <a:r>
                        <a:rPr kumimoji="0" lang="en-US" altLang="zh-CN" sz="15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2"/>
                  </a:ext>
                </a:extLst>
              </a:tr>
              <a:tr h="269906">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63</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~2</a:t>
                      </a:r>
                      <a:r>
                        <a:rPr kumimoji="0" lang="en-US" altLang="zh-CN" sz="1500" b="0" i="0" u="none" strike="noStrike" cap="none" normalizeH="0" baseline="30000" smtClean="0">
                          <a:ln>
                            <a:noFill/>
                          </a:ln>
                          <a:solidFill>
                            <a:srgbClr val="000000"/>
                          </a:solidFill>
                          <a:effectLst/>
                          <a:latin typeface="Arial" panose="020B0604020202020204" pitchFamily="34" charset="0"/>
                          <a:ea typeface="宋体" panose="02010600030101010101" pitchFamily="2" charset="-122"/>
                        </a:rPr>
                        <a:t>64</a:t>
                      </a:r>
                      <a:r>
                        <a:rPr kumimoji="0" lang="en-US" altLang="zh-CN"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-1</a:t>
                      </a:r>
                      <a:endParaRPr kumimoji="0" lang="zh-CN" altLang="en-US" sz="15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rPr>
                        <a:t>unsigned long </a:t>
                      </a:r>
                      <a:r>
                        <a:rPr kumimoji="0" lang="en-US" altLang="zh-CN" sz="1500" b="0" i="0" u="none" strike="noStrike" cap="none" normalizeH="0" baseline="0" dirty="0" err="1" smtClean="0">
                          <a:ln>
                            <a:noFill/>
                          </a:ln>
                          <a:solidFill>
                            <a:srgbClr val="000000"/>
                          </a:solidFill>
                          <a:effectLst/>
                          <a:latin typeface="Arial" panose="020B0604020202020204" pitchFamily="34" charset="0"/>
                          <a:ea typeface="宋体" panose="02010600030101010101" pitchFamily="2" charset="-122"/>
                        </a:rPr>
                        <a:t>long</a:t>
                      </a:r>
                      <a:endParaRPr kumimoji="0" lang="zh-CN" altLang="en-US" sz="15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endParaRPr>
                    </a:p>
                  </a:txBody>
                  <a:tcPr marL="52033" marR="52033" marT="26020" marB="260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3754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C</a:t>
            </a:r>
            <a:r>
              <a:rPr lang="zh-CN" altLang="en-US" dirty="0">
                <a:solidFill>
                  <a:srgbClr val="FF0000"/>
                </a:solidFill>
              </a:rPr>
              <a:t>语言程序中的整数</a:t>
            </a:r>
          </a:p>
        </p:txBody>
      </p:sp>
      <p:sp>
        <p:nvSpPr>
          <p:cNvPr id="3" name="内容占位符 2"/>
          <p:cNvSpPr>
            <a:spLocks noGrp="1"/>
          </p:cNvSpPr>
          <p:nvPr>
            <p:ph idx="1"/>
          </p:nvPr>
        </p:nvSpPr>
        <p:spPr/>
        <p:txBody>
          <a:bodyPr/>
          <a:lstStyle/>
          <a:p>
            <a:r>
              <a:rPr lang="en-US" altLang="zh-CN" dirty="0">
                <a:solidFill>
                  <a:srgbClr val="FF0000"/>
                </a:solidFill>
              </a:rPr>
              <a:t> 2147483647&gt; -2147483648 </a:t>
            </a:r>
            <a:r>
              <a:rPr lang="zh-CN" altLang="en-US" dirty="0" smtClean="0">
                <a:solidFill>
                  <a:srgbClr val="FF0000"/>
                </a:solidFill>
              </a:rPr>
              <a:t>（</a:t>
            </a:r>
            <a:r>
              <a:rPr lang="en-US" altLang="zh-CN" dirty="0" smtClean="0">
                <a:solidFill>
                  <a:srgbClr val="FF0000"/>
                </a:solidFill>
              </a:rPr>
              <a:t>false/</a:t>
            </a:r>
            <a:r>
              <a:rPr lang="en-US" altLang="zh-CN" dirty="0" smtClean="0">
                <a:solidFill>
                  <a:srgbClr val="92D050"/>
                </a:solidFill>
              </a:rPr>
              <a:t>True</a:t>
            </a:r>
            <a:r>
              <a:rPr lang="zh-CN" altLang="en-US" dirty="0" smtClean="0">
                <a:solidFill>
                  <a:srgbClr val="FF0000"/>
                </a:solidFill>
              </a:rPr>
              <a:t>）</a:t>
            </a:r>
            <a:endParaRPr lang="en-US" altLang="zh-CN" dirty="0" smtClean="0">
              <a:solidFill>
                <a:srgbClr val="FF0000"/>
              </a:solidFill>
            </a:endParaRPr>
          </a:p>
          <a:p>
            <a:endParaRPr lang="en-US" altLang="zh-CN" dirty="0" smtClean="0"/>
          </a:p>
          <a:p>
            <a:r>
              <a:rPr lang="zh-CN" altLang="en-US" dirty="0" smtClean="0"/>
              <a:t>“</a:t>
            </a:r>
            <a:r>
              <a:rPr lang="en-US" altLang="zh-CN" dirty="0" err="1"/>
              <a:t>int</a:t>
            </a:r>
            <a:r>
              <a:rPr lang="en-US" altLang="zh-CN" dirty="0"/>
              <a:t> </a:t>
            </a:r>
            <a:r>
              <a:rPr lang="en-US" altLang="zh-CN" dirty="0" err="1"/>
              <a:t>i</a:t>
            </a:r>
            <a:r>
              <a:rPr lang="en-US" altLang="zh-CN" dirty="0"/>
              <a:t>=-2147483648</a:t>
            </a:r>
            <a:r>
              <a:rPr lang="en-US" altLang="zh-CN" dirty="0" smtClean="0"/>
              <a:t>;”</a:t>
            </a:r>
          </a:p>
          <a:p>
            <a:r>
              <a:rPr lang="zh-CN" altLang="en-US" dirty="0" smtClean="0"/>
              <a:t> “</a:t>
            </a:r>
            <a:r>
              <a:rPr lang="en-US" altLang="zh-CN" dirty="0" smtClean="0">
                <a:solidFill>
                  <a:srgbClr val="00B050"/>
                </a:solidFill>
              </a:rPr>
              <a:t>2147483647&gt;</a:t>
            </a:r>
            <a:r>
              <a:rPr lang="en-US" altLang="zh-CN" dirty="0" err="1" smtClean="0">
                <a:solidFill>
                  <a:srgbClr val="00B050"/>
                </a:solidFill>
              </a:rPr>
              <a:t>i</a:t>
            </a:r>
            <a:r>
              <a:rPr lang="en-US" altLang="zh-CN" dirty="0" smtClean="0"/>
              <a:t>”</a:t>
            </a:r>
            <a:r>
              <a:rPr lang="zh-CN" altLang="en-US" dirty="0" smtClean="0"/>
              <a:t>的</a:t>
            </a:r>
            <a:r>
              <a:rPr lang="zh-CN" altLang="en-US" dirty="0"/>
              <a:t>执行结果为</a:t>
            </a:r>
            <a:r>
              <a:rPr lang="en-US" altLang="zh-CN" dirty="0"/>
              <a:t>true</a:t>
            </a:r>
            <a:r>
              <a:rPr lang="zh-CN" altLang="en-US" dirty="0" smtClean="0"/>
              <a:t>。</a:t>
            </a:r>
            <a:endParaRPr lang="zh-CN" altLang="en-US" dirty="0"/>
          </a:p>
          <a:p>
            <a:pPr lvl="1"/>
            <a:r>
              <a:rPr lang="zh-CN" altLang="en-US" dirty="0" smtClean="0"/>
              <a:t>按</a:t>
            </a:r>
            <a:r>
              <a:rPr lang="en-US" altLang="zh-CN" dirty="0" err="1"/>
              <a:t>int</a:t>
            </a:r>
            <a:r>
              <a:rPr lang="zh-CN" altLang="en-US" dirty="0" smtClean="0"/>
              <a:t>型比较</a:t>
            </a:r>
            <a:r>
              <a:rPr lang="zh-CN" altLang="en-US" dirty="0"/>
              <a:t>，结果为</a:t>
            </a:r>
            <a:r>
              <a:rPr lang="en-US" altLang="zh-CN" dirty="0"/>
              <a:t>true</a:t>
            </a:r>
            <a:r>
              <a:rPr lang="zh-CN" altLang="en-US" dirty="0"/>
              <a:t>。</a:t>
            </a:r>
          </a:p>
          <a:p>
            <a:endParaRPr lang="en-US" altLang="zh-CN" dirty="0" smtClean="0"/>
          </a:p>
          <a:p>
            <a:r>
              <a:rPr lang="zh-CN" altLang="en-US" dirty="0" smtClean="0"/>
              <a:t>“</a:t>
            </a:r>
            <a:r>
              <a:rPr lang="en-US" altLang="zh-CN" dirty="0" smtClean="0"/>
              <a:t> </a:t>
            </a:r>
            <a:r>
              <a:rPr lang="en-US" altLang="zh-CN" dirty="0">
                <a:solidFill>
                  <a:srgbClr val="00B050"/>
                </a:solidFill>
              </a:rPr>
              <a:t>2147483647 </a:t>
            </a:r>
            <a:r>
              <a:rPr lang="en-US" altLang="zh-CN" dirty="0" smtClean="0">
                <a:solidFill>
                  <a:srgbClr val="00B050"/>
                </a:solidFill>
              </a:rPr>
              <a:t> &gt; -</a:t>
            </a:r>
            <a:r>
              <a:rPr lang="en-US" altLang="zh-CN" dirty="0">
                <a:solidFill>
                  <a:srgbClr val="00B050"/>
                </a:solidFill>
              </a:rPr>
              <a:t>2147483647-1”</a:t>
            </a:r>
            <a:r>
              <a:rPr lang="zh-CN" altLang="en-US" dirty="0" smtClean="0"/>
              <a:t>？</a:t>
            </a:r>
            <a:endParaRPr lang="zh-CN" altLang="en-US" dirty="0"/>
          </a:p>
          <a:p>
            <a:pPr lvl="1"/>
            <a:r>
              <a:rPr lang="en-US" altLang="zh-CN" dirty="0" smtClean="0"/>
              <a:t> </a:t>
            </a:r>
            <a:r>
              <a:rPr lang="zh-CN" altLang="en-US" dirty="0"/>
              <a:t>按</a:t>
            </a:r>
            <a:r>
              <a:rPr lang="en-US" altLang="zh-CN" dirty="0" err="1"/>
              <a:t>int</a:t>
            </a:r>
            <a:r>
              <a:rPr lang="zh-CN" altLang="en-US" dirty="0"/>
              <a:t>型比较，结果为</a:t>
            </a:r>
            <a:r>
              <a:rPr lang="en-US" altLang="zh-CN" dirty="0" smtClean="0"/>
              <a:t>true</a:t>
            </a:r>
          </a:p>
          <a:p>
            <a:pPr lvl="1"/>
            <a:r>
              <a:rPr lang="en-US" altLang="zh-CN" dirty="0" smtClean="0"/>
              <a:t>#</a:t>
            </a:r>
            <a:r>
              <a:rPr lang="en-US" altLang="zh-CN" dirty="0"/>
              <a:t>define   INT32_MIN   </a:t>
            </a:r>
            <a:r>
              <a:rPr lang="en-US" altLang="zh-CN" dirty="0">
                <a:solidFill>
                  <a:srgbClr val="FF0000"/>
                </a:solidFill>
              </a:rPr>
              <a:t>(-2147483647   -   1) </a:t>
            </a:r>
          </a:p>
          <a:p>
            <a:pPr lvl="1"/>
            <a:endParaRPr lang="zh-CN" altLang="en-US"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85</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5402197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C</a:t>
            </a:r>
            <a:r>
              <a:rPr lang="zh-CN" altLang="en-US" dirty="0" smtClean="0">
                <a:solidFill>
                  <a:srgbClr val="FF0000"/>
                </a:solidFill>
              </a:rPr>
              <a:t>语言中的整数小结</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smtClean="0"/>
              <a:t>整数补码存储，表示，运算</a:t>
            </a:r>
            <a:endParaRPr lang="en-US" altLang="zh-CN" dirty="0" smtClean="0"/>
          </a:p>
          <a:p>
            <a:r>
              <a:rPr lang="en-US" altLang="zh-CN" dirty="0" smtClean="0"/>
              <a:t>C</a:t>
            </a:r>
            <a:r>
              <a:rPr lang="zh-CN" altLang="en-US" dirty="0" smtClean="0"/>
              <a:t>编译器根据常量值的大小自动匹配数据类型</a:t>
            </a:r>
            <a:endParaRPr lang="en-US" altLang="zh-CN" dirty="0" smtClean="0"/>
          </a:p>
          <a:p>
            <a:pPr lvl="1"/>
            <a:r>
              <a:rPr lang="en-US" altLang="zh-CN" dirty="0" smtClean="0"/>
              <a:t>-2147483648</a:t>
            </a:r>
            <a:r>
              <a:rPr lang="zh-CN" altLang="en-US" dirty="0" smtClean="0"/>
              <a:t>被当成无符号数  </a:t>
            </a:r>
            <a:r>
              <a:rPr lang="en-US" altLang="zh-CN" dirty="0" smtClean="0"/>
              <a:t>(C90)</a:t>
            </a:r>
          </a:p>
          <a:p>
            <a:pPr lvl="1"/>
            <a:r>
              <a:rPr lang="en-US" altLang="zh-CN" dirty="0"/>
              <a:t>#define   INT32_MIN   </a:t>
            </a:r>
            <a:r>
              <a:rPr lang="en-US" altLang="zh-CN" dirty="0">
                <a:solidFill>
                  <a:srgbClr val="FF0000"/>
                </a:solidFill>
              </a:rPr>
              <a:t>(-2147483647   -   1)</a:t>
            </a:r>
            <a:endParaRPr lang="en-US" altLang="zh-CN" dirty="0" smtClean="0"/>
          </a:p>
          <a:p>
            <a:r>
              <a:rPr lang="zh-CN" altLang="en-US" dirty="0" smtClean="0"/>
              <a:t>有符号和无符号共存时无符号优先</a:t>
            </a:r>
            <a:endParaRPr lang="en-US" altLang="zh-CN" dirty="0" smtClean="0"/>
          </a:p>
          <a:p>
            <a:pPr lvl="1"/>
            <a:r>
              <a:rPr lang="pl-PL" altLang="zh-CN" dirty="0" smtClean="0"/>
              <a:t>-</a:t>
            </a:r>
            <a:r>
              <a:rPr lang="pl-PL" altLang="zh-CN" dirty="0"/>
              <a:t>1 </a:t>
            </a:r>
            <a:r>
              <a:rPr lang="en-US" altLang="zh-CN" dirty="0"/>
              <a:t>&gt;</a:t>
            </a:r>
            <a:r>
              <a:rPr lang="pl-PL" altLang="zh-CN" dirty="0" smtClean="0"/>
              <a:t> </a:t>
            </a:r>
            <a:r>
              <a:rPr lang="pl-PL" altLang="zh-CN" dirty="0"/>
              <a:t>0U</a:t>
            </a:r>
            <a:r>
              <a:rPr lang="en-US" altLang="zh-CN" dirty="0"/>
              <a:t>    </a:t>
            </a:r>
          </a:p>
          <a:p>
            <a:r>
              <a:rPr lang="zh-CN" altLang="en-US" dirty="0" smtClean="0"/>
              <a:t>整数变量初始化</a:t>
            </a:r>
            <a:endParaRPr lang="en-US" altLang="zh-CN" dirty="0" smtClean="0"/>
          </a:p>
          <a:p>
            <a:pPr lvl="1"/>
            <a:r>
              <a:rPr lang="zh-CN" altLang="en-US" dirty="0" smtClean="0"/>
              <a:t>先</a:t>
            </a:r>
            <a:r>
              <a:rPr lang="zh-CN" altLang="en-US" dirty="0"/>
              <a:t>按约定处理</a:t>
            </a:r>
            <a:r>
              <a:rPr lang="zh-CN" altLang="en-US" dirty="0" smtClean="0"/>
              <a:t>常量 转换成机器码  </a:t>
            </a:r>
            <a:r>
              <a:rPr lang="en-US" altLang="zh-CN" dirty="0" smtClean="0"/>
              <a:t>C90/99 </a:t>
            </a:r>
            <a:r>
              <a:rPr lang="zh-CN" altLang="en-US" dirty="0" smtClean="0"/>
              <a:t>有区别</a:t>
            </a:r>
            <a:endParaRPr lang="en-US" altLang="zh-CN" dirty="0"/>
          </a:p>
          <a:p>
            <a:pPr lvl="1"/>
            <a:r>
              <a:rPr lang="zh-CN" altLang="en-US" dirty="0" smtClean="0"/>
              <a:t>然后根据变量长度进行强制转换，位数超出的直接截去</a:t>
            </a:r>
            <a:endParaRPr lang="en-US" altLang="zh-CN" dirty="0"/>
          </a:p>
          <a:p>
            <a:endParaRPr lang="en-US" altLang="zh-CN" dirty="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86</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25167360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srcRect/>
          <a:stretch>
            <a:fillRect/>
          </a:stretch>
        </p:blipFill>
        <p:spPr bwMode="auto">
          <a:xfrm>
            <a:off x="0" y="88900"/>
            <a:ext cx="8374063" cy="5454650"/>
          </a:xfrm>
          <a:prstGeom prst="rect">
            <a:avLst/>
          </a:prstGeom>
          <a:noFill/>
          <a:ln w="9525">
            <a:noFill/>
            <a:miter lim="800000"/>
            <a:headEnd/>
            <a:tailEnd/>
          </a:ln>
        </p:spPr>
      </p:pic>
      <p:sp>
        <p:nvSpPr>
          <p:cNvPr id="11" name="Text Box 4"/>
          <p:cNvSpPr txBox="1">
            <a:spLocks noChangeArrowheads="1"/>
          </p:cNvSpPr>
          <p:nvPr/>
        </p:nvSpPr>
        <p:spPr bwMode="auto">
          <a:xfrm>
            <a:off x="296863" y="5859463"/>
            <a:ext cx="2609850" cy="762000"/>
          </a:xfrm>
          <a:prstGeom prst="rect">
            <a:avLst/>
          </a:prstGeom>
          <a:noFill/>
          <a:ln w="9525" algn="ctr">
            <a:noFill/>
            <a:miter lim="800000"/>
            <a:headEnd/>
            <a:tailEnd/>
          </a:ln>
        </p:spPr>
        <p:txBody>
          <a:bodyPr>
            <a:spAutoFit/>
          </a:bodyPr>
          <a:lstStyle/>
          <a:p>
            <a:pPr marL="342900" indent="-342900" eaLnBrk="0" hangingPunct="0">
              <a:spcBef>
                <a:spcPct val="50000"/>
              </a:spcBef>
            </a:pPr>
            <a:r>
              <a:rPr lang="en-US" altLang="zh-CN" sz="2200" b="1">
                <a:solidFill>
                  <a:srgbClr val="FF3300"/>
                </a:solidFill>
                <a:latin typeface="微软雅黑" pitchFamily="34" charset="-122"/>
                <a:ea typeface="微软雅黑" pitchFamily="34" charset="-122"/>
              </a:rPr>
              <a:t>    C90</a:t>
            </a:r>
            <a:r>
              <a:rPr lang="zh-CN" altLang="en-US" sz="2200" b="1">
                <a:solidFill>
                  <a:srgbClr val="FF3300"/>
                </a:solidFill>
                <a:latin typeface="微软雅黑" pitchFamily="34" charset="-122"/>
                <a:ea typeface="微软雅黑" pitchFamily="34" charset="-122"/>
              </a:rPr>
              <a:t>上的运行结果是什么？</a:t>
            </a:r>
          </a:p>
        </p:txBody>
      </p:sp>
      <p:sp>
        <p:nvSpPr>
          <p:cNvPr id="12" name="Text Box 5"/>
          <p:cNvSpPr txBox="1">
            <a:spLocks noChangeArrowheads="1"/>
          </p:cNvSpPr>
          <p:nvPr/>
        </p:nvSpPr>
        <p:spPr bwMode="auto">
          <a:xfrm>
            <a:off x="5857884" y="1089025"/>
            <a:ext cx="2143140" cy="1015663"/>
          </a:xfrm>
          <a:prstGeom prst="rect">
            <a:avLst/>
          </a:prstGeom>
          <a:noFill/>
          <a:ln w="9525" algn="ctr">
            <a:noFill/>
            <a:miter lim="800000"/>
            <a:headEnd/>
            <a:tailEnd/>
          </a:ln>
        </p:spPr>
        <p:txBody>
          <a:bodyPr wrap="square">
            <a:spAutoFit/>
          </a:bodyPr>
          <a:lstStyle/>
          <a:p>
            <a:pPr marL="342900" indent="-342900" eaLnBrk="0" hangingPunct="0">
              <a:spcBef>
                <a:spcPct val="50000"/>
              </a:spcBef>
            </a:pPr>
            <a:r>
              <a:rPr lang="en-US" altLang="zh-CN" sz="2000" b="1" dirty="0">
                <a:solidFill>
                  <a:srgbClr val="FF3300"/>
                </a:solidFill>
                <a:latin typeface="微软雅黑" pitchFamily="34" charset="-122"/>
                <a:ea typeface="微软雅黑" pitchFamily="34" charset="-122"/>
              </a:rPr>
              <a:t>    C99</a:t>
            </a:r>
            <a:r>
              <a:rPr lang="zh-CN" altLang="en-US" sz="2000" b="1" dirty="0">
                <a:solidFill>
                  <a:srgbClr val="FF3300"/>
                </a:solidFill>
                <a:latin typeface="微软雅黑" pitchFamily="34" charset="-122"/>
                <a:ea typeface="微软雅黑" pitchFamily="34" charset="-122"/>
              </a:rPr>
              <a:t>的结果大家回去试试</a:t>
            </a:r>
            <a:r>
              <a:rPr lang="zh-CN" altLang="en-US" sz="2000" b="1" dirty="0" smtClean="0">
                <a:solidFill>
                  <a:srgbClr val="FF3300"/>
                </a:solidFill>
                <a:latin typeface="微软雅黑" pitchFamily="34" charset="-122"/>
                <a:ea typeface="微软雅黑" pitchFamily="34" charset="-122"/>
              </a:rPr>
              <a:t>。</a:t>
            </a:r>
            <a:r>
              <a:rPr lang="en-US" altLang="zh-CN" sz="2000" b="1" dirty="0" smtClean="0">
                <a:solidFill>
                  <a:srgbClr val="FF3300"/>
                </a:solidFill>
                <a:latin typeface="微软雅黑" pitchFamily="34" charset="-122"/>
                <a:ea typeface="微软雅黑" pitchFamily="34" charset="-122"/>
              </a:rPr>
              <a:t>-std=c99</a:t>
            </a:r>
            <a:endParaRPr lang="zh-CN" altLang="en-US" sz="2000" b="1" dirty="0">
              <a:solidFill>
                <a:srgbClr val="FF3300"/>
              </a:solidFill>
              <a:latin typeface="微软雅黑" pitchFamily="34" charset="-122"/>
              <a:ea typeface="微软雅黑" pitchFamily="34" charset="-122"/>
            </a:endParaRPr>
          </a:p>
        </p:txBody>
      </p:sp>
      <p:pic>
        <p:nvPicPr>
          <p:cNvPr id="13" name="Picture 6"/>
          <p:cNvPicPr>
            <a:picLocks noChangeAspect="1" noChangeArrowheads="1"/>
          </p:cNvPicPr>
          <p:nvPr/>
        </p:nvPicPr>
        <p:blipFill>
          <a:blip r:embed="rId3"/>
          <a:srcRect/>
          <a:stretch>
            <a:fillRect/>
          </a:stretch>
        </p:blipFill>
        <p:spPr bwMode="auto">
          <a:xfrm>
            <a:off x="3492500" y="5454650"/>
            <a:ext cx="5381625" cy="1304925"/>
          </a:xfrm>
          <a:prstGeom prst="rect">
            <a:avLst/>
          </a:prstGeom>
          <a:noFill/>
          <a:ln w="9525">
            <a:solidFill>
              <a:srgbClr val="0000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作业</a:t>
            </a:r>
          </a:p>
        </p:txBody>
      </p:sp>
      <p:sp>
        <p:nvSpPr>
          <p:cNvPr id="3" name="内容占位符 2"/>
          <p:cNvSpPr>
            <a:spLocks noGrp="1"/>
          </p:cNvSpPr>
          <p:nvPr>
            <p:ph idx="1"/>
          </p:nvPr>
        </p:nvSpPr>
        <p:spPr/>
        <p:txBody>
          <a:bodyPr/>
          <a:lstStyle/>
          <a:p>
            <a:r>
              <a:rPr lang="en-US" altLang="zh-CN" dirty="0" err="1" smtClean="0"/>
              <a:t>P75</a:t>
            </a:r>
            <a:r>
              <a:rPr lang="en-US" altLang="zh-CN" dirty="0" smtClean="0"/>
              <a:t>-76</a:t>
            </a:r>
            <a:r>
              <a:rPr lang="zh-CN" altLang="en-US" dirty="0" smtClean="0"/>
              <a:t>页</a:t>
            </a:r>
            <a:endParaRPr lang="en-US" altLang="zh-CN" dirty="0" smtClean="0"/>
          </a:p>
          <a:p>
            <a:r>
              <a:rPr lang="zh-CN" altLang="en-US" dirty="0" smtClean="0"/>
              <a:t>第</a:t>
            </a:r>
            <a:r>
              <a:rPr lang="en-US" altLang="zh-CN" dirty="0" smtClean="0"/>
              <a:t>9</a:t>
            </a:r>
            <a:r>
              <a:rPr lang="zh-CN" altLang="en-US" dirty="0" smtClean="0"/>
              <a:t>、</a:t>
            </a:r>
            <a:r>
              <a:rPr lang="en-US" altLang="zh-CN" dirty="0" smtClean="0"/>
              <a:t>10</a:t>
            </a:r>
            <a:r>
              <a:rPr lang="zh-CN" altLang="en-US" dirty="0" smtClean="0"/>
              <a:t>、</a:t>
            </a:r>
            <a:r>
              <a:rPr lang="en-US" altLang="zh-CN" dirty="0" smtClean="0"/>
              <a:t>11</a:t>
            </a:r>
          </a:p>
          <a:p>
            <a:r>
              <a:rPr lang="zh-CN" altLang="en-US" dirty="0" smtClean="0"/>
              <a:t>请参照</a:t>
            </a:r>
            <a:r>
              <a:rPr lang="en-US" altLang="zh-CN" dirty="0" smtClean="0"/>
              <a:t>11</a:t>
            </a:r>
            <a:r>
              <a:rPr lang="zh-CN" altLang="en-US" dirty="0" smtClean="0"/>
              <a:t>题写出学号和姓名对应的</a:t>
            </a:r>
            <a:r>
              <a:rPr lang="en-US" altLang="zh-CN" dirty="0" smtClean="0"/>
              <a:t>ASCII</a:t>
            </a:r>
          </a:p>
          <a:p>
            <a:r>
              <a:rPr lang="zh-CN" altLang="en-US" dirty="0" smtClean="0"/>
              <a:t>格式如下：</a:t>
            </a:r>
            <a:endParaRPr lang="en-US" altLang="zh-CN" dirty="0" smtClean="0"/>
          </a:p>
          <a:p>
            <a:r>
              <a:rPr lang="en-US" altLang="zh-CN" dirty="0"/>
              <a:t>c</a:t>
            </a:r>
            <a:r>
              <a:rPr lang="en-US" altLang="zh-CN" dirty="0" smtClean="0"/>
              <a:t>har *</a:t>
            </a:r>
            <a:r>
              <a:rPr lang="en-US" altLang="zh-CN" dirty="0" err="1" smtClean="0"/>
              <a:t>myNoString</a:t>
            </a:r>
            <a:r>
              <a:rPr lang="en-US" altLang="zh-CN" dirty="0" smtClean="0"/>
              <a:t>:</a:t>
            </a:r>
          </a:p>
          <a:p>
            <a:r>
              <a:rPr lang="en-US" altLang="zh-CN" dirty="0"/>
              <a:t>c</a:t>
            </a:r>
            <a:r>
              <a:rPr lang="en-US" altLang="zh-CN" dirty="0" smtClean="0"/>
              <a:t>har *</a:t>
            </a:r>
            <a:r>
              <a:rPr lang="en-US" altLang="zh-CN" dirty="0" err="1" smtClean="0"/>
              <a:t>nyNameString</a:t>
            </a:r>
            <a:r>
              <a:rPr lang="en-US" altLang="zh-CN" smtClean="0"/>
              <a:t>:</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88</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7031770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本章主要内容</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defRPr/>
            </a:pPr>
            <a:r>
              <a:rPr lang="zh-CN" altLang="en-US" dirty="0" smtClean="0">
                <a:effectLst>
                  <a:outerShdw blurRad="38100" dist="38100" dir="2700000" algn="tl">
                    <a:srgbClr val="C0C0C0"/>
                  </a:outerShdw>
                </a:effectLst>
              </a:rPr>
              <a:t>数制和编码</a:t>
            </a:r>
            <a:endParaRPr lang="zh-CN" altLang="en-US" dirty="0">
              <a:effectLst>
                <a:outerShdw blurRad="38100" dist="38100" dir="2700000" algn="tl">
                  <a:srgbClr val="C0C0C0"/>
                </a:outerShdw>
              </a:effectLst>
            </a:endParaRPr>
          </a:p>
          <a:p>
            <a:pPr eaLnBrk="1" hangingPunct="1">
              <a:defRPr/>
            </a:pPr>
            <a:r>
              <a:rPr lang="zh-CN" altLang="en-US" dirty="0">
                <a:effectLst>
                  <a:outerShdw blurRad="38100" dist="38100" dir="2700000" algn="tl">
                    <a:srgbClr val="C0C0C0"/>
                  </a:outerShdw>
                </a:effectLst>
              </a:rPr>
              <a:t>非数值数据表示</a:t>
            </a:r>
            <a:endParaRPr lang="en-US" altLang="zh-CN" dirty="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整数表示</a:t>
            </a:r>
            <a:endParaRPr lang="en-US" altLang="zh-CN" dirty="0" smtClean="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浮点数表示</a:t>
            </a:r>
            <a:endParaRPr lang="en-US" altLang="zh-CN" dirty="0">
              <a:solidFill>
                <a:srgbClr val="C00000"/>
              </a:solidFill>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数据的宽度与存储</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数据的基本运算</a:t>
            </a:r>
            <a:r>
              <a:rPr lang="en-US" altLang="zh-CN" dirty="0" smtClean="0">
                <a:effectLst>
                  <a:outerShdw blurRad="38100" dist="38100" dir="2700000" algn="tl">
                    <a:srgbClr val="C0C0C0"/>
                  </a:outerShdw>
                </a:effectLst>
              </a:rPr>
              <a:t> </a:t>
            </a:r>
            <a:endParaRPr lang="zh-CN" altLang="en-US" dirty="0">
              <a:effectLst>
                <a:outerShdw blurRad="38100" dist="38100" dir="2700000" algn="tl">
                  <a:srgbClr val="C0C0C0"/>
                </a:outerShdw>
              </a:effectLst>
            </a:endParaRPr>
          </a:p>
          <a:p>
            <a:pPr eaLnBrk="1" hangingPunct="1">
              <a:defRPr/>
            </a:pPr>
            <a:endParaRPr lang="zh-CN" altLang="en-US" dirty="0">
              <a:effectLst>
                <a:outerShdw blurRad="38100" dist="38100" dir="2700000" algn="tl">
                  <a:srgbClr val="C0C0C0"/>
                </a:outerShdw>
              </a:effectLst>
            </a:endParaRPr>
          </a:p>
          <a:p>
            <a:pPr marL="0" indent="0" eaLnBrk="1" hangingPunct="1">
              <a:buNone/>
              <a:defRPr/>
            </a:pPr>
            <a:endParaRPr lang="zh-CN" altLang="en-US" dirty="0" smtClean="0">
              <a:effectLst>
                <a:outerShdw blurRad="38100" dist="38100" dir="2700000" algn="tl">
                  <a:srgbClr val="C0C0C0"/>
                </a:outerShdw>
              </a:effectLst>
            </a:endParaRPr>
          </a:p>
          <a:p>
            <a:endParaRPr lang="zh-CN" altLang="en-US" dirty="0"/>
          </a:p>
        </p:txBody>
      </p:sp>
      <p:sp>
        <p:nvSpPr>
          <p:cNvPr id="4" name="灯片编号占位符 3"/>
          <p:cNvSpPr>
            <a:spLocks noGrp="1"/>
          </p:cNvSpPr>
          <p:nvPr>
            <p:ph type="sldNum" sz="quarter" idx="4294967295"/>
          </p:nvPr>
        </p:nvSpPr>
        <p:spPr>
          <a:xfrm>
            <a:off x="7668344" y="6237312"/>
            <a:ext cx="1015008" cy="476250"/>
          </a:xfrm>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89</a:t>
            </a:fld>
            <a:r>
              <a:rPr lang="en-US" altLang="zh-CN" sz="1400" smtClean="0">
                <a:solidFill>
                  <a:srgbClr val="0D7157"/>
                </a:solidFill>
              </a:rPr>
              <a:t>- </a:t>
            </a:r>
            <a:endParaRPr lang="en-US" altLang="zh-CN" sz="1400" dirty="0">
              <a:solidFill>
                <a:srgbClr val="0D7157"/>
              </a:solidFill>
            </a:endParaRPr>
          </a:p>
        </p:txBody>
      </p:sp>
      <p:pic>
        <p:nvPicPr>
          <p:cNvPr id="5" name="Picture 4" descr="j02333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24" y="4189413"/>
            <a:ext cx="194468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8908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Human vs. Computer</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人们日常生活采用</a:t>
            </a:r>
            <a:r>
              <a:rPr lang="en-US" altLang="zh-CN" dirty="0"/>
              <a:t>10</a:t>
            </a:r>
            <a:r>
              <a:rPr lang="zh-CN" altLang="en-US" dirty="0"/>
              <a:t>进制</a:t>
            </a:r>
          </a:p>
          <a:p>
            <a:pPr lvl="1" eaLnBrk="1" hangingPunct="1"/>
            <a:r>
              <a:rPr lang="zh-CN" altLang="en-US" dirty="0"/>
              <a:t>天生</a:t>
            </a:r>
            <a:r>
              <a:rPr lang="en-US" altLang="zh-CN" dirty="0"/>
              <a:t>10</a:t>
            </a:r>
            <a:r>
              <a:rPr lang="zh-CN" altLang="en-US" dirty="0"/>
              <a:t>个手指</a:t>
            </a:r>
          </a:p>
          <a:p>
            <a:pPr eaLnBrk="1" hangingPunct="1"/>
            <a:r>
              <a:rPr lang="zh-CN" altLang="en-US" dirty="0"/>
              <a:t>计算机采用二进制</a:t>
            </a:r>
          </a:p>
          <a:p>
            <a:pPr lvl="1" eaLnBrk="1" hangingPunct="1"/>
            <a:r>
              <a:rPr lang="zh-CN" altLang="en-US" dirty="0"/>
              <a:t>计算机采用电子开关</a:t>
            </a:r>
          </a:p>
          <a:p>
            <a:pPr lvl="1" eaLnBrk="1" hangingPunct="1"/>
            <a:r>
              <a:rPr lang="zh-CN" altLang="en-US" dirty="0"/>
              <a:t>开关仅仅包括两个状态 </a:t>
            </a:r>
            <a:r>
              <a:rPr lang="en-US" altLang="zh-CN" sz="2200" dirty="0"/>
              <a:t>ON OFF</a:t>
            </a: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a:t>
            </a:fld>
            <a:r>
              <a:rPr lang="en-US" altLang="zh-CN" sz="1400" smtClean="0">
                <a:solidFill>
                  <a:srgbClr val="0D7157"/>
                </a:solidFill>
              </a:rPr>
              <a:t>- </a:t>
            </a:r>
            <a:endParaRPr lang="en-US" altLang="zh-CN" sz="1400" dirty="0">
              <a:solidFill>
                <a:srgbClr val="0D7157"/>
              </a:solidFill>
            </a:endParaRPr>
          </a:p>
        </p:txBody>
      </p:sp>
      <p:pic>
        <p:nvPicPr>
          <p:cNvPr id="5" name="Picture 4" descr="j0315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952" y="3720183"/>
            <a:ext cx="23622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j019636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908720"/>
            <a:ext cx="1497013"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86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一个奇怪</a:t>
            </a:r>
            <a:r>
              <a:rPr lang="zh-CN" altLang="zh-CN" dirty="0" smtClean="0">
                <a:solidFill>
                  <a:srgbClr val="FF0000"/>
                </a:solidFill>
              </a:rPr>
              <a:t>的</a:t>
            </a:r>
            <a:r>
              <a:rPr lang="zh-CN" altLang="en-US" dirty="0" smtClean="0">
                <a:solidFill>
                  <a:srgbClr val="FF0000"/>
                </a:solidFill>
              </a:rPr>
              <a:t>浮点运算</a:t>
            </a:r>
            <a:r>
              <a:rPr lang="zh-CN" altLang="zh-CN" dirty="0" smtClean="0">
                <a:solidFill>
                  <a:srgbClr val="FF0000"/>
                </a:solidFill>
              </a:rPr>
              <a:t>程序</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90</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539552" y="1591431"/>
            <a:ext cx="5838825" cy="3783087"/>
          </a:xfrm>
          <a:prstGeom prst="rect">
            <a:avLst/>
          </a:prstGeom>
          <a:solidFill>
            <a:srgbClr val="CCFF66">
              <a:alpha val="74117"/>
            </a:srgbClr>
          </a:solidFill>
          <a:ln w="25400">
            <a:solidFill>
              <a:schemeClr val="accent1"/>
            </a:solidFill>
            <a:miter lim="800000"/>
            <a:headEnd/>
            <a:tailEnd/>
          </a:ln>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smtClean="0">
                <a:solidFill>
                  <a:srgbClr val="FF0000"/>
                </a:solidFill>
                <a:latin typeface="Courier New" panose="02070309020205020404" pitchFamily="49" charset="0"/>
                <a:ea typeface="宋体" panose="02010600030101010101" pitchFamily="2" charset="-122"/>
                <a:cs typeface="Times New Roman" panose="02020603050405020304" pitchFamily="18" charset="0"/>
              </a:rPr>
              <a:t>float</a:t>
            </a:r>
            <a:r>
              <a:rPr lang="en-US" altLang="zh-CN" sz="24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5680075" y="1927225"/>
            <a:ext cx="3082925" cy="459100"/>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a:solidFill>
                  <a:schemeClr val="bg1"/>
                </a:solidFill>
                <a:latin typeface="Courier New" panose="02070309020205020404" pitchFamily="49" charset="0"/>
                <a:ea typeface="宋体" panose="02010600030101010101" pitchFamily="2" charset="-122"/>
              </a:rPr>
              <a:t>3.000000,2</a:t>
            </a:r>
          </a:p>
        </p:txBody>
      </p:sp>
      <p:sp>
        <p:nvSpPr>
          <p:cNvPr id="7" name="Rectangle 5"/>
          <p:cNvSpPr>
            <a:spLocks noChangeArrowheads="1"/>
          </p:cNvSpPr>
          <p:nvPr/>
        </p:nvSpPr>
        <p:spPr bwMode="auto">
          <a:xfrm>
            <a:off x="5695950" y="3482975"/>
            <a:ext cx="3070225" cy="459100"/>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dirty="0">
                <a:solidFill>
                  <a:schemeClr val="bg1"/>
                </a:solidFill>
                <a:latin typeface="Courier New" panose="02070309020205020404" pitchFamily="49" charset="0"/>
                <a:ea typeface="宋体" panose="02010600030101010101" pitchFamily="2" charset="-122"/>
              </a:rPr>
              <a:t>??????????</a:t>
            </a:r>
          </a:p>
        </p:txBody>
      </p:sp>
      <p:sp>
        <p:nvSpPr>
          <p:cNvPr id="8" name="Rectangle 6"/>
          <p:cNvSpPr>
            <a:spLocks noChangeArrowheads="1"/>
          </p:cNvSpPr>
          <p:nvPr/>
        </p:nvSpPr>
        <p:spPr bwMode="auto">
          <a:xfrm>
            <a:off x="5692775" y="2686050"/>
            <a:ext cx="3095625" cy="459100"/>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400" b="1" i="1">
                <a:solidFill>
                  <a:schemeClr val="bg1"/>
                </a:solidFill>
                <a:latin typeface="Courier New" panose="02070309020205020404" pitchFamily="49" charset="0"/>
                <a:ea typeface="宋体" panose="02010600030101010101" pitchFamily="2" charset="-122"/>
              </a:rPr>
              <a:t>Really?3.0!=a</a:t>
            </a:r>
          </a:p>
        </p:txBody>
      </p:sp>
      <p:sp>
        <p:nvSpPr>
          <p:cNvPr id="9" name="Rectangle 7"/>
          <p:cNvSpPr>
            <a:spLocks noChangeArrowheads="1"/>
          </p:cNvSpPr>
          <p:nvPr/>
        </p:nvSpPr>
        <p:spPr bwMode="auto">
          <a:xfrm>
            <a:off x="5734050" y="4244975"/>
            <a:ext cx="3070225" cy="397545"/>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solidFill>
                  <a:schemeClr val="accent2"/>
                </a:solidFill>
                <a:latin typeface="Courier New" panose="02070309020205020404" pitchFamily="49" charset="0"/>
                <a:ea typeface="微软雅黑" panose="020B0503020204020204" pitchFamily="34" charset="-122"/>
              </a:rPr>
              <a:t>二进制存储</a:t>
            </a:r>
          </a:p>
        </p:txBody>
      </p:sp>
      <p:sp>
        <p:nvSpPr>
          <p:cNvPr id="10" name="Rectangle 8"/>
          <p:cNvSpPr>
            <a:spLocks noChangeArrowheads="1"/>
          </p:cNvSpPr>
          <p:nvPr/>
        </p:nvSpPr>
        <p:spPr bwMode="auto">
          <a:xfrm>
            <a:off x="5715000" y="5006975"/>
            <a:ext cx="3070225" cy="705321"/>
          </a:xfrm>
          <a:prstGeom prst="rect">
            <a:avLst/>
          </a:prstGeom>
          <a:solidFill>
            <a:srgbClr val="FFCC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solidFill>
                  <a:schemeClr val="accent2"/>
                </a:solidFill>
                <a:latin typeface="Courier New" panose="02070309020205020404" pitchFamily="49" charset="0"/>
                <a:ea typeface="微软雅黑" panose="020B0503020204020204" pitchFamily="34" charset="-122"/>
              </a:rPr>
              <a:t>浮点数并不能精确表示一些十进制数</a:t>
            </a:r>
          </a:p>
        </p:txBody>
      </p:sp>
    </p:spTree>
    <p:extLst>
      <p:ext uri="{BB962C8B-B14F-4D97-AF65-F5344CB8AC3E}">
        <p14:creationId xmlns:p14="http://schemas.microsoft.com/office/powerpoint/2010/main" val="7654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9" end="9"/>
                                            </p:txEl>
                                          </p:spTgt>
                                        </p:tgtEl>
                                        <p:attrNameLst>
                                          <p:attrName>style.visibility</p:attrName>
                                        </p:attrNameLst>
                                      </p:cBhvr>
                                      <p:to>
                                        <p:strVal val="visible"/>
                                      </p:to>
                                    </p:set>
                                    <p:anim calcmode="lin" valueType="num">
                                      <p:cBhvr additive="base">
                                        <p:cTn id="6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bg/>
                                          </p:spTgt>
                                        </p:tgtEl>
                                        <p:attrNameLst>
                                          <p:attrName>style.visibility</p:attrName>
                                        </p:attrNameLst>
                                      </p:cBhvr>
                                      <p:to>
                                        <p:strVal val="visible"/>
                                      </p:to>
                                    </p:set>
                                    <p:anim calcmode="lin" valueType="num">
                                      <p:cBhvr additive="base">
                                        <p:cTn id="6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8" dur="500" fill="hold"/>
                                        <p:tgtEl>
                                          <p:spTgt spid="6">
                                            <p:bg/>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
                                            <p:txEl>
                                              <p:pRg st="0" end="0"/>
                                            </p:txEl>
                                          </p:spTgt>
                                        </p:tgtEl>
                                        <p:attrNameLst>
                                          <p:attrName>style.visibility</p:attrName>
                                        </p:attrNameLst>
                                      </p:cBhvr>
                                      <p:to>
                                        <p:strVal val="visible"/>
                                      </p:to>
                                    </p:set>
                                    <p:anim calcmode="lin" valueType="num">
                                      <p:cBhvr additive="base">
                                        <p:cTn id="7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8">
                                            <p:bg/>
                                          </p:spTgt>
                                        </p:tgtEl>
                                        <p:attrNameLst>
                                          <p:attrName>style.visibility</p:attrName>
                                        </p:attrNameLst>
                                      </p:cBhvr>
                                      <p:to>
                                        <p:strVal val="visible"/>
                                      </p:to>
                                    </p:set>
                                    <p:anim calcmode="lin" valueType="num">
                                      <p:cBhvr additive="base">
                                        <p:cTn id="7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8">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 calcmode="lin" valueType="num">
                                      <p:cBhvr additive="base">
                                        <p:cTn id="8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9">
                                            <p:bg/>
                                          </p:spTgt>
                                        </p:tgtEl>
                                        <p:attrNameLst>
                                          <p:attrName>style.visibility</p:attrName>
                                        </p:attrNameLst>
                                      </p:cBhvr>
                                      <p:to>
                                        <p:strVal val="visible"/>
                                      </p:to>
                                    </p:set>
                                    <p:anim calcmode="lin" valueType="num">
                                      <p:cBhvr additive="base">
                                        <p:cTn id="9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9">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9">
                                            <p:txEl>
                                              <p:pRg st="0" end="0"/>
                                            </p:txEl>
                                          </p:spTgt>
                                        </p:tgtEl>
                                        <p:attrNameLst>
                                          <p:attrName>style.visibility</p:attrName>
                                        </p:attrNameLst>
                                      </p:cBhvr>
                                      <p:to>
                                        <p:strVal val="visible"/>
                                      </p:to>
                                    </p:set>
                                    <p:anim calcmode="lin" valueType="num">
                                      <p:cBhvr additive="base">
                                        <p:cTn id="10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0">
                                            <p:bg/>
                                          </p:spTgt>
                                        </p:tgtEl>
                                        <p:attrNameLst>
                                          <p:attrName>style.visibility</p:attrName>
                                        </p:attrNameLst>
                                      </p:cBhvr>
                                      <p:to>
                                        <p:strVal val="visible"/>
                                      </p:to>
                                    </p:set>
                                    <p:anim calcmode="lin" valueType="num">
                                      <p:cBhvr additive="base">
                                        <p:cTn id="10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08" dur="500" fill="hold"/>
                                        <p:tgtEl>
                                          <p:spTgt spid="10">
                                            <p:bg/>
                                          </p:spTgt>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
                                            <p:txEl>
                                              <p:pRg st="0" end="0"/>
                                            </p:txEl>
                                          </p:spTgt>
                                        </p:tgtEl>
                                        <p:attrNameLst>
                                          <p:attrName>style.visibility</p:attrName>
                                        </p:attrNameLst>
                                      </p:cBhvr>
                                      <p:to>
                                        <p:strVal val="visible"/>
                                      </p:to>
                                    </p:set>
                                    <p:anim calcmode="lin" valueType="num">
                                      <p:cBhvr additive="base">
                                        <p:cTn id="1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animBg="1" autoUpdateAnimBg="0"/>
      <p:bldP spid="7" grpId="0" build="allAtOnce" animBg="1" autoUpdateAnimBg="0"/>
      <p:bldP spid="8" grpId="0" build="allAtOnce" animBg="1" autoUpdateAnimBg="0"/>
      <p:bldP spid="9" grpId="0" build="allAtOnce" animBg="1" autoUpdateAnimBg="0"/>
      <p:bldP spid="10" grpId="0" build="allAtOnce"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一个奇怪的</a:t>
            </a:r>
            <a:r>
              <a:rPr lang="zh-CN" altLang="en-US" dirty="0">
                <a:solidFill>
                  <a:srgbClr val="FF0000"/>
                </a:solidFill>
              </a:rPr>
              <a:t>浮点运算</a:t>
            </a:r>
            <a:r>
              <a:rPr lang="zh-CN" altLang="zh-CN" dirty="0">
                <a:solidFill>
                  <a:srgbClr val="FF0000"/>
                </a:solidFill>
              </a:rPr>
              <a:t>程序</a:t>
            </a:r>
            <a:endParaRPr lang="zh-CN" altLang="en-US" dirty="0">
              <a:solidFill>
                <a:srgbClr val="FF0000"/>
              </a:solidFill>
            </a:endParaRPr>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91</a:t>
            </a:fld>
            <a:r>
              <a:rPr lang="en-US" altLang="zh-CN" sz="1400" smtClean="0">
                <a:solidFill>
                  <a:srgbClr val="0D7157"/>
                </a:solidFill>
              </a:rPr>
              <a:t>- </a:t>
            </a:r>
            <a:endParaRPr lang="en-US" altLang="zh-CN" sz="1400" dirty="0">
              <a:solidFill>
                <a:srgbClr val="0D7157"/>
              </a:solidFill>
            </a:endParaRPr>
          </a:p>
        </p:txBody>
      </p:sp>
      <p:sp>
        <p:nvSpPr>
          <p:cNvPr id="6" name="Rectangle 3"/>
          <p:cNvSpPr>
            <a:spLocks noChangeArrowheads="1"/>
          </p:cNvSpPr>
          <p:nvPr/>
        </p:nvSpPr>
        <p:spPr bwMode="auto">
          <a:xfrm>
            <a:off x="650875" y="1758950"/>
            <a:ext cx="5838825" cy="3783087"/>
          </a:xfrm>
          <a:prstGeom prst="rect">
            <a:avLst/>
          </a:prstGeom>
          <a:solidFill>
            <a:srgbClr val="CCFF66">
              <a:alpha val="74117"/>
            </a:srgbClr>
          </a:solidFill>
          <a:ln w="25400">
            <a:solidFill>
              <a:schemeClr val="accent1"/>
            </a:solidFill>
            <a:miter lim="800000"/>
            <a:headEnd/>
            <a:tailEnd/>
          </a:ln>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spcAft>
                <a:spcPts val="0"/>
              </a:spcAft>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smtClean="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5934075" y="2101850"/>
            <a:ext cx="2714625" cy="541338"/>
          </a:xfrm>
          <a:prstGeom prst="rect">
            <a:avLst/>
          </a:prstGeom>
          <a:solidFill>
            <a:schemeClr val="tx1"/>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dirty="0" smtClean="0">
                <a:solidFill>
                  <a:schemeClr val="bg1"/>
                </a:solidFill>
                <a:latin typeface="Courier New" panose="02070309020205020404" pitchFamily="49" charset="0"/>
                <a:ea typeface="宋体" panose="02010600030101010101" pitchFamily="2" charset="-122"/>
              </a:rPr>
              <a:t>3.000000,3</a:t>
            </a:r>
            <a:endParaRPr lang="en-US" altLang="zh-CN" sz="2800" b="1" i="0" dirty="0">
              <a:solidFill>
                <a:schemeClr val="bg1"/>
              </a:solidFill>
              <a:latin typeface="Courier New" panose="02070309020205020404" pitchFamily="49" charset="0"/>
              <a:ea typeface="宋体" panose="02010600030101010101" pitchFamily="2" charset="-122"/>
            </a:endParaRPr>
          </a:p>
        </p:txBody>
      </p:sp>
      <p:sp>
        <p:nvSpPr>
          <p:cNvPr id="8" name="Rectangle 5"/>
          <p:cNvSpPr>
            <a:spLocks noChangeArrowheads="1"/>
          </p:cNvSpPr>
          <p:nvPr/>
        </p:nvSpPr>
        <p:spPr bwMode="auto">
          <a:xfrm>
            <a:off x="5934075" y="4653136"/>
            <a:ext cx="2714625" cy="541337"/>
          </a:xfrm>
          <a:prstGeom prst="rect">
            <a:avLst/>
          </a:prstGeom>
          <a:solidFill>
            <a:srgbClr val="FF6600"/>
          </a:solidFill>
          <a:ln w="25400">
            <a:solidFill>
              <a:schemeClr val="accent1"/>
            </a:solidFill>
            <a:miter lim="800000"/>
            <a:headEnd/>
            <a:tailEnd/>
          </a:ln>
          <a:effectLst>
            <a:outerShdw dist="107763" dir="2700000" algn="ctr" rotWithShape="0">
              <a:schemeClr val="hlink">
                <a:alpha val="50000"/>
              </a:scheme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i="0">
                <a:solidFill>
                  <a:schemeClr val="bg1"/>
                </a:solidFill>
                <a:latin typeface="Courier New" panose="02070309020205020404" pitchFamily="49" charset="0"/>
                <a:ea typeface="宋体" panose="02010600030101010101" pitchFamily="2" charset="-122"/>
              </a:rPr>
              <a:t>??????????</a:t>
            </a:r>
          </a:p>
        </p:txBody>
      </p:sp>
    </p:spTree>
    <p:extLst>
      <p:ext uri="{BB962C8B-B14F-4D97-AF65-F5344CB8AC3E}">
        <p14:creationId xmlns:p14="http://schemas.microsoft.com/office/powerpoint/2010/main" val="285501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animBg="1" autoUpdateAnimBg="0"/>
      <p:bldP spid="8" grpId="0" build="allAtOnce" animBg="1"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浮点数如何表示</a:t>
            </a:r>
            <a:r>
              <a:rPr lang="en-US" altLang="zh-CN" dirty="0">
                <a:solidFill>
                  <a:srgbClr val="FF0000"/>
                </a:solidFill>
              </a:rPr>
              <a:t>?</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sz="2600" dirty="0"/>
              <a:t>参与运算的数据通常既包括整数也包括小数部分。</a:t>
            </a:r>
          </a:p>
          <a:p>
            <a:pPr eaLnBrk="1" hangingPunct="1"/>
            <a:r>
              <a:rPr lang="zh-CN" altLang="en-US" sz="2600" dirty="0"/>
              <a:t>如何表示</a:t>
            </a:r>
            <a:r>
              <a:rPr lang="zh-CN" altLang="en-US" sz="2600" dirty="0" smtClean="0"/>
              <a:t>？</a:t>
            </a:r>
            <a:endParaRPr lang="zh-CN" altLang="en-US" sz="2600" dirty="0"/>
          </a:p>
          <a:p>
            <a:pPr lvl="1" eaLnBrk="1" hangingPunct="1"/>
            <a:r>
              <a:rPr lang="zh-CN" altLang="en-US" sz="2200" dirty="0"/>
              <a:t>最直接的办法</a:t>
            </a:r>
            <a:r>
              <a:rPr lang="en-US" altLang="zh-CN" sz="2200" dirty="0"/>
              <a:t>----</a:t>
            </a:r>
            <a:r>
              <a:rPr lang="zh-CN" altLang="en-US" sz="2200" dirty="0"/>
              <a:t>整数部分，小数部分分别表示</a:t>
            </a:r>
            <a:r>
              <a:rPr lang="zh-CN" altLang="en-US" sz="2200" dirty="0" smtClean="0"/>
              <a:t>？</a:t>
            </a:r>
            <a:endParaRPr lang="en-US" altLang="zh-CN" sz="2200" dirty="0" smtClean="0"/>
          </a:p>
          <a:p>
            <a:pPr lvl="2" eaLnBrk="1" hangingPunct="1"/>
            <a:r>
              <a:rPr lang="en-US" altLang="zh-CN" sz="2200" dirty="0" smtClean="0">
                <a:solidFill>
                  <a:srgbClr val="00B050"/>
                </a:solidFill>
              </a:rPr>
              <a:t>#</a:t>
            </a:r>
            <a:r>
              <a:rPr lang="en-US" altLang="zh-CN" sz="2200" dirty="0">
                <a:solidFill>
                  <a:srgbClr val="00B050"/>
                </a:solidFill>
              </a:rPr>
              <a:t>define   INT32_MAX   2147483647 </a:t>
            </a:r>
          </a:p>
          <a:p>
            <a:pPr lvl="2" eaLnBrk="1" hangingPunct="1"/>
            <a:r>
              <a:rPr lang="zh-CN" altLang="en-US" dirty="0" smtClean="0">
                <a:solidFill>
                  <a:srgbClr val="00B050"/>
                </a:solidFill>
              </a:rPr>
              <a:t>电子的质量 </a:t>
            </a:r>
            <a:r>
              <a:rPr lang="en-US" altLang="zh-CN" dirty="0" smtClean="0">
                <a:solidFill>
                  <a:srgbClr val="00B050"/>
                </a:solidFill>
              </a:rPr>
              <a:t>9×10</a:t>
            </a:r>
            <a:r>
              <a:rPr lang="en-US" altLang="zh-CN" baseline="50000" dirty="0" smtClean="0">
                <a:solidFill>
                  <a:srgbClr val="00B050"/>
                </a:solidFill>
              </a:rPr>
              <a:t>-28</a:t>
            </a:r>
            <a:r>
              <a:rPr lang="en-US" altLang="zh-CN" dirty="0" smtClean="0">
                <a:solidFill>
                  <a:srgbClr val="00B050"/>
                </a:solidFill>
              </a:rPr>
              <a:t>g    </a:t>
            </a:r>
            <a:r>
              <a:rPr lang="zh-CN" altLang="en-US" dirty="0" smtClean="0">
                <a:solidFill>
                  <a:srgbClr val="00B050"/>
                </a:solidFill>
              </a:rPr>
              <a:t>太阳</a:t>
            </a:r>
            <a:r>
              <a:rPr lang="zh-CN" altLang="en-US" dirty="0">
                <a:solidFill>
                  <a:srgbClr val="00B050"/>
                </a:solidFill>
              </a:rPr>
              <a:t>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smtClean="0">
                <a:solidFill>
                  <a:srgbClr val="00B050"/>
                </a:solidFill>
              </a:rPr>
              <a:t>0.2×10</a:t>
            </a:r>
            <a:r>
              <a:rPr lang="en-US" altLang="zh-CN" baseline="50000" dirty="0" smtClean="0">
                <a:solidFill>
                  <a:srgbClr val="00B050"/>
                </a:solidFill>
              </a:rPr>
              <a:t>34</a:t>
            </a:r>
          </a:p>
          <a:p>
            <a:pPr lvl="2" eaLnBrk="1" hangingPunct="1"/>
            <a:r>
              <a:rPr lang="zh-CN" altLang="en-US" dirty="0">
                <a:solidFill>
                  <a:srgbClr val="00B050"/>
                </a:solidFill>
              </a:rPr>
              <a:t>浪费存储空间，数据表示范围和精度均有限</a:t>
            </a:r>
            <a:endParaRPr lang="en-US" altLang="zh-CN" dirty="0">
              <a:solidFill>
                <a:srgbClr val="00B050"/>
              </a:solidFill>
            </a:endParaRPr>
          </a:p>
          <a:p>
            <a:pPr lvl="1" eaLnBrk="1" hangingPunct="1"/>
            <a:endParaRPr lang="en-US" altLang="zh-CN" baseline="50000" dirty="0"/>
          </a:p>
          <a:p>
            <a:r>
              <a:rPr lang="zh-CN" altLang="en-US" dirty="0" smtClean="0"/>
              <a:t>有否更好的方法？</a:t>
            </a:r>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92</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8914350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浮点数如何表示</a:t>
            </a:r>
            <a:r>
              <a:rPr lang="en-US" altLang="zh-CN" dirty="0">
                <a:solidFill>
                  <a:srgbClr val="FF0000"/>
                </a:solidFill>
                <a:latin typeface="Arial" panose="020B0604020202020204" pitchFamily="34" charset="0"/>
              </a:rPr>
              <a:t>…</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r>
              <a:rPr lang="zh-CN" altLang="en-US" dirty="0"/>
              <a:t>电子的质量 </a:t>
            </a:r>
            <a:r>
              <a:rPr lang="en-US" altLang="zh-CN" dirty="0"/>
              <a:t>9×10</a:t>
            </a:r>
            <a:r>
              <a:rPr lang="en-US" altLang="zh-CN" baseline="50000" dirty="0"/>
              <a:t>-28</a:t>
            </a:r>
            <a:r>
              <a:rPr lang="en-US" altLang="zh-CN" dirty="0"/>
              <a:t>g</a:t>
            </a:r>
          </a:p>
          <a:p>
            <a:pPr eaLnBrk="1" hangingPunct="1"/>
            <a:r>
              <a:rPr lang="zh-CN" altLang="en-US" dirty="0"/>
              <a:t>太阳的质量</a:t>
            </a:r>
            <a:r>
              <a:rPr lang="en-US" altLang="zh-CN" dirty="0"/>
              <a:t>2×10</a:t>
            </a:r>
            <a:r>
              <a:rPr lang="en-US" altLang="zh-CN" baseline="50000" dirty="0"/>
              <a:t>33</a:t>
            </a:r>
            <a:r>
              <a:rPr lang="en-US" altLang="zh-CN" dirty="0"/>
              <a:t>g</a:t>
            </a:r>
            <a:r>
              <a:rPr lang="zh-CN" altLang="en-US" dirty="0"/>
              <a:t>＝</a:t>
            </a:r>
            <a:r>
              <a:rPr lang="en-US" altLang="zh-CN" dirty="0"/>
              <a:t>0.2×10</a:t>
            </a:r>
            <a:r>
              <a:rPr lang="en-US" altLang="zh-CN" baseline="50000" dirty="0"/>
              <a:t>34</a:t>
            </a:r>
          </a:p>
          <a:p>
            <a:pPr eaLnBrk="1" hangingPunct="1"/>
            <a:r>
              <a:rPr lang="zh-CN" altLang="en-US" dirty="0"/>
              <a:t>科学</a:t>
            </a:r>
            <a:r>
              <a:rPr lang="zh-CN" altLang="en-US" dirty="0" smtClean="0"/>
              <a:t>记数法</a:t>
            </a:r>
            <a:endParaRPr lang="en-US" altLang="zh-CN" dirty="0" smtClean="0"/>
          </a:p>
          <a:p>
            <a:pPr lvl="1" eaLnBrk="1" hangingPunct="1"/>
            <a:r>
              <a:rPr lang="zh-CN" altLang="en-US" dirty="0" smtClean="0"/>
              <a:t>让数据表示唯一，规格化</a:t>
            </a:r>
            <a:endParaRPr lang="zh-CN" altLang="en-US" dirty="0"/>
          </a:p>
          <a:p>
            <a:pPr lvl="1" eaLnBrk="1" hangingPunct="1"/>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p>
          <a:p>
            <a:pPr lvl="1" eaLnBrk="1" hangingPunct="1"/>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p>
          <a:p>
            <a:r>
              <a:rPr lang="zh-CN" altLang="en-US" dirty="0"/>
              <a:t>科学</a:t>
            </a:r>
            <a:r>
              <a:rPr lang="zh-CN" altLang="en-US" dirty="0" smtClean="0"/>
              <a:t>记数法利用幂和尾数表示浮点数</a:t>
            </a:r>
            <a:endParaRPr lang="en-US" altLang="zh-CN" dirty="0" smtClean="0"/>
          </a:p>
          <a:p>
            <a:pPr lvl="1"/>
            <a:r>
              <a:rPr lang="zh-CN" altLang="en-US" dirty="0" smtClean="0"/>
              <a:t>数据范围更大，精度</a:t>
            </a:r>
            <a:r>
              <a:rPr lang="zh-CN" altLang="en-US" dirty="0"/>
              <a:t>变低</a:t>
            </a:r>
            <a:endParaRPr lang="en-US" altLang="zh-CN" dirty="0" smtClean="0"/>
          </a:p>
          <a:p>
            <a:pPr lvl="1"/>
            <a:r>
              <a:rPr lang="zh-CN" altLang="en-US" dirty="0" smtClean="0"/>
              <a:t>数据表示唯一</a:t>
            </a:r>
            <a:endParaRPr lang="en-US" altLang="zh-CN" dirty="0" smtClean="0"/>
          </a:p>
          <a:p>
            <a:pPr lvl="1"/>
            <a:endParaRPr lang="en-US" altLang="zh-CN" dirty="0" smtClean="0"/>
          </a:p>
          <a:p>
            <a:endParaRPr lang="en-US" altLang="zh-CN" dirty="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93</a:t>
            </a:fld>
            <a:r>
              <a:rPr lang="en-US" altLang="zh-CN" sz="1400" smtClean="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19542543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body" idx="4294967295"/>
          </p:nvPr>
        </p:nvSpPr>
        <p:spPr>
          <a:xfrm>
            <a:off x="428625" y="728663"/>
            <a:ext cx="8497888" cy="3590925"/>
          </a:xfrm>
        </p:spPr>
        <p:txBody>
          <a:bodyPr lIns="63500" tIns="25400" rIns="63500" bIns="25400">
            <a:spAutoFit/>
          </a:bodyPr>
          <a:lstStyle/>
          <a:p>
            <a:pPr>
              <a:lnSpc>
                <a:spcPct val="90000"/>
              </a:lnSpc>
              <a:buFontTx/>
              <a:buNone/>
            </a:pPr>
            <a:r>
              <a:rPr lang="en-US" altLang="zh-CN" sz="2200" dirty="0" smtClean="0"/>
              <a:t>Example:</a:t>
            </a:r>
          </a:p>
          <a:p>
            <a:pPr>
              <a:lnSpc>
                <a:spcPct val="90000"/>
              </a:lnSpc>
              <a:buFontTx/>
              <a:buNone/>
            </a:pPr>
            <a:r>
              <a:rPr lang="en-US" altLang="zh-CN" sz="2200" dirty="0" smtClean="0"/>
              <a:t>	</a:t>
            </a:r>
            <a:r>
              <a:rPr lang="en-US" altLang="zh-CN" sz="2200" i="1" dirty="0" smtClean="0"/>
              <a:t>mantissa (</a:t>
            </a:r>
            <a:r>
              <a:rPr lang="zh-CN" altLang="en-US" sz="2200" i="1" dirty="0" smtClean="0"/>
              <a:t>尾数</a:t>
            </a:r>
            <a:r>
              <a:rPr lang="en-US" altLang="zh-CN" sz="2200" i="1" dirty="0" smtClean="0"/>
              <a:t>)                                       exponent(</a:t>
            </a:r>
            <a:r>
              <a:rPr lang="zh-CN" altLang="en-US" sz="2200" i="1" dirty="0" smtClean="0"/>
              <a:t>阶码、指数</a:t>
            </a:r>
            <a:r>
              <a:rPr lang="en-US" altLang="zh-CN" sz="2200" i="1" dirty="0" smtClean="0"/>
              <a:t>)</a:t>
            </a:r>
            <a:r>
              <a:rPr lang="zh-CN" altLang="en-US" sz="2200" dirty="0" smtClean="0"/>
              <a:t> 	</a:t>
            </a:r>
          </a:p>
          <a:p>
            <a:pPr>
              <a:lnSpc>
                <a:spcPct val="90000"/>
              </a:lnSpc>
              <a:buFontTx/>
              <a:buNone/>
            </a:pPr>
            <a:r>
              <a:rPr lang="en-US" altLang="zh-CN" sz="2200" dirty="0" smtClean="0"/>
              <a:t>                                </a:t>
            </a:r>
            <a:r>
              <a:rPr lang="en-US" altLang="zh-CN" dirty="0" smtClean="0"/>
              <a:t>6.02     </a:t>
            </a:r>
            <a:r>
              <a:rPr lang="en-US" altLang="zh-CN" sz="1800" dirty="0" smtClean="0">
                <a:solidFill>
                  <a:srgbClr val="000000"/>
                </a:solidFill>
                <a:latin typeface="Tahoma" pitchFamily="34" charset="0"/>
              </a:rPr>
              <a:t>x</a:t>
            </a:r>
            <a:r>
              <a:rPr lang="en-US" altLang="zh-CN" dirty="0" smtClean="0"/>
              <a:t>    10 </a:t>
            </a:r>
            <a:r>
              <a:rPr lang="en-US" altLang="zh-CN" baseline="30000" dirty="0" smtClean="0"/>
              <a:t>21</a:t>
            </a:r>
          </a:p>
          <a:p>
            <a:pPr>
              <a:lnSpc>
                <a:spcPct val="60000"/>
              </a:lnSpc>
              <a:buFontTx/>
              <a:buNone/>
            </a:pPr>
            <a:r>
              <a:rPr lang="en-US" altLang="zh-CN" sz="2200" dirty="0" smtClean="0"/>
              <a:t>                       </a:t>
            </a:r>
          </a:p>
          <a:p>
            <a:pPr>
              <a:lnSpc>
                <a:spcPct val="100000"/>
              </a:lnSpc>
              <a:buFontTx/>
              <a:buNone/>
            </a:pPr>
            <a:r>
              <a:rPr lang="en-US" altLang="zh-CN" sz="2200" dirty="0" smtClean="0"/>
              <a:t>                 </a:t>
            </a:r>
            <a:r>
              <a:rPr lang="en-US" altLang="zh-CN" sz="2200" i="1" dirty="0" smtClean="0"/>
              <a:t>decimal point</a:t>
            </a:r>
            <a:r>
              <a:rPr lang="en-US" altLang="zh-CN" sz="2200" dirty="0" smtClean="0"/>
              <a:t>            </a:t>
            </a:r>
            <a:r>
              <a:rPr lang="en-US" altLang="zh-CN" sz="2200" i="1" dirty="0" smtClean="0"/>
              <a:t>radix (base</a:t>
            </a:r>
            <a:r>
              <a:rPr lang="zh-CN" altLang="en-US" sz="2200" i="1" dirty="0" smtClean="0"/>
              <a:t>，基</a:t>
            </a:r>
            <a:r>
              <a:rPr lang="en-US" altLang="zh-CN" sz="2200" i="1" dirty="0" smtClean="0"/>
              <a:t>) </a:t>
            </a:r>
          </a:p>
          <a:p>
            <a:pPr>
              <a:lnSpc>
                <a:spcPct val="100000"/>
              </a:lnSpc>
              <a:buFontTx/>
              <a:buNone/>
            </a:pPr>
            <a:r>
              <a:rPr lang="en-US" altLang="zh-CN" sz="2200" dirty="0" smtClean="0"/>
              <a:t>° </a:t>
            </a:r>
            <a:r>
              <a:rPr lang="en-US" altLang="zh-CN" sz="2000" dirty="0" smtClean="0">
                <a:solidFill>
                  <a:srgbClr val="990000"/>
                </a:solidFill>
                <a:ea typeface="黑体" pitchFamily="49" charset="-122"/>
              </a:rPr>
              <a:t>Normalized form</a:t>
            </a:r>
            <a:r>
              <a:rPr lang="zh-CN" altLang="en-US" sz="2000" dirty="0" smtClean="0">
                <a:solidFill>
                  <a:srgbClr val="990000"/>
                </a:solidFill>
                <a:ea typeface="黑体" pitchFamily="49" charset="-122"/>
              </a:rPr>
              <a:t>（规格化形式）</a:t>
            </a:r>
            <a:r>
              <a:rPr lang="en-US" altLang="zh-CN" sz="2000" dirty="0" smtClean="0">
                <a:solidFill>
                  <a:srgbClr val="990000"/>
                </a:solidFill>
                <a:ea typeface="黑体" pitchFamily="49" charset="-122"/>
              </a:rPr>
              <a:t>: </a:t>
            </a:r>
            <a:r>
              <a:rPr lang="zh-CN" altLang="en-US" sz="2000" dirty="0" smtClean="0">
                <a:solidFill>
                  <a:schemeClr val="tx2"/>
                </a:solidFill>
                <a:ea typeface="黑体" pitchFamily="49" charset="-122"/>
              </a:rPr>
              <a:t>小数点前只有一位非</a:t>
            </a:r>
            <a:r>
              <a:rPr lang="en-US" altLang="zh-CN" sz="2000" dirty="0" smtClean="0">
                <a:solidFill>
                  <a:schemeClr val="tx2"/>
                </a:solidFill>
                <a:ea typeface="黑体" pitchFamily="49" charset="-122"/>
              </a:rPr>
              <a:t>0</a:t>
            </a:r>
            <a:r>
              <a:rPr lang="zh-CN" altLang="en-US" sz="2000" dirty="0" smtClean="0">
                <a:solidFill>
                  <a:schemeClr val="tx2"/>
                </a:solidFill>
                <a:ea typeface="黑体" pitchFamily="49" charset="-122"/>
              </a:rPr>
              <a:t>数</a:t>
            </a:r>
          </a:p>
          <a:p>
            <a:pPr>
              <a:lnSpc>
                <a:spcPct val="100000"/>
              </a:lnSpc>
              <a:buFontTx/>
              <a:buNone/>
            </a:pPr>
            <a:r>
              <a:rPr lang="en-US" altLang="zh-CN" sz="2000" dirty="0" smtClean="0">
                <a:ea typeface="黑体" pitchFamily="49" charset="-122"/>
              </a:rPr>
              <a:t>° </a:t>
            </a:r>
            <a:r>
              <a:rPr lang="zh-CN" altLang="en-US" sz="2000" dirty="0" smtClean="0">
                <a:ea typeface="黑体" pitchFamily="49" charset="-122"/>
              </a:rPr>
              <a:t>同一个数有多种表示形式。例：对于数 </a:t>
            </a:r>
            <a:r>
              <a:rPr lang="en-US" altLang="zh-CN" sz="2000" dirty="0" smtClean="0">
                <a:ea typeface="黑体" pitchFamily="49" charset="-122"/>
              </a:rPr>
              <a:t>1/1,000,000,000</a:t>
            </a:r>
          </a:p>
          <a:p>
            <a:pPr>
              <a:lnSpc>
                <a:spcPct val="100000"/>
              </a:lnSpc>
              <a:buFontTx/>
              <a:buNone/>
            </a:pPr>
            <a:r>
              <a:rPr lang="en-US" altLang="zh-CN" sz="2000" dirty="0" smtClean="0">
                <a:ea typeface="黑体" pitchFamily="49" charset="-122"/>
              </a:rPr>
              <a:t>     • Normalized (</a:t>
            </a:r>
            <a:r>
              <a:rPr lang="zh-CN" altLang="en-US" sz="2000" dirty="0" smtClean="0">
                <a:ea typeface="黑体" pitchFamily="49" charset="-122"/>
              </a:rPr>
              <a:t>唯一的规格化形式</a:t>
            </a:r>
            <a:r>
              <a:rPr lang="en-US" altLang="zh-CN" sz="2000" dirty="0" smtClean="0">
                <a:ea typeface="黑体" pitchFamily="49" charset="-122"/>
              </a:rPr>
              <a:t>): 1.0 </a:t>
            </a:r>
            <a:r>
              <a:rPr lang="en-US" altLang="zh-CN" sz="2000" dirty="0" smtClean="0">
                <a:solidFill>
                  <a:srgbClr val="000000"/>
                </a:solidFill>
                <a:ea typeface="黑体" pitchFamily="49" charset="-122"/>
              </a:rPr>
              <a:t>x</a:t>
            </a:r>
            <a:r>
              <a:rPr lang="en-US" altLang="zh-CN" sz="2000" dirty="0" smtClean="0">
                <a:ea typeface="黑体" pitchFamily="49" charset="-122"/>
              </a:rPr>
              <a:t> 10</a:t>
            </a:r>
            <a:r>
              <a:rPr lang="en-US" altLang="zh-CN" sz="2000" baseline="30000" dirty="0" smtClean="0">
                <a:ea typeface="黑体" pitchFamily="49" charset="-122"/>
              </a:rPr>
              <a:t>-9</a:t>
            </a:r>
          </a:p>
          <a:p>
            <a:pPr>
              <a:lnSpc>
                <a:spcPct val="100000"/>
              </a:lnSpc>
              <a:buFontTx/>
              <a:buNone/>
            </a:pPr>
            <a:r>
              <a:rPr lang="en-US" altLang="zh-CN" sz="2000" dirty="0" smtClean="0">
                <a:ea typeface="黑体" pitchFamily="49" charset="-122"/>
              </a:rPr>
              <a:t>     • </a:t>
            </a:r>
            <a:r>
              <a:rPr lang="en-US" altLang="zh-CN" sz="2000" dirty="0" err="1" smtClean="0">
                <a:ea typeface="黑体" pitchFamily="49" charset="-122"/>
              </a:rPr>
              <a:t>Unnormalized</a:t>
            </a:r>
            <a:r>
              <a:rPr lang="zh-CN" altLang="en-US" sz="2000" dirty="0" smtClean="0">
                <a:ea typeface="黑体" pitchFamily="49" charset="-122"/>
              </a:rPr>
              <a:t>（非规格化形式不唯一）</a:t>
            </a:r>
            <a:r>
              <a:rPr lang="en-US" altLang="zh-CN" sz="2000" dirty="0" smtClean="0">
                <a:ea typeface="黑体" pitchFamily="49" charset="-122"/>
              </a:rPr>
              <a:t>: 0.1 </a:t>
            </a:r>
            <a:r>
              <a:rPr lang="en-US" altLang="zh-CN" sz="2000" dirty="0" smtClean="0">
                <a:solidFill>
                  <a:srgbClr val="000000"/>
                </a:solidFill>
                <a:ea typeface="黑体" pitchFamily="49" charset="-122"/>
              </a:rPr>
              <a:t>x</a:t>
            </a:r>
            <a:r>
              <a:rPr lang="en-US" altLang="zh-CN" sz="2000" dirty="0" smtClean="0">
                <a:ea typeface="黑体" pitchFamily="49" charset="-122"/>
              </a:rPr>
              <a:t> 10</a:t>
            </a:r>
            <a:r>
              <a:rPr lang="en-US" altLang="zh-CN" sz="2000" baseline="30000" dirty="0" smtClean="0">
                <a:ea typeface="黑体" pitchFamily="49" charset="-122"/>
              </a:rPr>
              <a:t>-8</a:t>
            </a:r>
            <a:r>
              <a:rPr lang="en-US" altLang="zh-CN" sz="2000" dirty="0" smtClean="0">
                <a:ea typeface="黑体" pitchFamily="49" charset="-122"/>
              </a:rPr>
              <a:t>, 10.0 </a:t>
            </a:r>
            <a:r>
              <a:rPr lang="en-US" altLang="zh-CN" sz="2000" dirty="0" smtClean="0">
                <a:solidFill>
                  <a:srgbClr val="000000"/>
                </a:solidFill>
                <a:ea typeface="黑体" pitchFamily="49" charset="-122"/>
              </a:rPr>
              <a:t>x</a:t>
            </a:r>
            <a:r>
              <a:rPr lang="en-US" altLang="zh-CN" sz="2000" dirty="0" smtClean="0">
                <a:ea typeface="黑体" pitchFamily="49" charset="-122"/>
              </a:rPr>
              <a:t> 10</a:t>
            </a:r>
            <a:r>
              <a:rPr lang="en-US" altLang="zh-CN" sz="2000" baseline="30000" dirty="0" smtClean="0">
                <a:ea typeface="黑体" pitchFamily="49" charset="-122"/>
              </a:rPr>
              <a:t>-10</a:t>
            </a:r>
          </a:p>
        </p:txBody>
      </p:sp>
      <p:sp>
        <p:nvSpPr>
          <p:cNvPr id="30723" name="Line 3"/>
          <p:cNvSpPr>
            <a:spLocks noChangeShapeType="1"/>
          </p:cNvSpPr>
          <p:nvPr/>
        </p:nvSpPr>
        <p:spPr bwMode="auto">
          <a:xfrm>
            <a:off x="2546350" y="1493838"/>
            <a:ext cx="533400" cy="184150"/>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24" name="Line 4"/>
          <p:cNvSpPr>
            <a:spLocks noChangeShapeType="1"/>
          </p:cNvSpPr>
          <p:nvPr/>
        </p:nvSpPr>
        <p:spPr bwMode="auto">
          <a:xfrm flipH="1">
            <a:off x="5202238" y="1449388"/>
            <a:ext cx="630237" cy="314325"/>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25" name="Line 5"/>
          <p:cNvSpPr>
            <a:spLocks noChangeShapeType="1"/>
          </p:cNvSpPr>
          <p:nvPr/>
        </p:nvSpPr>
        <p:spPr bwMode="auto">
          <a:xfrm flipV="1">
            <a:off x="2771775" y="2119313"/>
            <a:ext cx="360363" cy="319087"/>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26" name="Line 6"/>
          <p:cNvSpPr>
            <a:spLocks noChangeShapeType="1"/>
          </p:cNvSpPr>
          <p:nvPr/>
        </p:nvSpPr>
        <p:spPr bwMode="auto">
          <a:xfrm flipH="1" flipV="1">
            <a:off x="4841875" y="2168525"/>
            <a:ext cx="560388" cy="280988"/>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27" name="Rectangle 8"/>
          <p:cNvSpPr>
            <a:spLocks noGrp="1" noChangeArrowheads="1"/>
          </p:cNvSpPr>
          <p:nvPr>
            <p:ph type="title" idx="4294967295"/>
          </p:nvPr>
        </p:nvSpPr>
        <p:spPr>
          <a:xfrm>
            <a:off x="723900" y="114300"/>
            <a:ext cx="7896225" cy="538163"/>
          </a:xfrm>
          <a:noFill/>
        </p:spPr>
        <p:txBody>
          <a:bodyPr lIns="63500" tIns="25400" rIns="63500" bIns="25400" anchor="b">
            <a:spAutoFit/>
          </a:bodyPr>
          <a:lstStyle/>
          <a:p>
            <a:r>
              <a:rPr lang="zh-CN" altLang="en-US" sz="3200" smtClean="0"/>
              <a:t>科学计数法</a:t>
            </a:r>
            <a:r>
              <a:rPr lang="en-US" altLang="zh-CN" sz="3200" smtClean="0"/>
              <a:t>(Scientific Notation)</a:t>
            </a:r>
            <a:r>
              <a:rPr lang="zh-CN" altLang="en-US" sz="3200" smtClean="0"/>
              <a:t>与浮点数</a:t>
            </a:r>
          </a:p>
        </p:txBody>
      </p:sp>
      <p:grpSp>
        <p:nvGrpSpPr>
          <p:cNvPr id="2" name="Group 14"/>
          <p:cNvGrpSpPr>
            <a:grpSpLocks/>
          </p:cNvGrpSpPr>
          <p:nvPr/>
        </p:nvGrpSpPr>
        <p:grpSpPr bwMode="auto">
          <a:xfrm>
            <a:off x="250825" y="4689475"/>
            <a:ext cx="8497888" cy="1695450"/>
            <a:chOff x="270" y="2853"/>
            <a:chExt cx="5353" cy="1068"/>
          </a:xfrm>
        </p:grpSpPr>
        <p:sp>
          <p:nvSpPr>
            <p:cNvPr id="30731" name="Rectangle 9"/>
            <p:cNvSpPr>
              <a:spLocks noChangeArrowheads="1"/>
            </p:cNvSpPr>
            <p:nvPr/>
          </p:nvSpPr>
          <p:spPr bwMode="auto">
            <a:xfrm>
              <a:off x="270" y="2853"/>
              <a:ext cx="5353"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a:lnSpc>
                  <a:spcPct val="90000"/>
                </a:lnSpc>
                <a:buClr>
                  <a:srgbClr val="99CC00"/>
                </a:buClr>
                <a:buSzPct val="60000"/>
                <a:buFont typeface="Wingdings" pitchFamily="2" charset="2"/>
                <a:buNone/>
              </a:pPr>
              <a:r>
                <a:rPr kumimoji="1" lang="zh-CN" altLang="en-US" sz="2800" b="0" i="0" smtClean="0">
                  <a:solidFill>
                    <a:srgbClr val="000000"/>
                  </a:solidFill>
                  <a:latin typeface="Times New Roman" pitchFamily="18" charset="0"/>
                </a:rPr>
                <a:t>		 </a:t>
              </a:r>
              <a:r>
                <a:rPr kumimoji="1" lang="en-US" altLang="zh-CN" sz="2000" smtClean="0">
                  <a:solidFill>
                    <a:srgbClr val="000000"/>
                  </a:solidFill>
                  <a:cs typeface="Arial" pitchFamily="34" charset="0"/>
                </a:rPr>
                <a:t>mantissa</a:t>
              </a:r>
              <a:r>
                <a:rPr kumimoji="1" lang="zh-CN" altLang="en-US" sz="2000" smtClean="0">
                  <a:solidFill>
                    <a:srgbClr val="000000"/>
                  </a:solidFill>
                  <a:cs typeface="Arial" pitchFamily="34" charset="0"/>
                </a:rPr>
                <a:t>（尾数）                            </a:t>
              </a:r>
              <a:r>
                <a:rPr kumimoji="1" lang="en-US" altLang="zh-CN" sz="2000" smtClean="0">
                  <a:solidFill>
                    <a:srgbClr val="000000"/>
                  </a:solidFill>
                  <a:cs typeface="Arial" pitchFamily="34" charset="0"/>
                </a:rPr>
                <a:t>exponent</a:t>
              </a:r>
              <a:r>
                <a:rPr kumimoji="1" lang="zh-CN" altLang="en-US" sz="2000" smtClean="0">
                  <a:solidFill>
                    <a:srgbClr val="000000"/>
                  </a:solidFill>
                  <a:cs typeface="Arial" pitchFamily="34" charset="0"/>
                </a:rPr>
                <a:t>（指数）</a:t>
              </a:r>
              <a:endParaRPr kumimoji="1" lang="zh-CN" altLang="en-US" sz="2000" i="0" smtClean="0">
                <a:solidFill>
                  <a:srgbClr val="000000"/>
                </a:solidFill>
                <a:cs typeface="Arial" pitchFamily="34" charset="0"/>
              </a:endParaRPr>
            </a:p>
            <a:p>
              <a:pPr algn="l">
                <a:lnSpc>
                  <a:spcPct val="90000"/>
                </a:lnSpc>
                <a:buClr>
                  <a:srgbClr val="99CC00"/>
                </a:buClr>
                <a:buSzPct val="60000"/>
                <a:buFont typeface="Wingdings" pitchFamily="2" charset="2"/>
                <a:buNone/>
              </a:pPr>
              <a:r>
                <a:rPr kumimoji="1" lang="en-US" altLang="zh-CN" sz="2000" i="0" smtClean="0">
                  <a:solidFill>
                    <a:srgbClr val="000000"/>
                  </a:solidFill>
                  <a:cs typeface="Arial" pitchFamily="34" charset="0"/>
                </a:rPr>
                <a:t>                                                   0.101</a:t>
              </a:r>
              <a:r>
                <a:rPr kumimoji="1" lang="en-US" altLang="zh-CN" sz="2000" i="0" baseline="-25000" smtClean="0">
                  <a:solidFill>
                    <a:srgbClr val="333399"/>
                  </a:solidFill>
                  <a:cs typeface="Arial" pitchFamily="34" charset="0"/>
                </a:rPr>
                <a:t>two</a:t>
              </a:r>
              <a:r>
                <a:rPr kumimoji="1" lang="en-US" altLang="zh-CN" sz="2000" i="0" smtClean="0">
                  <a:solidFill>
                    <a:srgbClr val="000000"/>
                  </a:solidFill>
                  <a:cs typeface="Arial" pitchFamily="34" charset="0"/>
                </a:rPr>
                <a:t>   x   </a:t>
              </a:r>
              <a:r>
                <a:rPr kumimoji="1" lang="en-US" altLang="zh-CN" sz="2000" i="0" smtClean="0">
                  <a:solidFill>
                    <a:srgbClr val="333399"/>
                  </a:solidFill>
                  <a:cs typeface="Arial" pitchFamily="34" charset="0"/>
                </a:rPr>
                <a:t>2</a:t>
              </a:r>
              <a:r>
                <a:rPr kumimoji="1" lang="en-US" altLang="zh-CN" sz="2000" i="0" smtClean="0">
                  <a:solidFill>
                    <a:srgbClr val="000000"/>
                  </a:solidFill>
                  <a:cs typeface="Arial" pitchFamily="34" charset="0"/>
                </a:rPr>
                <a:t> </a:t>
              </a:r>
              <a:r>
                <a:rPr kumimoji="1" lang="en-US" altLang="zh-CN" sz="2000" i="0" baseline="30000" smtClean="0">
                  <a:solidFill>
                    <a:srgbClr val="000000"/>
                  </a:solidFill>
                  <a:cs typeface="Arial" pitchFamily="34" charset="0"/>
                </a:rPr>
                <a:t>-10</a:t>
              </a:r>
            </a:p>
            <a:p>
              <a:pPr algn="l">
                <a:lnSpc>
                  <a:spcPct val="60000"/>
                </a:lnSpc>
                <a:buClr>
                  <a:srgbClr val="99CC00"/>
                </a:buClr>
                <a:buSzPct val="60000"/>
                <a:buFont typeface="Wingdings" pitchFamily="2" charset="2"/>
                <a:buNone/>
              </a:pPr>
              <a:r>
                <a:rPr kumimoji="1" lang="en-US" altLang="zh-CN" sz="2000" i="0" smtClean="0">
                  <a:solidFill>
                    <a:srgbClr val="000000"/>
                  </a:solidFill>
                  <a:cs typeface="Arial" pitchFamily="34" charset="0"/>
                </a:rPr>
                <a:t>                       </a:t>
              </a:r>
            </a:p>
            <a:p>
              <a:pPr algn="l">
                <a:lnSpc>
                  <a:spcPct val="90000"/>
                </a:lnSpc>
                <a:buClr>
                  <a:srgbClr val="99CC00"/>
                </a:buClr>
                <a:buSzPct val="60000"/>
                <a:buFont typeface="Wingdings" pitchFamily="2" charset="2"/>
                <a:buNone/>
              </a:pPr>
              <a:r>
                <a:rPr kumimoji="1" lang="en-US" altLang="zh-CN" sz="2000" i="0" smtClean="0">
                  <a:solidFill>
                    <a:srgbClr val="000000"/>
                  </a:solidFill>
                  <a:cs typeface="Arial" pitchFamily="34" charset="0"/>
                </a:rPr>
                <a:t>                      	   </a:t>
              </a:r>
              <a:r>
                <a:rPr kumimoji="1" lang="en-US" altLang="zh-CN" sz="2000" smtClean="0">
                  <a:solidFill>
                    <a:srgbClr val="333399"/>
                  </a:solidFill>
                  <a:cs typeface="Arial" pitchFamily="34" charset="0"/>
                </a:rPr>
                <a:t>binary </a:t>
              </a:r>
              <a:r>
                <a:rPr kumimoji="1" lang="en-US" altLang="zh-CN" sz="2000" smtClean="0">
                  <a:solidFill>
                    <a:srgbClr val="000000"/>
                  </a:solidFill>
                  <a:cs typeface="Arial" pitchFamily="34" charset="0"/>
                </a:rPr>
                <a:t>point                      </a:t>
              </a:r>
              <a:r>
                <a:rPr kumimoji="1" lang="zh-CN" altLang="en-US" sz="2000" smtClean="0">
                  <a:solidFill>
                    <a:srgbClr val="000000"/>
                  </a:solidFill>
                  <a:cs typeface="Arial" pitchFamily="34" charset="0"/>
                </a:rPr>
                <a:t>基为</a:t>
              </a:r>
              <a:r>
                <a:rPr kumimoji="1" lang="en-US" altLang="zh-CN" sz="2000" smtClean="0">
                  <a:solidFill>
                    <a:srgbClr val="000000"/>
                  </a:solidFill>
                  <a:cs typeface="Arial" pitchFamily="34" charset="0"/>
                </a:rPr>
                <a:t>2</a:t>
              </a:r>
              <a:endParaRPr kumimoji="1" lang="en-US" altLang="zh-CN" sz="2000" i="0" baseline="30000" smtClean="0">
                <a:solidFill>
                  <a:srgbClr val="000000"/>
                </a:solidFill>
                <a:cs typeface="Arial" pitchFamily="34" charset="0"/>
              </a:endParaRPr>
            </a:p>
          </p:txBody>
        </p:sp>
        <p:sp>
          <p:nvSpPr>
            <p:cNvPr id="30732" name="Line 10"/>
            <p:cNvSpPr>
              <a:spLocks noChangeShapeType="1"/>
            </p:cNvSpPr>
            <p:nvPr/>
          </p:nvSpPr>
          <p:spPr bwMode="auto">
            <a:xfrm>
              <a:off x="2275" y="3027"/>
              <a:ext cx="305" cy="96"/>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33" name="Line 11"/>
            <p:cNvSpPr>
              <a:spLocks noChangeShapeType="1"/>
            </p:cNvSpPr>
            <p:nvPr/>
          </p:nvSpPr>
          <p:spPr bwMode="auto">
            <a:xfrm flipH="1">
              <a:off x="3793" y="3074"/>
              <a:ext cx="225" cy="143"/>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34" name="Line 12"/>
            <p:cNvSpPr>
              <a:spLocks noChangeShapeType="1"/>
            </p:cNvSpPr>
            <p:nvPr/>
          </p:nvSpPr>
          <p:spPr bwMode="auto">
            <a:xfrm flipV="1">
              <a:off x="2451" y="3343"/>
              <a:ext cx="235" cy="209"/>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0735" name="Line 13"/>
            <p:cNvSpPr>
              <a:spLocks noChangeShapeType="1"/>
            </p:cNvSpPr>
            <p:nvPr/>
          </p:nvSpPr>
          <p:spPr bwMode="auto">
            <a:xfrm flipH="1" flipV="1">
              <a:off x="3589" y="3331"/>
              <a:ext cx="243" cy="208"/>
            </a:xfrm>
            <a:prstGeom prst="line">
              <a:avLst/>
            </a:prstGeom>
            <a:noFill/>
            <a:ln w="38100">
              <a:solidFill>
                <a:srgbClr val="99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grpSp>
      <p:sp>
        <p:nvSpPr>
          <p:cNvPr id="300047" name="Rectangle 15"/>
          <p:cNvSpPr>
            <a:spLocks noChangeArrowheads="1"/>
          </p:cNvSpPr>
          <p:nvPr/>
        </p:nvSpPr>
        <p:spPr bwMode="auto">
          <a:xfrm>
            <a:off x="385763" y="4419600"/>
            <a:ext cx="263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20000"/>
              </a:lnSpc>
              <a:spcBef>
                <a:spcPct val="30000"/>
              </a:spcBef>
              <a:buClr>
                <a:srgbClr val="BBE0E3"/>
              </a:buClr>
              <a:buFont typeface="Wingdings" pitchFamily="2" charset="2"/>
              <a:buNone/>
            </a:pPr>
            <a:r>
              <a:rPr lang="en-US" altLang="zh-CN" sz="2000" i="0" smtClean="0">
                <a:solidFill>
                  <a:srgbClr val="063DE9"/>
                </a:solidFill>
                <a:cs typeface="Arial" pitchFamily="34" charset="0"/>
              </a:rPr>
              <a:t>for Binary Numbers:</a:t>
            </a:r>
          </a:p>
        </p:txBody>
      </p:sp>
      <p:sp>
        <p:nvSpPr>
          <p:cNvPr id="300048" name="Text Box 16"/>
          <p:cNvSpPr txBox="1">
            <a:spLocks noChangeArrowheads="1"/>
          </p:cNvSpPr>
          <p:nvPr/>
        </p:nvSpPr>
        <p:spPr bwMode="auto">
          <a:xfrm>
            <a:off x="149225" y="6046788"/>
            <a:ext cx="885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i="0" smtClean="0">
                <a:solidFill>
                  <a:srgbClr val="CC0000"/>
                </a:solidFill>
                <a:latin typeface="Times New Roman" pitchFamily="18" charset="0"/>
                <a:ea typeface="黑体" pitchFamily="49" charset="-122"/>
              </a:rPr>
              <a:t>只要对尾数和指数分别编码，就可表示一个浮点数（即：实数）</a:t>
            </a:r>
          </a:p>
        </p:txBody>
      </p:sp>
    </p:spTree>
    <p:extLst>
      <p:ext uri="{BB962C8B-B14F-4D97-AF65-F5344CB8AC3E}">
        <p14:creationId xmlns:p14="http://schemas.microsoft.com/office/powerpoint/2010/main" val="251787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0034">
                                            <p:txEl>
                                              <p:pRg st="5" end="5"/>
                                            </p:txEl>
                                          </p:spTgt>
                                        </p:tgtEl>
                                        <p:attrNameLst>
                                          <p:attrName>style.visibility</p:attrName>
                                        </p:attrNameLst>
                                      </p:cBhvr>
                                      <p:to>
                                        <p:strVal val="visible"/>
                                      </p:to>
                                    </p:set>
                                    <p:animEffect transition="in" filter="blinds(horizontal)">
                                      <p:cBhvr>
                                        <p:cTn id="7" dur="500"/>
                                        <p:tgtEl>
                                          <p:spTgt spid="300034">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0034">
                                            <p:txEl>
                                              <p:pRg st="6" end="6"/>
                                            </p:txEl>
                                          </p:spTgt>
                                        </p:tgtEl>
                                        <p:attrNameLst>
                                          <p:attrName>style.visibility</p:attrName>
                                        </p:attrNameLst>
                                      </p:cBhvr>
                                      <p:to>
                                        <p:strVal val="visible"/>
                                      </p:to>
                                    </p:set>
                                    <p:animEffect transition="in" filter="blinds(horizontal)">
                                      <p:cBhvr>
                                        <p:cTn id="12" dur="500"/>
                                        <p:tgtEl>
                                          <p:spTgt spid="300034">
                                            <p:txEl>
                                              <p:pRg st="6" end="6"/>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0034">
                                            <p:txEl>
                                              <p:pRg st="7" end="7"/>
                                            </p:txEl>
                                          </p:spTgt>
                                        </p:tgtEl>
                                        <p:attrNameLst>
                                          <p:attrName>style.visibility</p:attrName>
                                        </p:attrNameLst>
                                      </p:cBhvr>
                                      <p:to>
                                        <p:strVal val="visible"/>
                                      </p:to>
                                    </p:set>
                                    <p:animEffect transition="in" filter="blinds(horizontal)">
                                      <p:cBhvr>
                                        <p:cTn id="17" dur="500"/>
                                        <p:tgtEl>
                                          <p:spTgt spid="300034">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0034">
                                            <p:txEl>
                                              <p:pRg st="8" end="8"/>
                                            </p:txEl>
                                          </p:spTgt>
                                        </p:tgtEl>
                                        <p:attrNameLst>
                                          <p:attrName>style.visibility</p:attrName>
                                        </p:attrNameLst>
                                      </p:cBhvr>
                                      <p:to>
                                        <p:strVal val="visible"/>
                                      </p:to>
                                    </p:set>
                                    <p:animEffect transition="in" filter="blinds(horizontal)">
                                      <p:cBhvr>
                                        <p:cTn id="22" dur="500"/>
                                        <p:tgtEl>
                                          <p:spTgt spid="300034">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0047"/>
                                        </p:tgtEl>
                                        <p:attrNameLst>
                                          <p:attrName>style.visibility</p:attrName>
                                        </p:attrNameLst>
                                      </p:cBhvr>
                                      <p:to>
                                        <p:strVal val="visible"/>
                                      </p:to>
                                    </p:set>
                                    <p:animEffect transition="in" filter="blinds(horizontal)">
                                      <p:cBhvr>
                                        <p:cTn id="27" dur="500"/>
                                        <p:tgtEl>
                                          <p:spTgt spid="3000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00048">
                                            <p:txEl>
                                              <p:pRg st="0" end="0"/>
                                            </p:txEl>
                                          </p:spTgt>
                                        </p:tgtEl>
                                        <p:attrNameLst>
                                          <p:attrName>style.visibility</p:attrName>
                                        </p:attrNameLst>
                                      </p:cBhvr>
                                      <p:to>
                                        <p:strVal val="visible"/>
                                      </p:to>
                                    </p:set>
                                    <p:animEffect transition="in" filter="blinds(horizontal)">
                                      <p:cBhvr>
                                        <p:cTn id="37" dur="500"/>
                                        <p:tgtEl>
                                          <p:spTgt spid="3000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800100" y="142875"/>
            <a:ext cx="7054850" cy="600075"/>
          </a:xfrm>
        </p:spPr>
        <p:txBody>
          <a:bodyPr lIns="63500" tIns="25400" rIns="63500" bIns="25400" anchor="t">
            <a:spAutoFit/>
          </a:bodyPr>
          <a:lstStyle/>
          <a:p>
            <a:r>
              <a:rPr lang="zh-CN" altLang="en-US" sz="3600" smtClean="0">
                <a:latin typeface="Times New Roman" pitchFamily="18" charset="0"/>
                <a:ea typeface="宋体" pitchFamily="2" charset="-122"/>
              </a:rPr>
              <a:t>浮点数</a:t>
            </a:r>
            <a:r>
              <a:rPr lang="en-US" altLang="zh-CN" sz="3600" smtClean="0">
                <a:latin typeface="Times New Roman" pitchFamily="18" charset="0"/>
                <a:ea typeface="宋体" pitchFamily="2" charset="-122"/>
              </a:rPr>
              <a:t>(Floating Point)</a:t>
            </a:r>
            <a:r>
              <a:rPr lang="zh-CN" altLang="en-US" sz="3600" smtClean="0">
                <a:latin typeface="Times New Roman" pitchFamily="18" charset="0"/>
                <a:ea typeface="宋体" pitchFamily="2" charset="-122"/>
              </a:rPr>
              <a:t>的表示范围</a:t>
            </a:r>
          </a:p>
        </p:txBody>
      </p:sp>
      <p:sp>
        <p:nvSpPr>
          <p:cNvPr id="32771" name="Rectangle 3"/>
          <p:cNvSpPr>
            <a:spLocks noGrp="1" noChangeArrowheads="1"/>
          </p:cNvSpPr>
          <p:nvPr>
            <p:ph type="body" idx="4294967295"/>
          </p:nvPr>
        </p:nvSpPr>
        <p:spPr>
          <a:xfrm>
            <a:off x="431800" y="773113"/>
            <a:ext cx="8380413" cy="2911475"/>
          </a:xfrm>
        </p:spPr>
        <p:txBody>
          <a:bodyPr lIns="63500" tIns="25400" rIns="63500" bIns="25400">
            <a:spAutoFit/>
          </a:bodyPr>
          <a:lstStyle/>
          <a:p>
            <a:pPr marL="203200" indent="-203200">
              <a:buFontTx/>
              <a:buNone/>
            </a:pPr>
            <a:r>
              <a:rPr lang="zh-CN" altLang="en-US" sz="2200" smtClean="0">
                <a:ea typeface="黑体" pitchFamily="49" charset="-122"/>
              </a:rPr>
              <a:t>例：画出下述</a:t>
            </a:r>
            <a:r>
              <a:rPr lang="en-US" altLang="zh-CN" sz="2200" smtClean="0">
                <a:ea typeface="黑体" pitchFamily="49" charset="-122"/>
              </a:rPr>
              <a:t>32</a:t>
            </a:r>
            <a:r>
              <a:rPr lang="zh-CN" altLang="en-US" sz="2200" smtClean="0">
                <a:ea typeface="黑体" pitchFamily="49" charset="-122"/>
              </a:rPr>
              <a:t>位浮点数格式的规格化数的表示范围。</a:t>
            </a:r>
          </a:p>
          <a:p>
            <a:pPr marL="203200" indent="-203200">
              <a:buFontTx/>
              <a:buNone/>
            </a:pPr>
            <a:r>
              <a:rPr lang="en-US" altLang="zh-CN" smtClean="0"/>
              <a:t>             </a:t>
            </a:r>
            <a:r>
              <a:rPr lang="en-US" altLang="zh-CN" sz="1800" smtClean="0"/>
              <a:t>0   1          8   9                                              31</a:t>
            </a:r>
          </a:p>
          <a:p>
            <a:pPr marL="203200" indent="-203200">
              <a:buFontTx/>
              <a:buNone/>
            </a:pPr>
            <a:endParaRPr lang="en-US" altLang="zh-CN" sz="1800" smtClean="0"/>
          </a:p>
          <a:p>
            <a:pPr marL="203200" indent="-203200">
              <a:buFontTx/>
              <a:buNone/>
            </a:pPr>
            <a:r>
              <a:rPr lang="zh-CN" altLang="en-US" sz="2200" smtClean="0"/>
              <a:t>   </a:t>
            </a:r>
            <a:r>
              <a:rPr lang="zh-CN" altLang="en-US" sz="2200" smtClean="0">
                <a:latin typeface="黑体" pitchFamily="49" charset="-122"/>
                <a:ea typeface="黑体" pitchFamily="49" charset="-122"/>
              </a:rPr>
              <a:t>第</a:t>
            </a:r>
            <a:r>
              <a:rPr lang="en-US" altLang="zh-CN" sz="2200" smtClean="0">
                <a:latin typeface="黑体" pitchFamily="49" charset="-122"/>
                <a:ea typeface="黑体" pitchFamily="49" charset="-122"/>
              </a:rPr>
              <a:t>0</a:t>
            </a:r>
            <a:r>
              <a:rPr lang="zh-CN" altLang="en-US" sz="2200" smtClean="0">
                <a:latin typeface="黑体" pitchFamily="49" charset="-122"/>
                <a:ea typeface="黑体" pitchFamily="49" charset="-122"/>
              </a:rPr>
              <a:t>位数符</a:t>
            </a:r>
            <a:r>
              <a:rPr lang="en-US" altLang="zh-CN" sz="2200" smtClean="0">
                <a:latin typeface="黑体" pitchFamily="49" charset="-122"/>
                <a:ea typeface="黑体" pitchFamily="49" charset="-122"/>
              </a:rPr>
              <a:t>S</a:t>
            </a:r>
            <a:r>
              <a:rPr lang="zh-CN" altLang="en-US" sz="2200" smtClean="0">
                <a:latin typeface="黑体" pitchFamily="49" charset="-122"/>
                <a:ea typeface="黑体" pitchFamily="49" charset="-122"/>
              </a:rPr>
              <a:t>；第</a:t>
            </a:r>
            <a:r>
              <a:rPr lang="en-US" altLang="zh-CN" sz="2200" smtClean="0">
                <a:latin typeface="黑体" pitchFamily="49" charset="-122"/>
                <a:ea typeface="黑体" pitchFamily="49" charset="-122"/>
              </a:rPr>
              <a:t>1</a:t>
            </a:r>
            <a:r>
              <a:rPr lang="zh-CN" altLang="en-US" sz="2200" smtClean="0">
                <a:latin typeface="黑体" pitchFamily="49" charset="-122"/>
                <a:ea typeface="黑体" pitchFamily="49" charset="-122"/>
              </a:rPr>
              <a:t>～</a:t>
            </a:r>
            <a:r>
              <a:rPr lang="en-US" altLang="zh-CN" sz="2200" smtClean="0">
                <a:latin typeface="黑体" pitchFamily="49" charset="-122"/>
                <a:ea typeface="黑体" pitchFamily="49" charset="-122"/>
              </a:rPr>
              <a:t>8</a:t>
            </a:r>
            <a:r>
              <a:rPr lang="zh-CN" altLang="en-US" sz="2200" smtClean="0">
                <a:latin typeface="黑体" pitchFamily="49" charset="-122"/>
                <a:ea typeface="黑体" pitchFamily="49" charset="-122"/>
              </a:rPr>
              <a:t>位为</a:t>
            </a:r>
            <a:r>
              <a:rPr lang="en-US" altLang="zh-CN" sz="2200" smtClean="0">
                <a:latin typeface="黑体" pitchFamily="49" charset="-122"/>
                <a:ea typeface="黑体" pitchFamily="49" charset="-122"/>
              </a:rPr>
              <a:t>8</a:t>
            </a:r>
            <a:r>
              <a:rPr lang="zh-CN" altLang="en-US" sz="2200" smtClean="0">
                <a:latin typeface="黑体" pitchFamily="49" charset="-122"/>
                <a:ea typeface="黑体" pitchFamily="49" charset="-122"/>
              </a:rPr>
              <a:t>位移码表示阶码</a:t>
            </a:r>
            <a:r>
              <a:rPr lang="en-US" altLang="zh-CN" sz="2200" smtClean="0">
                <a:latin typeface="黑体" pitchFamily="49" charset="-122"/>
                <a:ea typeface="黑体" pitchFamily="49" charset="-122"/>
              </a:rPr>
              <a:t>E</a:t>
            </a:r>
            <a:r>
              <a:rPr lang="zh-CN" altLang="en-US" sz="2200" smtClean="0">
                <a:latin typeface="黑体" pitchFamily="49" charset="-122"/>
                <a:ea typeface="黑体" pitchFamily="49" charset="-122"/>
              </a:rPr>
              <a:t>（偏置常数为</a:t>
            </a:r>
            <a:r>
              <a:rPr lang="en-US" altLang="zh-CN" sz="2200" smtClean="0">
                <a:latin typeface="黑体" pitchFamily="49" charset="-122"/>
                <a:ea typeface="黑体" pitchFamily="49" charset="-122"/>
              </a:rPr>
              <a:t>128</a:t>
            </a:r>
            <a:r>
              <a:rPr lang="zh-CN" altLang="en-US" sz="2200" smtClean="0">
                <a:latin typeface="黑体" pitchFamily="49" charset="-122"/>
                <a:ea typeface="黑体" pitchFamily="49" charset="-122"/>
              </a:rPr>
              <a:t>）；第</a:t>
            </a:r>
            <a:r>
              <a:rPr lang="en-US" altLang="zh-CN" sz="2200" smtClean="0">
                <a:latin typeface="黑体" pitchFamily="49" charset="-122"/>
                <a:ea typeface="黑体" pitchFamily="49" charset="-122"/>
              </a:rPr>
              <a:t>9</a:t>
            </a:r>
            <a:r>
              <a:rPr lang="zh-CN" altLang="en-US" sz="2200" smtClean="0">
                <a:latin typeface="黑体" pitchFamily="49" charset="-122"/>
                <a:ea typeface="黑体" pitchFamily="49" charset="-122"/>
              </a:rPr>
              <a:t>～</a:t>
            </a:r>
            <a:r>
              <a:rPr lang="en-US" altLang="zh-CN" sz="2200" smtClean="0">
                <a:latin typeface="黑体" pitchFamily="49" charset="-122"/>
                <a:ea typeface="黑体" pitchFamily="49" charset="-122"/>
              </a:rPr>
              <a:t>31</a:t>
            </a:r>
            <a:r>
              <a:rPr lang="zh-CN" altLang="en-US" sz="2200" smtClean="0">
                <a:latin typeface="黑体" pitchFamily="49" charset="-122"/>
                <a:ea typeface="黑体" pitchFamily="49" charset="-122"/>
              </a:rPr>
              <a:t>位为</a:t>
            </a:r>
            <a:r>
              <a:rPr lang="en-US" altLang="zh-CN" sz="2200" smtClean="0">
                <a:latin typeface="黑体" pitchFamily="49" charset="-122"/>
                <a:ea typeface="黑体" pitchFamily="49" charset="-122"/>
              </a:rPr>
              <a:t>24</a:t>
            </a:r>
            <a:r>
              <a:rPr lang="zh-CN" altLang="en-US" sz="2200" smtClean="0">
                <a:latin typeface="黑体" pitchFamily="49" charset="-122"/>
                <a:ea typeface="黑体" pitchFamily="49" charset="-122"/>
              </a:rPr>
              <a:t>位二进制原码小数表示的尾数数值部分</a:t>
            </a:r>
            <a:r>
              <a:rPr lang="en-US" altLang="zh-CN" sz="2200" smtClean="0">
                <a:latin typeface="黑体" pitchFamily="49" charset="-122"/>
                <a:ea typeface="黑体" pitchFamily="49" charset="-122"/>
              </a:rPr>
              <a:t>M</a:t>
            </a:r>
            <a:r>
              <a:rPr lang="zh-CN" altLang="en-US" sz="2200" smtClean="0">
                <a:latin typeface="黑体" pitchFamily="49" charset="-122"/>
                <a:ea typeface="黑体" pitchFamily="49" charset="-122"/>
              </a:rPr>
              <a:t> 。规格化尾数的</a:t>
            </a:r>
            <a:r>
              <a:rPr lang="zh-CN" altLang="en-US" sz="2200" smtClean="0">
                <a:solidFill>
                  <a:srgbClr val="FF0000"/>
                </a:solidFill>
                <a:latin typeface="黑体" pitchFamily="49" charset="-122"/>
                <a:ea typeface="黑体" pitchFamily="49" charset="-122"/>
              </a:rPr>
              <a:t>小数点后第一位总是</a:t>
            </a:r>
            <a:r>
              <a:rPr lang="en-US" altLang="zh-CN" sz="2200" smtClean="0">
                <a:solidFill>
                  <a:srgbClr val="FF0000"/>
                </a:solidFill>
                <a:latin typeface="黑体" pitchFamily="49" charset="-122"/>
                <a:ea typeface="黑体" pitchFamily="49" charset="-122"/>
              </a:rPr>
              <a:t>1</a:t>
            </a:r>
            <a:r>
              <a:rPr lang="zh-CN" altLang="en-US" sz="2200" smtClean="0">
                <a:latin typeface="黑体" pitchFamily="49" charset="-122"/>
                <a:ea typeface="黑体" pitchFamily="49" charset="-122"/>
              </a:rPr>
              <a:t>，故规定第一位默认的</a:t>
            </a:r>
            <a:r>
              <a:rPr lang="zh-CN" altLang="en-US" sz="2200" smtClean="0">
                <a:ea typeface="黑体" pitchFamily="49" charset="-122"/>
              </a:rPr>
              <a:t>“</a:t>
            </a:r>
            <a:r>
              <a:rPr lang="en-US" altLang="zh-CN" sz="2200" smtClean="0">
                <a:latin typeface="黑体" pitchFamily="49" charset="-122"/>
                <a:ea typeface="黑体" pitchFamily="49" charset="-122"/>
              </a:rPr>
              <a:t>1</a:t>
            </a:r>
            <a:r>
              <a:rPr lang="en-US" altLang="zh-CN" sz="2200" smtClean="0">
                <a:ea typeface="黑体" pitchFamily="49" charset="-122"/>
              </a:rPr>
              <a:t>”</a:t>
            </a:r>
            <a:r>
              <a:rPr lang="zh-CN" altLang="en-US" sz="2200" smtClean="0">
                <a:latin typeface="黑体" pitchFamily="49" charset="-122"/>
                <a:ea typeface="黑体" pitchFamily="49" charset="-122"/>
              </a:rPr>
              <a:t>不明显表示出来。这样可用</a:t>
            </a:r>
            <a:r>
              <a:rPr lang="en-US" altLang="zh-CN" sz="2200" smtClean="0">
                <a:latin typeface="黑体" pitchFamily="49" charset="-122"/>
                <a:ea typeface="黑体" pitchFamily="49" charset="-122"/>
              </a:rPr>
              <a:t>23</a:t>
            </a:r>
            <a:r>
              <a:rPr lang="zh-CN" altLang="en-US" sz="2200" smtClean="0">
                <a:latin typeface="黑体" pitchFamily="49" charset="-122"/>
                <a:ea typeface="黑体" pitchFamily="49" charset="-122"/>
              </a:rPr>
              <a:t>个数位表示</a:t>
            </a:r>
            <a:r>
              <a:rPr lang="en-US" altLang="zh-CN" sz="2200" smtClean="0">
                <a:latin typeface="黑体" pitchFamily="49" charset="-122"/>
                <a:ea typeface="黑体" pitchFamily="49" charset="-122"/>
              </a:rPr>
              <a:t>24</a:t>
            </a:r>
            <a:r>
              <a:rPr lang="zh-CN" altLang="en-US" sz="2200" smtClean="0">
                <a:latin typeface="黑体" pitchFamily="49" charset="-122"/>
                <a:ea typeface="黑体" pitchFamily="49" charset="-122"/>
              </a:rPr>
              <a:t>位尾数。</a:t>
            </a:r>
          </a:p>
        </p:txBody>
      </p:sp>
      <p:sp>
        <p:nvSpPr>
          <p:cNvPr id="32772" name="Rectangle 5"/>
          <p:cNvSpPr>
            <a:spLocks noChangeArrowheads="1"/>
          </p:cNvSpPr>
          <p:nvPr/>
        </p:nvSpPr>
        <p:spPr bwMode="auto">
          <a:xfrm>
            <a:off x="0" y="2770188"/>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773" name="Rectangle 6"/>
          <p:cNvSpPr>
            <a:spLocks noChangeArrowheads="1"/>
          </p:cNvSpPr>
          <p:nvPr/>
        </p:nvSpPr>
        <p:spPr bwMode="auto">
          <a:xfrm>
            <a:off x="1487488" y="1584325"/>
            <a:ext cx="4862512" cy="36830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774" name="Line 7"/>
          <p:cNvSpPr>
            <a:spLocks noChangeShapeType="1"/>
          </p:cNvSpPr>
          <p:nvPr/>
        </p:nvSpPr>
        <p:spPr bwMode="auto">
          <a:xfrm>
            <a:off x="1789113" y="1606550"/>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775" name="Line 8"/>
          <p:cNvSpPr>
            <a:spLocks noChangeShapeType="1"/>
          </p:cNvSpPr>
          <p:nvPr/>
        </p:nvSpPr>
        <p:spPr bwMode="auto">
          <a:xfrm>
            <a:off x="2863850" y="1620838"/>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776" name="Text Box 9"/>
          <p:cNvSpPr txBox="1">
            <a:spLocks noChangeArrowheads="1"/>
          </p:cNvSpPr>
          <p:nvPr/>
        </p:nvSpPr>
        <p:spPr bwMode="auto">
          <a:xfrm>
            <a:off x="1487488" y="15509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en-US" altLang="zh-CN" sz="1800" i="0" smtClean="0">
                <a:solidFill>
                  <a:srgbClr val="FF9900"/>
                </a:solidFill>
                <a:latin typeface="Times New Roman" pitchFamily="18" charset="0"/>
              </a:rPr>
              <a:t>S</a:t>
            </a:r>
          </a:p>
        </p:txBody>
      </p:sp>
      <p:sp>
        <p:nvSpPr>
          <p:cNvPr id="32777" name="Text Box 10"/>
          <p:cNvSpPr txBox="1">
            <a:spLocks noChangeArrowheads="1"/>
          </p:cNvSpPr>
          <p:nvPr/>
        </p:nvSpPr>
        <p:spPr bwMode="auto">
          <a:xfrm>
            <a:off x="1920875" y="1593850"/>
            <a:ext cx="949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sz="1800" i="0" smtClean="0">
                <a:solidFill>
                  <a:srgbClr val="CC0000"/>
                </a:solidFill>
                <a:ea typeface="黑体" pitchFamily="49" charset="-122"/>
              </a:rPr>
              <a:t>阶码</a:t>
            </a:r>
            <a:r>
              <a:rPr lang="en-US" altLang="zh-CN" sz="1800" i="0" smtClean="0">
                <a:solidFill>
                  <a:srgbClr val="CC0000"/>
                </a:solidFill>
                <a:ea typeface="黑体" pitchFamily="49" charset="-122"/>
              </a:rPr>
              <a:t>E</a:t>
            </a:r>
          </a:p>
        </p:txBody>
      </p:sp>
      <p:sp>
        <p:nvSpPr>
          <p:cNvPr id="32778" name="Text Box 11"/>
          <p:cNvSpPr txBox="1">
            <a:spLocks noChangeArrowheads="1"/>
          </p:cNvSpPr>
          <p:nvPr/>
        </p:nvSpPr>
        <p:spPr bwMode="auto">
          <a:xfrm>
            <a:off x="4224338" y="1560513"/>
            <a:ext cx="10398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sz="1800" i="0" smtClean="0">
                <a:solidFill>
                  <a:srgbClr val="333399"/>
                </a:solidFill>
                <a:ea typeface="黑体" pitchFamily="49" charset="-122"/>
              </a:rPr>
              <a:t>尾数</a:t>
            </a:r>
            <a:r>
              <a:rPr lang="en-US" altLang="zh-CN" sz="1800" i="0" smtClean="0">
                <a:solidFill>
                  <a:srgbClr val="333399"/>
                </a:solidFill>
                <a:ea typeface="黑体" pitchFamily="49" charset="-122"/>
              </a:rPr>
              <a:t>M</a:t>
            </a:r>
          </a:p>
        </p:txBody>
      </p:sp>
      <p:sp>
        <p:nvSpPr>
          <p:cNvPr id="405516" name="Text Box 12"/>
          <p:cNvSpPr txBox="1">
            <a:spLocks noChangeArrowheads="1"/>
          </p:cNvSpPr>
          <p:nvPr/>
        </p:nvSpPr>
        <p:spPr bwMode="auto">
          <a:xfrm>
            <a:off x="77788" y="3698875"/>
            <a:ext cx="4584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sz="1800" i="0" smtClean="0">
                <a:solidFill>
                  <a:srgbClr val="3333FF"/>
                </a:solidFill>
                <a:ea typeface="黑体" pitchFamily="49" charset="-122"/>
              </a:rPr>
              <a:t>最大正数：</a:t>
            </a:r>
            <a:r>
              <a:rPr lang="en-US" altLang="zh-CN" sz="1800" i="0" smtClean="0">
                <a:solidFill>
                  <a:srgbClr val="3333FF"/>
                </a:solidFill>
                <a:ea typeface="黑体" pitchFamily="49" charset="-122"/>
              </a:rPr>
              <a:t>0.</a:t>
            </a:r>
            <a:r>
              <a:rPr lang="en-US" altLang="zh-CN" sz="1800" i="0" smtClean="0">
                <a:solidFill>
                  <a:srgbClr val="CC0000"/>
                </a:solidFill>
                <a:ea typeface="黑体" pitchFamily="49" charset="-122"/>
              </a:rPr>
              <a:t>1</a:t>
            </a:r>
            <a:r>
              <a:rPr lang="en-US" altLang="zh-CN" sz="1800" i="0" smtClean="0">
                <a:solidFill>
                  <a:srgbClr val="3333FF"/>
                </a:solidFill>
                <a:ea typeface="黑体" pitchFamily="49" charset="-122"/>
              </a:rPr>
              <a:t>1…1 x 2</a:t>
            </a:r>
            <a:r>
              <a:rPr lang="en-US" altLang="zh-CN" sz="1800" i="0" baseline="30000" smtClean="0">
                <a:solidFill>
                  <a:srgbClr val="3333FF"/>
                </a:solidFill>
                <a:ea typeface="黑体" pitchFamily="49" charset="-122"/>
              </a:rPr>
              <a:t>11…1 </a:t>
            </a:r>
            <a:r>
              <a:rPr lang="en-US" altLang="zh-CN" sz="1800" i="0" smtClean="0">
                <a:solidFill>
                  <a:srgbClr val="3333FF"/>
                </a:solidFill>
                <a:ea typeface="黑体" pitchFamily="49" charset="-122"/>
              </a:rPr>
              <a:t> =(1-2</a:t>
            </a:r>
            <a:r>
              <a:rPr lang="en-US" altLang="zh-CN" sz="1800" i="0" baseline="30000" smtClean="0">
                <a:solidFill>
                  <a:srgbClr val="3333FF"/>
                </a:solidFill>
                <a:ea typeface="黑体" pitchFamily="49" charset="-122"/>
              </a:rPr>
              <a:t>-24</a:t>
            </a:r>
            <a:r>
              <a:rPr lang="en-US" altLang="zh-CN" sz="1800" i="0" smtClean="0">
                <a:solidFill>
                  <a:srgbClr val="3333FF"/>
                </a:solidFill>
                <a:ea typeface="黑体" pitchFamily="49" charset="-122"/>
              </a:rPr>
              <a:t>) x 2</a:t>
            </a:r>
            <a:r>
              <a:rPr lang="en-US" altLang="zh-CN" sz="1800" i="0" baseline="30000" smtClean="0">
                <a:solidFill>
                  <a:srgbClr val="3333FF"/>
                </a:solidFill>
                <a:ea typeface="黑体" pitchFamily="49" charset="-122"/>
              </a:rPr>
              <a:t>127</a:t>
            </a:r>
            <a:r>
              <a:rPr lang="en-US" altLang="zh-CN" sz="1800" i="0" smtClean="0">
                <a:solidFill>
                  <a:srgbClr val="3333FF"/>
                </a:solidFill>
                <a:latin typeface="Times New Roman" pitchFamily="18" charset="0"/>
              </a:rPr>
              <a:t> </a:t>
            </a:r>
            <a:endParaRPr lang="zh-CN" altLang="en-US" sz="1800" i="0" smtClean="0">
              <a:solidFill>
                <a:srgbClr val="3333FF"/>
              </a:solidFill>
              <a:latin typeface="Times New Roman" pitchFamily="18" charset="0"/>
            </a:endParaRPr>
          </a:p>
        </p:txBody>
      </p:sp>
      <p:sp>
        <p:nvSpPr>
          <p:cNvPr id="405517" name="Text Box 13"/>
          <p:cNvSpPr txBox="1">
            <a:spLocks noChangeArrowheads="1"/>
          </p:cNvSpPr>
          <p:nvPr/>
        </p:nvSpPr>
        <p:spPr bwMode="auto">
          <a:xfrm>
            <a:off x="4527550" y="3692525"/>
            <a:ext cx="4379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sz="1800" i="0" smtClean="0">
                <a:solidFill>
                  <a:srgbClr val="3333FF"/>
                </a:solidFill>
                <a:ea typeface="黑体" pitchFamily="49" charset="-122"/>
              </a:rPr>
              <a:t>最小正数：</a:t>
            </a:r>
            <a:r>
              <a:rPr lang="en-US" altLang="zh-CN" sz="1800" i="0" smtClean="0">
                <a:solidFill>
                  <a:srgbClr val="3333FF"/>
                </a:solidFill>
                <a:ea typeface="黑体" pitchFamily="49" charset="-122"/>
              </a:rPr>
              <a:t>0.</a:t>
            </a:r>
            <a:r>
              <a:rPr lang="en-US" altLang="zh-CN" sz="1800" i="0" smtClean="0">
                <a:solidFill>
                  <a:srgbClr val="CC0000"/>
                </a:solidFill>
                <a:ea typeface="黑体" pitchFamily="49" charset="-122"/>
              </a:rPr>
              <a:t>1</a:t>
            </a:r>
            <a:r>
              <a:rPr lang="en-US" altLang="zh-CN" sz="1800" i="0" smtClean="0">
                <a:solidFill>
                  <a:srgbClr val="3333FF"/>
                </a:solidFill>
                <a:ea typeface="黑体" pitchFamily="49" charset="-122"/>
              </a:rPr>
              <a:t>0…0 x 2</a:t>
            </a:r>
            <a:r>
              <a:rPr lang="en-US" altLang="zh-CN" sz="1800" i="0" baseline="30000" smtClean="0">
                <a:solidFill>
                  <a:srgbClr val="3333FF"/>
                </a:solidFill>
                <a:ea typeface="黑体" pitchFamily="49" charset="-122"/>
              </a:rPr>
              <a:t>00…0 </a:t>
            </a:r>
            <a:r>
              <a:rPr lang="en-US" altLang="zh-CN" sz="1800" i="0" smtClean="0">
                <a:solidFill>
                  <a:srgbClr val="3333FF"/>
                </a:solidFill>
                <a:ea typeface="黑体" pitchFamily="49" charset="-122"/>
              </a:rPr>
              <a:t> =(1/2) x 2</a:t>
            </a:r>
            <a:r>
              <a:rPr lang="en-US" altLang="zh-CN" sz="1800" i="0" baseline="30000" smtClean="0">
                <a:solidFill>
                  <a:srgbClr val="3333FF"/>
                </a:solidFill>
                <a:ea typeface="黑体" pitchFamily="49" charset="-122"/>
              </a:rPr>
              <a:t>-128</a:t>
            </a:r>
            <a:r>
              <a:rPr lang="en-US" altLang="zh-CN" sz="1800" i="0" smtClean="0">
                <a:solidFill>
                  <a:srgbClr val="000000"/>
                </a:solidFill>
                <a:latin typeface="Times New Roman" pitchFamily="18" charset="0"/>
              </a:rPr>
              <a:t> </a:t>
            </a:r>
            <a:endParaRPr lang="zh-CN" altLang="en-US" sz="1800" i="0" smtClean="0">
              <a:solidFill>
                <a:srgbClr val="000000"/>
              </a:solidFill>
              <a:latin typeface="Times New Roman" pitchFamily="18" charset="0"/>
            </a:endParaRPr>
          </a:p>
        </p:txBody>
      </p:sp>
      <p:sp>
        <p:nvSpPr>
          <p:cNvPr id="405518" name="Text Box 14"/>
          <p:cNvSpPr txBox="1">
            <a:spLocks noChangeArrowheads="1"/>
          </p:cNvSpPr>
          <p:nvPr/>
        </p:nvSpPr>
        <p:spPr bwMode="auto">
          <a:xfrm>
            <a:off x="115888" y="4014788"/>
            <a:ext cx="7561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sz="2000" i="0" smtClean="0">
                <a:solidFill>
                  <a:srgbClr val="FF0066"/>
                </a:solidFill>
                <a:latin typeface="Times New Roman" pitchFamily="18" charset="0"/>
                <a:ea typeface="黑体" pitchFamily="49" charset="-122"/>
              </a:rPr>
              <a:t>因为原码是对称的，所以其表示范围关于原点对称。</a:t>
            </a:r>
          </a:p>
        </p:txBody>
      </p:sp>
      <p:sp>
        <p:nvSpPr>
          <p:cNvPr id="405519" name="Text Box 15"/>
          <p:cNvSpPr txBox="1">
            <a:spLocks noChangeArrowheads="1"/>
          </p:cNvSpPr>
          <p:nvPr/>
        </p:nvSpPr>
        <p:spPr bwMode="auto">
          <a:xfrm>
            <a:off x="182563" y="6026150"/>
            <a:ext cx="83740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ts val="600"/>
              </a:spcBef>
              <a:buFontTx/>
              <a:buNone/>
            </a:pPr>
            <a:r>
              <a:rPr lang="zh-CN" altLang="en-US" sz="2000" i="0" smtClean="0">
                <a:solidFill>
                  <a:srgbClr val="CC0000"/>
                </a:solidFill>
                <a:latin typeface="黑体" pitchFamily="49" charset="-122"/>
                <a:ea typeface="黑体" pitchFamily="49" charset="-122"/>
              </a:rPr>
              <a:t>机器</a:t>
            </a:r>
            <a:r>
              <a:rPr lang="en-US" altLang="zh-CN" sz="2000" i="0" smtClean="0">
                <a:solidFill>
                  <a:srgbClr val="CC0000"/>
                </a:solidFill>
                <a:latin typeface="黑体" pitchFamily="49" charset="-122"/>
                <a:ea typeface="黑体" pitchFamily="49" charset="-122"/>
              </a:rPr>
              <a:t>0</a:t>
            </a:r>
            <a:r>
              <a:rPr lang="zh-CN" altLang="en-US" sz="2000" i="0" smtClean="0">
                <a:solidFill>
                  <a:srgbClr val="CC0000"/>
                </a:solidFill>
                <a:latin typeface="黑体" pitchFamily="49" charset="-122"/>
                <a:ea typeface="黑体" pitchFamily="49" charset="-122"/>
              </a:rPr>
              <a:t>：尾数为</a:t>
            </a:r>
            <a:r>
              <a:rPr lang="en-US" altLang="zh-CN" sz="2000" i="0" smtClean="0">
                <a:solidFill>
                  <a:srgbClr val="CC0000"/>
                </a:solidFill>
                <a:latin typeface="黑体" pitchFamily="49" charset="-122"/>
                <a:ea typeface="黑体" pitchFamily="49" charset="-122"/>
              </a:rPr>
              <a:t>0 </a:t>
            </a:r>
            <a:r>
              <a:rPr lang="zh-CN" altLang="en-US" sz="2000" i="0" smtClean="0">
                <a:solidFill>
                  <a:srgbClr val="CC0000"/>
                </a:solidFill>
                <a:latin typeface="黑体" pitchFamily="49" charset="-122"/>
                <a:ea typeface="黑体" pitchFamily="49" charset="-122"/>
              </a:rPr>
              <a:t>或 落在下溢区中的数</a:t>
            </a:r>
          </a:p>
          <a:p>
            <a:pPr algn="l" eaLnBrk="0" hangingPunct="0">
              <a:lnSpc>
                <a:spcPct val="100000"/>
              </a:lnSpc>
              <a:spcBef>
                <a:spcPts val="600"/>
              </a:spcBef>
              <a:buFontTx/>
              <a:buNone/>
            </a:pPr>
            <a:r>
              <a:rPr lang="zh-CN" altLang="en-US" sz="2000" i="0" smtClean="0">
                <a:solidFill>
                  <a:srgbClr val="CC0000"/>
                </a:solidFill>
                <a:latin typeface="黑体" pitchFamily="49" charset="-122"/>
                <a:ea typeface="黑体" pitchFamily="49" charset="-122"/>
              </a:rPr>
              <a:t>浮点数范围比定点数大，但数的个数没变多，故数之间更稀疏，且不均匀</a:t>
            </a:r>
          </a:p>
        </p:txBody>
      </p:sp>
      <p:grpSp>
        <p:nvGrpSpPr>
          <p:cNvPr id="32783" name="Group 17"/>
          <p:cNvGrpSpPr>
            <a:grpSpLocks noChangeAspect="1"/>
          </p:cNvGrpSpPr>
          <p:nvPr/>
        </p:nvGrpSpPr>
        <p:grpSpPr bwMode="auto">
          <a:xfrm>
            <a:off x="176213" y="4371975"/>
            <a:ext cx="8967787" cy="1757363"/>
            <a:chOff x="111" y="2538"/>
            <a:chExt cx="5482" cy="1161"/>
          </a:xfrm>
        </p:grpSpPr>
        <p:sp>
          <p:nvSpPr>
            <p:cNvPr id="32785" name="AutoShape 16"/>
            <p:cNvSpPr>
              <a:spLocks noChangeAspect="1" noChangeArrowheads="1" noTextEdit="1"/>
            </p:cNvSpPr>
            <p:nvPr/>
          </p:nvSpPr>
          <p:spPr bwMode="auto">
            <a:xfrm>
              <a:off x="112" y="2538"/>
              <a:ext cx="5474" cy="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0" hangingPunct="0"/>
              <a:endParaRPr lang="zh-CN" altLang="en-US" i="0" smtClean="0">
                <a:solidFill>
                  <a:srgbClr val="000000"/>
                </a:solidFill>
                <a:ea typeface="宋体" pitchFamily="2" charset="-122"/>
              </a:endParaRPr>
            </a:p>
          </p:txBody>
        </p:sp>
        <p:sp>
          <p:nvSpPr>
            <p:cNvPr id="32786" name="Rectangle 18"/>
            <p:cNvSpPr>
              <a:spLocks noChangeArrowheads="1"/>
            </p:cNvSpPr>
            <p:nvPr/>
          </p:nvSpPr>
          <p:spPr bwMode="auto">
            <a:xfrm>
              <a:off x="111" y="2542"/>
              <a:ext cx="3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9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787" name="Rectangle 19"/>
            <p:cNvSpPr>
              <a:spLocks noChangeArrowheads="1"/>
            </p:cNvSpPr>
            <p:nvPr/>
          </p:nvSpPr>
          <p:spPr bwMode="auto">
            <a:xfrm>
              <a:off x="2743" y="3054"/>
              <a:ext cx="39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正下溢</a:t>
              </a:r>
              <a:endParaRPr lang="zh-CN" altLang="en-US" sz="1600" i="0" smtClean="0">
                <a:solidFill>
                  <a:srgbClr val="000000"/>
                </a:solidFill>
                <a:latin typeface="黑体" pitchFamily="49" charset="-122"/>
                <a:ea typeface="黑体" pitchFamily="49" charset="-122"/>
              </a:endParaRPr>
            </a:p>
          </p:txBody>
        </p:sp>
        <p:sp>
          <p:nvSpPr>
            <p:cNvPr id="32788" name="Rectangle 20"/>
            <p:cNvSpPr>
              <a:spLocks noChangeArrowheads="1"/>
            </p:cNvSpPr>
            <p:nvPr/>
          </p:nvSpPr>
          <p:spPr bwMode="auto">
            <a:xfrm>
              <a:off x="3111" y="3050"/>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789" name="Rectangle 21"/>
            <p:cNvSpPr>
              <a:spLocks noChangeArrowheads="1"/>
            </p:cNvSpPr>
            <p:nvPr/>
          </p:nvSpPr>
          <p:spPr bwMode="auto">
            <a:xfrm>
              <a:off x="2236" y="3044"/>
              <a:ext cx="39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负下溢</a:t>
              </a:r>
              <a:endParaRPr lang="zh-CN" altLang="en-US" sz="1600" i="0" smtClean="0">
                <a:solidFill>
                  <a:srgbClr val="000000"/>
                </a:solidFill>
                <a:latin typeface="黑体" pitchFamily="49" charset="-122"/>
                <a:ea typeface="黑体" pitchFamily="49" charset="-122"/>
              </a:endParaRPr>
            </a:p>
          </p:txBody>
        </p:sp>
        <p:sp>
          <p:nvSpPr>
            <p:cNvPr id="32790" name="Rectangle 22"/>
            <p:cNvSpPr>
              <a:spLocks noChangeArrowheads="1"/>
            </p:cNvSpPr>
            <p:nvPr/>
          </p:nvSpPr>
          <p:spPr bwMode="auto">
            <a:xfrm>
              <a:off x="2604" y="3040"/>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791" name="Rectangle 23"/>
            <p:cNvSpPr>
              <a:spLocks noChangeArrowheads="1"/>
            </p:cNvSpPr>
            <p:nvPr/>
          </p:nvSpPr>
          <p:spPr bwMode="auto">
            <a:xfrm>
              <a:off x="338" y="3324"/>
              <a:ext cx="1041" cy="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792" name="Rectangle 24"/>
            <p:cNvSpPr>
              <a:spLocks noChangeArrowheads="1"/>
            </p:cNvSpPr>
            <p:nvPr/>
          </p:nvSpPr>
          <p:spPr bwMode="auto">
            <a:xfrm>
              <a:off x="436" y="3383"/>
              <a:ext cx="5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793" name="Rectangle 25"/>
            <p:cNvSpPr>
              <a:spLocks noChangeArrowheads="1"/>
            </p:cNvSpPr>
            <p:nvPr/>
          </p:nvSpPr>
          <p:spPr bwMode="auto">
            <a:xfrm>
              <a:off x="484" y="3383"/>
              <a:ext cx="16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900" b="0" i="0" smtClean="0">
                  <a:solidFill>
                    <a:srgbClr val="000000"/>
                  </a:solidFill>
                  <a:latin typeface="Times New Roman" pitchFamily="18" charset="0"/>
                </a:rPr>
                <a:t> </a:t>
              </a:r>
              <a:r>
                <a:rPr lang="en-US" altLang="zh-CN" sz="1900" b="0" i="0" smtClean="0">
                  <a:solidFill>
                    <a:srgbClr val="000000"/>
                  </a:solidFill>
                  <a:latin typeface="Times New Roman" pitchFamily="18" charset="0"/>
                </a:rPr>
                <a:t>(1</a:t>
              </a:r>
              <a:endParaRPr lang="en-US" altLang="zh-CN" sz="1600" i="0" smtClean="0">
                <a:solidFill>
                  <a:srgbClr val="000000"/>
                </a:solidFill>
                <a:latin typeface="Times New Roman" pitchFamily="18" charset="0"/>
              </a:endParaRPr>
            </a:p>
          </p:txBody>
        </p:sp>
        <p:sp>
          <p:nvSpPr>
            <p:cNvPr id="32794" name="Rectangle 26"/>
            <p:cNvSpPr>
              <a:spLocks noChangeArrowheads="1"/>
            </p:cNvSpPr>
            <p:nvPr/>
          </p:nvSpPr>
          <p:spPr bwMode="auto">
            <a:xfrm>
              <a:off x="639" y="3383"/>
              <a:ext cx="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795" name="Rectangle 27"/>
            <p:cNvSpPr>
              <a:spLocks noChangeArrowheads="1"/>
            </p:cNvSpPr>
            <p:nvPr/>
          </p:nvSpPr>
          <p:spPr bwMode="auto">
            <a:xfrm>
              <a:off x="687" y="3383"/>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796" name="Rectangle 28"/>
            <p:cNvSpPr>
              <a:spLocks noChangeArrowheads="1"/>
            </p:cNvSpPr>
            <p:nvPr/>
          </p:nvSpPr>
          <p:spPr bwMode="auto">
            <a:xfrm>
              <a:off x="758" y="3355"/>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797" name="Rectangle 29"/>
            <p:cNvSpPr>
              <a:spLocks noChangeArrowheads="1"/>
            </p:cNvSpPr>
            <p:nvPr/>
          </p:nvSpPr>
          <p:spPr bwMode="auto">
            <a:xfrm>
              <a:off x="790" y="3355"/>
              <a:ext cx="5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798" name="Rectangle 30"/>
            <p:cNvSpPr>
              <a:spLocks noChangeArrowheads="1"/>
            </p:cNvSpPr>
            <p:nvPr/>
          </p:nvSpPr>
          <p:spPr bwMode="auto">
            <a:xfrm>
              <a:off x="838" y="3355"/>
              <a:ext cx="5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rPr>
                <a:t>4</a:t>
              </a:r>
              <a:endParaRPr lang="en-US" altLang="zh-CN" sz="1600" i="0" smtClean="0">
                <a:solidFill>
                  <a:srgbClr val="000000"/>
                </a:solidFill>
                <a:latin typeface="Times New Roman" pitchFamily="18" charset="0"/>
              </a:endParaRPr>
            </a:p>
          </p:txBody>
        </p:sp>
        <p:sp>
          <p:nvSpPr>
            <p:cNvPr id="32799" name="Rectangle 31"/>
            <p:cNvSpPr>
              <a:spLocks noChangeArrowheads="1"/>
            </p:cNvSpPr>
            <p:nvPr/>
          </p:nvSpPr>
          <p:spPr bwMode="auto">
            <a:xfrm>
              <a:off x="886" y="3383"/>
              <a:ext cx="5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00" name="Rectangle 32"/>
            <p:cNvSpPr>
              <a:spLocks noChangeArrowheads="1"/>
            </p:cNvSpPr>
            <p:nvPr/>
          </p:nvSpPr>
          <p:spPr bwMode="auto">
            <a:xfrm>
              <a:off x="933" y="3383"/>
              <a:ext cx="3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9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01" name="Rectangle 33"/>
            <p:cNvSpPr>
              <a:spLocks noChangeArrowheads="1"/>
            </p:cNvSpPr>
            <p:nvPr/>
          </p:nvSpPr>
          <p:spPr bwMode="auto">
            <a:xfrm>
              <a:off x="969" y="3383"/>
              <a:ext cx="109"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400" b="0" i="0" smtClean="0">
                  <a:solidFill>
                    <a:srgbClr val="000000"/>
                  </a:solidFill>
                  <a:latin typeface="Times New Roman" pitchFamily="18" charset="0"/>
                </a:rPr>
                <a:t>×</a:t>
              </a:r>
              <a:endParaRPr lang="en-US" altLang="zh-CN" sz="1400" i="0" smtClean="0">
                <a:solidFill>
                  <a:srgbClr val="000000"/>
                </a:solidFill>
                <a:latin typeface="Times New Roman" pitchFamily="18" charset="0"/>
              </a:endParaRPr>
            </a:p>
          </p:txBody>
        </p:sp>
        <p:sp>
          <p:nvSpPr>
            <p:cNvPr id="32802" name="Rectangle 34"/>
            <p:cNvSpPr>
              <a:spLocks noChangeArrowheads="1"/>
            </p:cNvSpPr>
            <p:nvPr/>
          </p:nvSpPr>
          <p:spPr bwMode="auto">
            <a:xfrm>
              <a:off x="1049" y="3383"/>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803" name="Rectangle 35"/>
            <p:cNvSpPr>
              <a:spLocks noChangeArrowheads="1"/>
            </p:cNvSpPr>
            <p:nvPr/>
          </p:nvSpPr>
          <p:spPr bwMode="auto">
            <a:xfrm>
              <a:off x="1121" y="3355"/>
              <a:ext cx="15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rPr>
                <a:t>127</a:t>
              </a:r>
              <a:endParaRPr lang="en-US" altLang="zh-CN" sz="1600" i="0" smtClean="0">
                <a:solidFill>
                  <a:srgbClr val="000000"/>
                </a:solidFill>
                <a:latin typeface="Times New Roman" pitchFamily="18" charset="0"/>
              </a:endParaRPr>
            </a:p>
          </p:txBody>
        </p:sp>
        <p:sp>
          <p:nvSpPr>
            <p:cNvPr id="32804" name="Rectangle 36"/>
            <p:cNvSpPr>
              <a:spLocks noChangeArrowheads="1"/>
            </p:cNvSpPr>
            <p:nvPr/>
          </p:nvSpPr>
          <p:spPr bwMode="auto">
            <a:xfrm>
              <a:off x="1264" y="3355"/>
              <a:ext cx="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3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05" name="Rectangle 37"/>
            <p:cNvSpPr>
              <a:spLocks noChangeArrowheads="1"/>
            </p:cNvSpPr>
            <p:nvPr/>
          </p:nvSpPr>
          <p:spPr bwMode="auto">
            <a:xfrm>
              <a:off x="5089" y="3346"/>
              <a:ext cx="504" cy="3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06" name="Rectangle 38"/>
            <p:cNvSpPr>
              <a:spLocks noChangeArrowheads="1"/>
            </p:cNvSpPr>
            <p:nvPr/>
          </p:nvSpPr>
          <p:spPr bwMode="auto">
            <a:xfrm>
              <a:off x="5187" y="3418"/>
              <a:ext cx="26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数轴</a:t>
              </a:r>
              <a:endParaRPr lang="zh-CN" altLang="en-US" sz="1600" i="0" smtClean="0">
                <a:solidFill>
                  <a:srgbClr val="000000"/>
                </a:solidFill>
                <a:latin typeface="黑体" pitchFamily="49" charset="-122"/>
                <a:ea typeface="黑体" pitchFamily="49" charset="-122"/>
              </a:endParaRPr>
            </a:p>
          </p:txBody>
        </p:sp>
        <p:sp>
          <p:nvSpPr>
            <p:cNvPr id="32807" name="Rectangle 39"/>
            <p:cNvSpPr>
              <a:spLocks noChangeArrowheads="1"/>
            </p:cNvSpPr>
            <p:nvPr/>
          </p:nvSpPr>
          <p:spPr bwMode="auto">
            <a:xfrm>
              <a:off x="5432" y="3414"/>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08" name="Rectangle 40"/>
            <p:cNvSpPr>
              <a:spLocks noChangeArrowheads="1"/>
            </p:cNvSpPr>
            <p:nvPr/>
          </p:nvSpPr>
          <p:spPr bwMode="auto">
            <a:xfrm>
              <a:off x="2539" y="2540"/>
              <a:ext cx="411" cy="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09" name="Rectangle 41"/>
            <p:cNvSpPr>
              <a:spLocks noChangeArrowheads="1"/>
            </p:cNvSpPr>
            <p:nvPr/>
          </p:nvSpPr>
          <p:spPr bwMode="auto">
            <a:xfrm>
              <a:off x="2638" y="2614"/>
              <a:ext cx="132"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零</a:t>
              </a:r>
              <a:endParaRPr lang="zh-CN" altLang="en-US" sz="1600" i="0" smtClean="0">
                <a:solidFill>
                  <a:srgbClr val="000000"/>
                </a:solidFill>
                <a:latin typeface="黑体" pitchFamily="49" charset="-122"/>
                <a:ea typeface="黑体" pitchFamily="49" charset="-122"/>
              </a:endParaRPr>
            </a:p>
          </p:txBody>
        </p:sp>
        <p:sp>
          <p:nvSpPr>
            <p:cNvPr id="32810" name="Rectangle 42"/>
            <p:cNvSpPr>
              <a:spLocks noChangeArrowheads="1"/>
            </p:cNvSpPr>
            <p:nvPr/>
          </p:nvSpPr>
          <p:spPr bwMode="auto">
            <a:xfrm>
              <a:off x="2761" y="2609"/>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11" name="Rectangle 43"/>
            <p:cNvSpPr>
              <a:spLocks noChangeArrowheads="1"/>
            </p:cNvSpPr>
            <p:nvPr/>
          </p:nvSpPr>
          <p:spPr bwMode="auto">
            <a:xfrm>
              <a:off x="3431" y="2573"/>
              <a:ext cx="989" cy="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12" name="Rectangle 44"/>
            <p:cNvSpPr>
              <a:spLocks noChangeArrowheads="1"/>
            </p:cNvSpPr>
            <p:nvPr/>
          </p:nvSpPr>
          <p:spPr bwMode="auto">
            <a:xfrm>
              <a:off x="3529" y="2646"/>
              <a:ext cx="79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可表示的正数</a:t>
              </a:r>
              <a:endParaRPr lang="zh-CN" altLang="en-US" sz="1600" i="0" smtClean="0">
                <a:solidFill>
                  <a:srgbClr val="000000"/>
                </a:solidFill>
                <a:latin typeface="黑体" pitchFamily="49" charset="-122"/>
                <a:ea typeface="黑体" pitchFamily="49" charset="-122"/>
              </a:endParaRPr>
            </a:p>
          </p:txBody>
        </p:sp>
        <p:sp>
          <p:nvSpPr>
            <p:cNvPr id="32813" name="Rectangle 45"/>
            <p:cNvSpPr>
              <a:spLocks noChangeArrowheads="1"/>
            </p:cNvSpPr>
            <p:nvPr/>
          </p:nvSpPr>
          <p:spPr bwMode="auto">
            <a:xfrm>
              <a:off x="4264" y="2642"/>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14" name="Rectangle 46"/>
            <p:cNvSpPr>
              <a:spLocks noChangeArrowheads="1"/>
            </p:cNvSpPr>
            <p:nvPr/>
          </p:nvSpPr>
          <p:spPr bwMode="auto">
            <a:xfrm>
              <a:off x="1020" y="2606"/>
              <a:ext cx="947"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15" name="Rectangle 47"/>
            <p:cNvSpPr>
              <a:spLocks noChangeArrowheads="1"/>
            </p:cNvSpPr>
            <p:nvPr/>
          </p:nvSpPr>
          <p:spPr bwMode="auto">
            <a:xfrm>
              <a:off x="1119" y="2677"/>
              <a:ext cx="792"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可表示的负数</a:t>
              </a:r>
              <a:endParaRPr lang="zh-CN" altLang="en-US" sz="1600" i="0" smtClean="0">
                <a:solidFill>
                  <a:srgbClr val="000000"/>
                </a:solidFill>
                <a:latin typeface="黑体" pitchFamily="49" charset="-122"/>
                <a:ea typeface="黑体" pitchFamily="49" charset="-122"/>
              </a:endParaRPr>
            </a:p>
          </p:txBody>
        </p:sp>
        <p:sp>
          <p:nvSpPr>
            <p:cNvPr id="32816" name="Rectangle 48"/>
            <p:cNvSpPr>
              <a:spLocks noChangeArrowheads="1"/>
            </p:cNvSpPr>
            <p:nvPr/>
          </p:nvSpPr>
          <p:spPr bwMode="auto">
            <a:xfrm>
              <a:off x="1854" y="2674"/>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17" name="Freeform 49"/>
            <p:cNvSpPr>
              <a:spLocks noEditPoints="1"/>
            </p:cNvSpPr>
            <p:nvPr/>
          </p:nvSpPr>
          <p:spPr bwMode="auto">
            <a:xfrm>
              <a:off x="136" y="3235"/>
              <a:ext cx="5168" cy="89"/>
            </a:xfrm>
            <a:custGeom>
              <a:avLst/>
              <a:gdLst>
                <a:gd name="T0" fmla="*/ 8 w 10337"/>
                <a:gd name="T1" fmla="*/ 5 h 177"/>
                <a:gd name="T2" fmla="*/ 637 w 10337"/>
                <a:gd name="T3" fmla="*/ 5 h 177"/>
                <a:gd name="T4" fmla="*/ 637 w 10337"/>
                <a:gd name="T5" fmla="*/ 7 h 177"/>
                <a:gd name="T6" fmla="*/ 8 w 10337"/>
                <a:gd name="T7" fmla="*/ 7 h 177"/>
                <a:gd name="T8" fmla="*/ 8 w 10337"/>
                <a:gd name="T9" fmla="*/ 5 h 177"/>
                <a:gd name="T10" fmla="*/ 10 w 10337"/>
                <a:gd name="T11" fmla="*/ 12 h 177"/>
                <a:gd name="T12" fmla="*/ 0 w 10337"/>
                <a:gd name="T13" fmla="*/ 6 h 177"/>
                <a:gd name="T14" fmla="*/ 10 w 10337"/>
                <a:gd name="T15" fmla="*/ 0 h 177"/>
                <a:gd name="T16" fmla="*/ 10 w 10337"/>
                <a:gd name="T17" fmla="*/ 12 h 177"/>
                <a:gd name="T18" fmla="*/ 635 w 10337"/>
                <a:gd name="T19" fmla="*/ 0 h 177"/>
                <a:gd name="T20" fmla="*/ 646 w 10337"/>
                <a:gd name="T21" fmla="*/ 6 h 177"/>
                <a:gd name="T22" fmla="*/ 635 w 10337"/>
                <a:gd name="T23" fmla="*/ 12 h 177"/>
                <a:gd name="T24" fmla="*/ 635 w 10337"/>
                <a:gd name="T25" fmla="*/ 0 h 1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37"/>
                <a:gd name="T40" fmla="*/ 0 h 177"/>
                <a:gd name="T41" fmla="*/ 10337 w 10337"/>
                <a:gd name="T42" fmla="*/ 177 h 1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37" h="177">
                  <a:moveTo>
                    <a:pt x="136" y="65"/>
                  </a:moveTo>
                  <a:lnTo>
                    <a:pt x="10201" y="65"/>
                  </a:lnTo>
                  <a:lnTo>
                    <a:pt x="10201" y="109"/>
                  </a:lnTo>
                  <a:lnTo>
                    <a:pt x="136" y="109"/>
                  </a:lnTo>
                  <a:lnTo>
                    <a:pt x="136" y="65"/>
                  </a:lnTo>
                  <a:close/>
                  <a:moveTo>
                    <a:pt x="164" y="177"/>
                  </a:moveTo>
                  <a:lnTo>
                    <a:pt x="0" y="88"/>
                  </a:lnTo>
                  <a:lnTo>
                    <a:pt x="164" y="0"/>
                  </a:lnTo>
                  <a:lnTo>
                    <a:pt x="164" y="177"/>
                  </a:lnTo>
                  <a:close/>
                  <a:moveTo>
                    <a:pt x="10174" y="0"/>
                  </a:moveTo>
                  <a:lnTo>
                    <a:pt x="10337" y="88"/>
                  </a:lnTo>
                  <a:lnTo>
                    <a:pt x="10174" y="177"/>
                  </a:lnTo>
                  <a:lnTo>
                    <a:pt x="10174" y="0"/>
                  </a:lnTo>
                  <a:close/>
                </a:path>
              </a:pathLst>
            </a:custGeom>
            <a:solidFill>
              <a:srgbClr val="000000"/>
            </a:solidFill>
            <a:ln w="1588">
              <a:solidFill>
                <a:srgbClr val="000000"/>
              </a:solidFill>
              <a:prstDash val="solid"/>
              <a:round/>
              <a:headEnd/>
              <a:tailEnd/>
            </a:ln>
          </p:spPr>
          <p:txBody>
            <a:bodyPr/>
            <a:lstStyle/>
            <a:p>
              <a:pPr algn="l" eaLnBrk="0" hangingPunct="0"/>
              <a:endParaRPr lang="zh-CN" altLang="en-US" i="0" smtClean="0">
                <a:solidFill>
                  <a:srgbClr val="000000"/>
                </a:solidFill>
                <a:ea typeface="宋体" pitchFamily="2" charset="-122"/>
              </a:endParaRPr>
            </a:p>
          </p:txBody>
        </p:sp>
        <p:sp>
          <p:nvSpPr>
            <p:cNvPr id="32818" name="Line 50"/>
            <p:cNvSpPr>
              <a:spLocks noChangeShapeType="1"/>
            </p:cNvSpPr>
            <p:nvPr/>
          </p:nvSpPr>
          <p:spPr bwMode="auto">
            <a:xfrm>
              <a:off x="2704" y="2860"/>
              <a:ext cx="0" cy="42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819" name="Line 51"/>
            <p:cNvSpPr>
              <a:spLocks noChangeShapeType="1"/>
            </p:cNvSpPr>
            <p:nvPr/>
          </p:nvSpPr>
          <p:spPr bwMode="auto">
            <a:xfrm>
              <a:off x="845" y="2959"/>
              <a:ext cx="0" cy="32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820" name="Rectangle 52"/>
            <p:cNvSpPr>
              <a:spLocks noChangeArrowheads="1"/>
            </p:cNvSpPr>
            <p:nvPr/>
          </p:nvSpPr>
          <p:spPr bwMode="auto">
            <a:xfrm>
              <a:off x="1859" y="3346"/>
              <a:ext cx="609"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21" name="Rectangle 53"/>
            <p:cNvSpPr>
              <a:spLocks noChangeArrowheads="1"/>
            </p:cNvSpPr>
            <p:nvPr/>
          </p:nvSpPr>
          <p:spPr bwMode="auto">
            <a:xfrm>
              <a:off x="1958" y="3405"/>
              <a:ext cx="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22" name="Rectangle 54"/>
            <p:cNvSpPr>
              <a:spLocks noChangeArrowheads="1"/>
            </p:cNvSpPr>
            <p:nvPr/>
          </p:nvSpPr>
          <p:spPr bwMode="auto">
            <a:xfrm>
              <a:off x="2006" y="3405"/>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823" name="Rectangle 55"/>
            <p:cNvSpPr>
              <a:spLocks noChangeArrowheads="1"/>
            </p:cNvSpPr>
            <p:nvPr/>
          </p:nvSpPr>
          <p:spPr bwMode="auto">
            <a:xfrm>
              <a:off x="2078" y="3377"/>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24" name="Rectangle 56"/>
            <p:cNvSpPr>
              <a:spLocks noChangeArrowheads="1"/>
            </p:cNvSpPr>
            <p:nvPr/>
          </p:nvSpPr>
          <p:spPr bwMode="auto">
            <a:xfrm>
              <a:off x="2109" y="3377"/>
              <a:ext cx="152"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黑体" pitchFamily="49" charset="-122"/>
                  <a:ea typeface="黑体" pitchFamily="49" charset="-122"/>
                </a:rPr>
                <a:t>129</a:t>
              </a:r>
              <a:endParaRPr lang="en-US" altLang="zh-CN" sz="1600" i="0" smtClean="0">
                <a:solidFill>
                  <a:srgbClr val="000000"/>
                </a:solidFill>
                <a:latin typeface="黑体" pitchFamily="49" charset="-122"/>
                <a:ea typeface="黑体" pitchFamily="49" charset="-122"/>
              </a:endParaRPr>
            </a:p>
          </p:txBody>
        </p:sp>
        <p:sp>
          <p:nvSpPr>
            <p:cNvPr id="32825" name="Rectangle 57"/>
            <p:cNvSpPr>
              <a:spLocks noChangeArrowheads="1"/>
            </p:cNvSpPr>
            <p:nvPr/>
          </p:nvSpPr>
          <p:spPr bwMode="auto">
            <a:xfrm>
              <a:off x="2253" y="3377"/>
              <a:ext cx="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3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26" name="Rectangle 58"/>
            <p:cNvSpPr>
              <a:spLocks noChangeArrowheads="1"/>
            </p:cNvSpPr>
            <p:nvPr/>
          </p:nvSpPr>
          <p:spPr bwMode="auto">
            <a:xfrm>
              <a:off x="2581" y="3357"/>
              <a:ext cx="339" cy="2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27" name="Rectangle 59"/>
            <p:cNvSpPr>
              <a:spLocks noChangeArrowheads="1"/>
            </p:cNvSpPr>
            <p:nvPr/>
          </p:nvSpPr>
          <p:spPr bwMode="auto">
            <a:xfrm>
              <a:off x="2680" y="3416"/>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0</a:t>
              </a:r>
              <a:endParaRPr lang="en-US" altLang="zh-CN" sz="1600" i="0" smtClean="0">
                <a:solidFill>
                  <a:srgbClr val="000000"/>
                </a:solidFill>
                <a:latin typeface="Times New Roman" pitchFamily="18" charset="0"/>
              </a:endParaRPr>
            </a:p>
          </p:txBody>
        </p:sp>
        <p:sp>
          <p:nvSpPr>
            <p:cNvPr id="32828" name="Rectangle 60"/>
            <p:cNvSpPr>
              <a:spLocks noChangeArrowheads="1"/>
            </p:cNvSpPr>
            <p:nvPr/>
          </p:nvSpPr>
          <p:spPr bwMode="auto">
            <a:xfrm>
              <a:off x="2752" y="3416"/>
              <a:ext cx="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9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29" name="Rectangle 61"/>
            <p:cNvSpPr>
              <a:spLocks noChangeArrowheads="1"/>
            </p:cNvSpPr>
            <p:nvPr/>
          </p:nvSpPr>
          <p:spPr bwMode="auto">
            <a:xfrm>
              <a:off x="3003" y="3357"/>
              <a:ext cx="497" cy="2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30" name="Rectangle 62"/>
            <p:cNvSpPr>
              <a:spLocks noChangeArrowheads="1"/>
            </p:cNvSpPr>
            <p:nvPr/>
          </p:nvSpPr>
          <p:spPr bwMode="auto">
            <a:xfrm>
              <a:off x="3102" y="3416"/>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831" name="Rectangle 63"/>
            <p:cNvSpPr>
              <a:spLocks noChangeArrowheads="1"/>
            </p:cNvSpPr>
            <p:nvPr/>
          </p:nvSpPr>
          <p:spPr bwMode="auto">
            <a:xfrm>
              <a:off x="3174" y="3389"/>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32" name="Rectangle 64"/>
            <p:cNvSpPr>
              <a:spLocks noChangeArrowheads="1"/>
            </p:cNvSpPr>
            <p:nvPr/>
          </p:nvSpPr>
          <p:spPr bwMode="auto">
            <a:xfrm>
              <a:off x="3206" y="3389"/>
              <a:ext cx="15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黑体" pitchFamily="49" charset="-122"/>
                  <a:ea typeface="黑体" pitchFamily="49" charset="-122"/>
                </a:rPr>
                <a:t>129</a:t>
              </a:r>
              <a:endParaRPr lang="en-US" altLang="zh-CN" sz="1600" i="0" smtClean="0">
                <a:solidFill>
                  <a:srgbClr val="000000"/>
                </a:solidFill>
                <a:latin typeface="黑体" pitchFamily="49" charset="-122"/>
                <a:ea typeface="黑体" pitchFamily="49" charset="-122"/>
              </a:endParaRPr>
            </a:p>
          </p:txBody>
        </p:sp>
        <p:sp>
          <p:nvSpPr>
            <p:cNvPr id="32833" name="Rectangle 65"/>
            <p:cNvSpPr>
              <a:spLocks noChangeArrowheads="1"/>
            </p:cNvSpPr>
            <p:nvPr/>
          </p:nvSpPr>
          <p:spPr bwMode="auto">
            <a:xfrm>
              <a:off x="3349" y="3389"/>
              <a:ext cx="26"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3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34" name="Rectangle 66"/>
            <p:cNvSpPr>
              <a:spLocks noChangeArrowheads="1"/>
            </p:cNvSpPr>
            <p:nvPr/>
          </p:nvSpPr>
          <p:spPr bwMode="auto">
            <a:xfrm>
              <a:off x="3944" y="3325"/>
              <a:ext cx="1225" cy="2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35" name="Rectangle 67"/>
            <p:cNvSpPr>
              <a:spLocks noChangeArrowheads="1"/>
            </p:cNvSpPr>
            <p:nvPr/>
          </p:nvSpPr>
          <p:spPr bwMode="auto">
            <a:xfrm>
              <a:off x="4043" y="3383"/>
              <a:ext cx="12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(1</a:t>
              </a:r>
              <a:endParaRPr lang="en-US" altLang="zh-CN" sz="1600" i="0" smtClean="0">
                <a:solidFill>
                  <a:srgbClr val="000000"/>
                </a:solidFill>
                <a:latin typeface="Times New Roman" pitchFamily="18" charset="0"/>
              </a:endParaRPr>
            </a:p>
          </p:txBody>
        </p:sp>
        <p:sp>
          <p:nvSpPr>
            <p:cNvPr id="32836" name="Rectangle 68"/>
            <p:cNvSpPr>
              <a:spLocks noChangeArrowheads="1"/>
            </p:cNvSpPr>
            <p:nvPr/>
          </p:nvSpPr>
          <p:spPr bwMode="auto">
            <a:xfrm>
              <a:off x="4162" y="3383"/>
              <a:ext cx="49"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37" name="Rectangle 69"/>
            <p:cNvSpPr>
              <a:spLocks noChangeArrowheads="1"/>
            </p:cNvSpPr>
            <p:nvPr/>
          </p:nvSpPr>
          <p:spPr bwMode="auto">
            <a:xfrm>
              <a:off x="4210" y="3383"/>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838" name="Rectangle 70"/>
            <p:cNvSpPr>
              <a:spLocks noChangeArrowheads="1"/>
            </p:cNvSpPr>
            <p:nvPr/>
          </p:nvSpPr>
          <p:spPr bwMode="auto">
            <a:xfrm>
              <a:off x="4282" y="3355"/>
              <a:ext cx="34"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39" name="Rectangle 71"/>
            <p:cNvSpPr>
              <a:spLocks noChangeArrowheads="1"/>
            </p:cNvSpPr>
            <p:nvPr/>
          </p:nvSpPr>
          <p:spPr bwMode="auto">
            <a:xfrm>
              <a:off x="4314" y="3355"/>
              <a:ext cx="5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ea typeface="黑体" pitchFamily="49" charset="-122"/>
                </a:rPr>
                <a:t>2</a:t>
              </a:r>
              <a:endParaRPr lang="en-US" altLang="zh-CN" sz="1600" i="0" smtClean="0">
                <a:solidFill>
                  <a:srgbClr val="000000"/>
                </a:solidFill>
                <a:latin typeface="Times New Roman" pitchFamily="18" charset="0"/>
                <a:ea typeface="黑体" pitchFamily="49" charset="-122"/>
              </a:endParaRPr>
            </a:p>
          </p:txBody>
        </p:sp>
        <p:sp>
          <p:nvSpPr>
            <p:cNvPr id="32840" name="Rectangle 72"/>
            <p:cNvSpPr>
              <a:spLocks noChangeArrowheads="1"/>
            </p:cNvSpPr>
            <p:nvPr/>
          </p:nvSpPr>
          <p:spPr bwMode="auto">
            <a:xfrm>
              <a:off x="4361" y="3355"/>
              <a:ext cx="50"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rPr>
                <a:t>4</a:t>
              </a:r>
              <a:endParaRPr lang="en-US" altLang="zh-CN" sz="1600" i="0" smtClean="0">
                <a:solidFill>
                  <a:srgbClr val="000000"/>
                </a:solidFill>
                <a:latin typeface="Times New Roman" pitchFamily="18" charset="0"/>
              </a:endParaRPr>
            </a:p>
          </p:txBody>
        </p:sp>
        <p:sp>
          <p:nvSpPr>
            <p:cNvPr id="32841" name="Rectangle 73"/>
            <p:cNvSpPr>
              <a:spLocks noChangeArrowheads="1"/>
            </p:cNvSpPr>
            <p:nvPr/>
          </p:nvSpPr>
          <p:spPr bwMode="auto">
            <a:xfrm>
              <a:off x="4409" y="3383"/>
              <a:ext cx="50"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a:t>
              </a:r>
              <a:endParaRPr lang="en-US" altLang="zh-CN" sz="1600" i="0" smtClean="0">
                <a:solidFill>
                  <a:srgbClr val="000000"/>
                </a:solidFill>
                <a:latin typeface="Times New Roman" pitchFamily="18" charset="0"/>
              </a:endParaRPr>
            </a:p>
          </p:txBody>
        </p:sp>
        <p:sp>
          <p:nvSpPr>
            <p:cNvPr id="32842" name="Rectangle 74"/>
            <p:cNvSpPr>
              <a:spLocks noChangeArrowheads="1"/>
            </p:cNvSpPr>
            <p:nvPr/>
          </p:nvSpPr>
          <p:spPr bwMode="auto">
            <a:xfrm>
              <a:off x="4457" y="3383"/>
              <a:ext cx="36"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9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43" name="Rectangle 75"/>
            <p:cNvSpPr>
              <a:spLocks noChangeArrowheads="1"/>
            </p:cNvSpPr>
            <p:nvPr/>
          </p:nvSpPr>
          <p:spPr bwMode="auto">
            <a:xfrm>
              <a:off x="4493" y="3383"/>
              <a:ext cx="108"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400" b="0" i="0" smtClean="0">
                  <a:solidFill>
                    <a:srgbClr val="000000"/>
                  </a:solidFill>
                  <a:latin typeface="Times New Roman" pitchFamily="18" charset="0"/>
                </a:rPr>
                <a:t>×</a:t>
              </a:r>
              <a:endParaRPr lang="en-US" altLang="zh-CN" sz="1400" i="0" smtClean="0">
                <a:solidFill>
                  <a:srgbClr val="000000"/>
                </a:solidFill>
                <a:latin typeface="Times New Roman" pitchFamily="18" charset="0"/>
              </a:endParaRPr>
            </a:p>
          </p:txBody>
        </p:sp>
        <p:sp>
          <p:nvSpPr>
            <p:cNvPr id="32844" name="Rectangle 76"/>
            <p:cNvSpPr>
              <a:spLocks noChangeArrowheads="1"/>
            </p:cNvSpPr>
            <p:nvPr/>
          </p:nvSpPr>
          <p:spPr bwMode="auto">
            <a:xfrm>
              <a:off x="4573" y="3383"/>
              <a:ext cx="7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900" b="0" i="0" smtClean="0">
                  <a:solidFill>
                    <a:srgbClr val="000000"/>
                  </a:solidFill>
                  <a:latin typeface="Times New Roman" pitchFamily="18" charset="0"/>
                </a:rPr>
                <a:t>2</a:t>
              </a:r>
              <a:endParaRPr lang="en-US" altLang="zh-CN" sz="1600" i="0" smtClean="0">
                <a:solidFill>
                  <a:srgbClr val="000000"/>
                </a:solidFill>
                <a:latin typeface="Times New Roman" pitchFamily="18" charset="0"/>
              </a:endParaRPr>
            </a:p>
          </p:txBody>
        </p:sp>
        <p:sp>
          <p:nvSpPr>
            <p:cNvPr id="32845" name="Rectangle 77"/>
            <p:cNvSpPr>
              <a:spLocks noChangeArrowheads="1"/>
            </p:cNvSpPr>
            <p:nvPr/>
          </p:nvSpPr>
          <p:spPr bwMode="auto">
            <a:xfrm>
              <a:off x="4645" y="3355"/>
              <a:ext cx="15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en-US" altLang="zh-CN" sz="1300" i="0" smtClean="0">
                  <a:solidFill>
                    <a:srgbClr val="000000"/>
                  </a:solidFill>
                  <a:latin typeface="Times New Roman" pitchFamily="18" charset="0"/>
                </a:rPr>
                <a:t>127</a:t>
              </a:r>
              <a:endParaRPr lang="en-US" altLang="zh-CN" sz="1600" i="0" smtClean="0">
                <a:solidFill>
                  <a:srgbClr val="000000"/>
                </a:solidFill>
                <a:latin typeface="Times New Roman" pitchFamily="18" charset="0"/>
              </a:endParaRPr>
            </a:p>
          </p:txBody>
        </p:sp>
        <p:sp>
          <p:nvSpPr>
            <p:cNvPr id="32846" name="Rectangle 78"/>
            <p:cNvSpPr>
              <a:spLocks noChangeArrowheads="1"/>
            </p:cNvSpPr>
            <p:nvPr/>
          </p:nvSpPr>
          <p:spPr bwMode="auto">
            <a:xfrm>
              <a:off x="4787" y="3355"/>
              <a:ext cx="25"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3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47" name="Line 79"/>
            <p:cNvSpPr>
              <a:spLocks noChangeShapeType="1"/>
            </p:cNvSpPr>
            <p:nvPr/>
          </p:nvSpPr>
          <p:spPr bwMode="auto">
            <a:xfrm>
              <a:off x="2184" y="2971"/>
              <a:ext cx="0" cy="29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848" name="Rectangle 80"/>
            <p:cNvSpPr>
              <a:spLocks noChangeArrowheads="1"/>
            </p:cNvSpPr>
            <p:nvPr/>
          </p:nvSpPr>
          <p:spPr bwMode="auto">
            <a:xfrm>
              <a:off x="857" y="2979"/>
              <a:ext cx="1318" cy="2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49" name="Line 81"/>
            <p:cNvSpPr>
              <a:spLocks noChangeShapeType="1"/>
            </p:cNvSpPr>
            <p:nvPr/>
          </p:nvSpPr>
          <p:spPr bwMode="auto">
            <a:xfrm>
              <a:off x="3236" y="2949"/>
              <a:ext cx="0" cy="31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850" name="Line 82"/>
            <p:cNvSpPr>
              <a:spLocks noChangeShapeType="1"/>
            </p:cNvSpPr>
            <p:nvPr/>
          </p:nvSpPr>
          <p:spPr bwMode="auto">
            <a:xfrm>
              <a:off x="4586" y="2958"/>
              <a:ext cx="0" cy="29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l" eaLnBrk="0" hangingPunct="0"/>
              <a:endParaRPr lang="zh-CN" altLang="en-US" i="0" smtClean="0">
                <a:solidFill>
                  <a:srgbClr val="000000"/>
                </a:solidFill>
                <a:ea typeface="宋体" pitchFamily="2" charset="-122"/>
              </a:endParaRPr>
            </a:p>
          </p:txBody>
        </p:sp>
        <p:sp>
          <p:nvSpPr>
            <p:cNvPr id="32851" name="Rectangle 83"/>
            <p:cNvSpPr>
              <a:spLocks noChangeArrowheads="1"/>
            </p:cNvSpPr>
            <p:nvPr/>
          </p:nvSpPr>
          <p:spPr bwMode="auto">
            <a:xfrm>
              <a:off x="3247" y="2970"/>
              <a:ext cx="1318" cy="2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52" name="Rectangle 84"/>
            <p:cNvSpPr>
              <a:spLocks noChangeArrowheads="1"/>
            </p:cNvSpPr>
            <p:nvPr/>
          </p:nvSpPr>
          <p:spPr bwMode="auto">
            <a:xfrm>
              <a:off x="3247" y="2970"/>
              <a:ext cx="1318" cy="287"/>
            </a:xfrm>
            <a:prstGeom prst="rect">
              <a:avLst/>
            </a:prstGeom>
            <a:noFill/>
            <a:ln w="1111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2853" name="Rectangle 85"/>
            <p:cNvSpPr>
              <a:spLocks noChangeArrowheads="1"/>
            </p:cNvSpPr>
            <p:nvPr/>
          </p:nvSpPr>
          <p:spPr bwMode="auto">
            <a:xfrm>
              <a:off x="4694" y="3033"/>
              <a:ext cx="39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正上溢</a:t>
              </a:r>
              <a:endParaRPr lang="zh-CN" altLang="en-US" sz="1600" i="0" smtClean="0">
                <a:solidFill>
                  <a:srgbClr val="000000"/>
                </a:solidFill>
                <a:latin typeface="黑体" pitchFamily="49" charset="-122"/>
                <a:ea typeface="黑体" pitchFamily="49" charset="-122"/>
              </a:endParaRPr>
            </a:p>
          </p:txBody>
        </p:sp>
        <p:sp>
          <p:nvSpPr>
            <p:cNvPr id="32854" name="Rectangle 86"/>
            <p:cNvSpPr>
              <a:spLocks noChangeArrowheads="1"/>
            </p:cNvSpPr>
            <p:nvPr/>
          </p:nvSpPr>
          <p:spPr bwMode="auto">
            <a:xfrm>
              <a:off x="5061" y="3028"/>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sp>
          <p:nvSpPr>
            <p:cNvPr id="32855" name="Rectangle 87"/>
            <p:cNvSpPr>
              <a:spLocks noChangeArrowheads="1"/>
            </p:cNvSpPr>
            <p:nvPr/>
          </p:nvSpPr>
          <p:spPr bwMode="auto">
            <a:xfrm>
              <a:off x="234" y="3033"/>
              <a:ext cx="39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黑体" pitchFamily="49" charset="-122"/>
                  <a:ea typeface="黑体" pitchFamily="49" charset="-122"/>
                </a:rPr>
                <a:t>负上溢</a:t>
              </a:r>
              <a:endParaRPr lang="zh-CN" altLang="en-US" sz="1600" i="0" smtClean="0">
                <a:solidFill>
                  <a:srgbClr val="000000"/>
                </a:solidFill>
                <a:latin typeface="黑体" pitchFamily="49" charset="-122"/>
                <a:ea typeface="黑体" pitchFamily="49" charset="-122"/>
              </a:endParaRPr>
            </a:p>
          </p:txBody>
        </p:sp>
        <p:sp>
          <p:nvSpPr>
            <p:cNvPr id="32856" name="Rectangle 88"/>
            <p:cNvSpPr>
              <a:spLocks noChangeArrowheads="1"/>
            </p:cNvSpPr>
            <p:nvPr/>
          </p:nvSpPr>
          <p:spPr bwMode="auto">
            <a:xfrm>
              <a:off x="602" y="3029"/>
              <a:ext cx="3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r>
                <a:rPr lang="zh-CN" altLang="en-US" sz="1700" b="0" i="0" smtClean="0">
                  <a:solidFill>
                    <a:srgbClr val="000000"/>
                  </a:solidFill>
                  <a:latin typeface="Times New Roman" pitchFamily="18" charset="0"/>
                </a:rPr>
                <a:t> </a:t>
              </a:r>
              <a:endParaRPr lang="zh-CN" altLang="en-US" sz="1600" i="0" smtClean="0">
                <a:solidFill>
                  <a:srgbClr val="000000"/>
                </a:solidFill>
                <a:latin typeface="Times New Roman" pitchFamily="18" charset="0"/>
              </a:endParaRPr>
            </a:p>
          </p:txBody>
        </p:sp>
      </p:grpSp>
      <p:sp>
        <p:nvSpPr>
          <p:cNvPr id="32784" name="Rectangle 88"/>
          <p:cNvSpPr>
            <a:spLocks noChangeArrowheads="1"/>
          </p:cNvSpPr>
          <p:nvPr/>
        </p:nvSpPr>
        <p:spPr bwMode="auto">
          <a:xfrm>
            <a:off x="6597650" y="1333500"/>
            <a:ext cx="2339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30000"/>
              </a:spcBef>
              <a:buClr>
                <a:srgbClr val="000000"/>
              </a:buClr>
              <a:buSzPct val="60000"/>
              <a:buFont typeface="Wingdings" pitchFamily="2" charset="2"/>
              <a:buNone/>
            </a:pPr>
            <a:r>
              <a:rPr lang="en-US" altLang="zh-CN" sz="2000" i="0" smtClean="0">
                <a:solidFill>
                  <a:srgbClr val="FF6600"/>
                </a:solidFill>
                <a:latin typeface="微软雅黑" pitchFamily="34" charset="-122"/>
                <a:ea typeface="微软雅黑" pitchFamily="34" charset="-122"/>
              </a:rPr>
              <a:t>+/-</a:t>
            </a:r>
            <a:r>
              <a:rPr lang="en-US" altLang="zh-CN" sz="2000" i="0" smtClean="0">
                <a:solidFill>
                  <a:srgbClr val="000000"/>
                </a:solidFill>
                <a:latin typeface="微软雅黑" pitchFamily="34" charset="-122"/>
                <a:ea typeface="微软雅黑" pitchFamily="34" charset="-122"/>
              </a:rPr>
              <a:t>0.1</a:t>
            </a:r>
            <a:r>
              <a:rPr lang="en-US" altLang="zh-CN" sz="2000" i="0" smtClean="0">
                <a:solidFill>
                  <a:srgbClr val="063DE9"/>
                </a:solidFill>
                <a:latin typeface="微软雅黑" pitchFamily="34" charset="-122"/>
                <a:ea typeface="微软雅黑" pitchFamily="34" charset="-122"/>
              </a:rPr>
              <a:t>xxxxx</a:t>
            </a:r>
            <a:r>
              <a:rPr lang="en-US" altLang="zh-CN" sz="2000" i="0" smtClean="0">
                <a:solidFill>
                  <a:srgbClr val="000000"/>
                </a:solidFill>
                <a:latin typeface="微软雅黑" pitchFamily="34" charset="-122"/>
                <a:ea typeface="微软雅黑" pitchFamily="34" charset="-122"/>
              </a:rPr>
              <a:t> × 2</a:t>
            </a:r>
            <a:r>
              <a:rPr lang="en-US" altLang="zh-CN" sz="2000" i="0" baseline="30000" smtClean="0">
                <a:solidFill>
                  <a:srgbClr val="CC0000"/>
                </a:solidFill>
                <a:latin typeface="微软雅黑" pitchFamily="34" charset="-122"/>
                <a:ea typeface="微软雅黑" pitchFamily="34" charset="-122"/>
              </a:rPr>
              <a:t>E</a:t>
            </a:r>
          </a:p>
        </p:txBody>
      </p:sp>
    </p:spTree>
    <p:extLst>
      <p:ext uri="{BB962C8B-B14F-4D97-AF65-F5344CB8AC3E}">
        <p14:creationId xmlns:p14="http://schemas.microsoft.com/office/powerpoint/2010/main" val="3688049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5516"/>
                                        </p:tgtEl>
                                        <p:attrNameLst>
                                          <p:attrName>style.visibility</p:attrName>
                                        </p:attrNameLst>
                                      </p:cBhvr>
                                      <p:to>
                                        <p:strVal val="visible"/>
                                      </p:to>
                                    </p:set>
                                    <p:animEffect transition="in" filter="blinds(horizontal)">
                                      <p:cBhvr>
                                        <p:cTn id="7" dur="500"/>
                                        <p:tgtEl>
                                          <p:spTgt spid="4055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5517"/>
                                        </p:tgtEl>
                                        <p:attrNameLst>
                                          <p:attrName>style.visibility</p:attrName>
                                        </p:attrNameLst>
                                      </p:cBhvr>
                                      <p:to>
                                        <p:strVal val="visible"/>
                                      </p:to>
                                    </p:set>
                                    <p:animEffect transition="in" filter="blinds(horizontal)">
                                      <p:cBhvr>
                                        <p:cTn id="12" dur="500"/>
                                        <p:tgtEl>
                                          <p:spTgt spid="4055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5518"/>
                                        </p:tgtEl>
                                        <p:attrNameLst>
                                          <p:attrName>style.visibility</p:attrName>
                                        </p:attrNameLst>
                                      </p:cBhvr>
                                      <p:to>
                                        <p:strVal val="visible"/>
                                      </p:to>
                                    </p:set>
                                    <p:animEffect transition="in" filter="blinds(horizontal)">
                                      <p:cBhvr>
                                        <p:cTn id="17" dur="500"/>
                                        <p:tgtEl>
                                          <p:spTgt spid="4055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5519"/>
                                        </p:tgtEl>
                                        <p:attrNameLst>
                                          <p:attrName>style.visibility</p:attrName>
                                        </p:attrNameLst>
                                      </p:cBhvr>
                                      <p:to>
                                        <p:strVal val="visible"/>
                                      </p:to>
                                    </p:set>
                                    <p:animEffect transition="in" filter="blinds(horizontal)">
                                      <p:cBhvr>
                                        <p:cTn id="22" dur="500"/>
                                        <p:tgtEl>
                                          <p:spTgt spid="405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6" grpId="0"/>
      <p:bldP spid="405517" grpId="0"/>
      <p:bldP spid="405518" grpId="0"/>
      <p:bldP spid="4055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800100" y="7938"/>
            <a:ext cx="6959600" cy="660400"/>
          </a:xfrm>
          <a:noFill/>
        </p:spPr>
        <p:txBody>
          <a:bodyPr lIns="63500" tIns="25400" rIns="63500" bIns="25400">
            <a:spAutoFit/>
          </a:bodyPr>
          <a:lstStyle/>
          <a:p>
            <a:r>
              <a:rPr lang="zh-CN" altLang="en-US" smtClean="0">
                <a:ea typeface="宋体" pitchFamily="2" charset="-122"/>
              </a:rPr>
              <a:t>浮点数的表示</a:t>
            </a:r>
            <a:endParaRPr lang="en-US" altLang="zh-CN" smtClean="0">
              <a:ea typeface="宋体" pitchFamily="2" charset="-122"/>
            </a:endParaRPr>
          </a:p>
        </p:txBody>
      </p:sp>
      <p:sp>
        <p:nvSpPr>
          <p:cNvPr id="304131" name="Rectangle 3"/>
          <p:cNvSpPr>
            <a:spLocks noGrp="1" noChangeArrowheads="1"/>
          </p:cNvSpPr>
          <p:nvPr>
            <p:ph type="body" idx="4294967295"/>
          </p:nvPr>
        </p:nvSpPr>
        <p:spPr>
          <a:xfrm>
            <a:off x="188913" y="757238"/>
            <a:ext cx="8286750" cy="5162550"/>
          </a:xfrm>
          <a:noFill/>
        </p:spPr>
        <p:txBody>
          <a:bodyPr lIns="63500" tIns="25400" rIns="63500" bIns="25400">
            <a:spAutoFit/>
          </a:bodyPr>
          <a:lstStyle/>
          <a:p>
            <a:pPr>
              <a:lnSpc>
                <a:spcPct val="100000"/>
              </a:lnSpc>
              <a:spcBef>
                <a:spcPct val="30000"/>
              </a:spcBef>
              <a:buFontTx/>
              <a:buNone/>
            </a:pPr>
            <a:r>
              <a:rPr lang="zh-CN" altLang="en-US" sz="2200" smtClean="0">
                <a:solidFill>
                  <a:srgbClr val="000000"/>
                </a:solidFill>
              </a:rPr>
              <a:t>°</a:t>
            </a:r>
            <a:r>
              <a:rPr lang="en-US" altLang="zh-CN" smtClean="0">
                <a:solidFill>
                  <a:srgbClr val="000000"/>
                </a:solidFill>
              </a:rPr>
              <a:t>Normal format</a:t>
            </a:r>
            <a:r>
              <a:rPr lang="zh-CN" altLang="en-US" smtClean="0">
                <a:solidFill>
                  <a:srgbClr val="000000"/>
                </a:solidFill>
              </a:rPr>
              <a:t>（规格化数形式） ：</a:t>
            </a:r>
          </a:p>
          <a:p>
            <a:pPr>
              <a:lnSpc>
                <a:spcPct val="100000"/>
              </a:lnSpc>
              <a:spcBef>
                <a:spcPct val="30000"/>
              </a:spcBef>
              <a:buFontTx/>
              <a:buNone/>
            </a:pPr>
            <a:r>
              <a:rPr lang="en-US" altLang="zh-CN" smtClean="0">
                <a:solidFill>
                  <a:srgbClr val="000000"/>
                </a:solidFill>
              </a:rPr>
              <a:t>          </a:t>
            </a:r>
            <a:r>
              <a:rPr lang="en-US" altLang="zh-CN" smtClean="0">
                <a:solidFill>
                  <a:srgbClr val="FF6600"/>
                </a:solidFill>
                <a:cs typeface="Arial" pitchFamily="34" charset="0"/>
              </a:rPr>
              <a:t>+/-</a:t>
            </a:r>
            <a:r>
              <a:rPr lang="en-US" altLang="zh-CN" smtClean="0">
                <a:cs typeface="Arial" pitchFamily="34" charset="0"/>
              </a:rPr>
              <a:t>1</a:t>
            </a:r>
            <a:r>
              <a:rPr lang="en-US" altLang="zh-CN" smtClean="0">
                <a:solidFill>
                  <a:schemeClr val="accent2"/>
                </a:solidFill>
                <a:cs typeface="Arial" pitchFamily="34" charset="0"/>
              </a:rPr>
              <a:t>.</a:t>
            </a:r>
            <a:r>
              <a:rPr lang="en-US" altLang="zh-CN" smtClean="0">
                <a:solidFill>
                  <a:srgbClr val="063DE9"/>
                </a:solidFill>
                <a:cs typeface="Arial" pitchFamily="34" charset="0"/>
              </a:rPr>
              <a:t>xxxxxxxxxx</a:t>
            </a:r>
            <a:r>
              <a:rPr lang="en-US" altLang="zh-CN" baseline="-25000" smtClean="0">
                <a:solidFill>
                  <a:srgbClr val="000000"/>
                </a:solidFill>
                <a:cs typeface="Arial" pitchFamily="34" charset="0"/>
              </a:rPr>
              <a:t> </a:t>
            </a:r>
            <a:r>
              <a:rPr lang="en-US" altLang="zh-CN" smtClean="0"/>
              <a:t>×</a:t>
            </a:r>
            <a:r>
              <a:rPr lang="en-US" altLang="zh-CN" smtClean="0">
                <a:solidFill>
                  <a:srgbClr val="000000"/>
                </a:solidFill>
                <a:cs typeface="Arial" pitchFamily="34" charset="0"/>
              </a:rPr>
              <a:t> R</a:t>
            </a:r>
            <a:r>
              <a:rPr lang="en-US" altLang="zh-CN" baseline="30000" smtClean="0">
                <a:solidFill>
                  <a:srgbClr val="CC0000"/>
                </a:solidFill>
                <a:cs typeface="Arial" pitchFamily="34" charset="0"/>
              </a:rPr>
              <a:t>Exponent</a:t>
            </a:r>
            <a:endParaRPr lang="en-US" altLang="zh-CN" baseline="-6000" smtClean="0">
              <a:solidFill>
                <a:srgbClr val="CC0000"/>
              </a:solidFill>
              <a:cs typeface="Arial" pitchFamily="34" charset="0"/>
            </a:endParaRPr>
          </a:p>
          <a:p>
            <a:pPr>
              <a:lnSpc>
                <a:spcPct val="100000"/>
              </a:lnSpc>
              <a:spcBef>
                <a:spcPct val="30000"/>
              </a:spcBef>
              <a:buFontTx/>
              <a:buNone/>
            </a:pPr>
            <a:r>
              <a:rPr lang="en-US" altLang="zh-CN" smtClean="0">
                <a:solidFill>
                  <a:srgbClr val="000000"/>
                </a:solidFill>
                <a:cs typeface="Arial" pitchFamily="34" charset="0"/>
              </a:rPr>
              <a:t>°32-bit </a:t>
            </a:r>
            <a:r>
              <a:rPr lang="zh-CN" altLang="en-US" smtClean="0">
                <a:solidFill>
                  <a:srgbClr val="000000"/>
                </a:solidFill>
                <a:cs typeface="Arial" pitchFamily="34" charset="0"/>
              </a:rPr>
              <a:t>规格化数： </a:t>
            </a:r>
          </a:p>
          <a:p>
            <a:pPr>
              <a:lnSpc>
                <a:spcPct val="100000"/>
              </a:lnSpc>
              <a:spcBef>
                <a:spcPct val="30000"/>
              </a:spcBef>
              <a:buFontTx/>
              <a:buNone/>
            </a:pPr>
            <a:r>
              <a:rPr lang="en-US" altLang="zh-CN" smtClean="0">
                <a:solidFill>
                  <a:srgbClr val="000000"/>
                </a:solidFill>
              </a:rPr>
              <a:t>        31                                                                          0 </a:t>
            </a:r>
          </a:p>
          <a:p>
            <a:pPr>
              <a:lnSpc>
                <a:spcPct val="100000"/>
              </a:lnSpc>
              <a:spcBef>
                <a:spcPct val="30000"/>
              </a:spcBef>
              <a:buFontTx/>
              <a:buNone/>
            </a:pPr>
            <a:r>
              <a:rPr lang="en-US" altLang="zh-CN" smtClean="0">
                <a:solidFill>
                  <a:srgbClr val="00E0CB"/>
                </a:solidFill>
              </a:rPr>
              <a:t>         </a:t>
            </a:r>
            <a:r>
              <a:rPr lang="en-US" altLang="zh-CN" smtClean="0">
                <a:solidFill>
                  <a:srgbClr val="FF6600"/>
                </a:solidFill>
              </a:rPr>
              <a:t>S</a:t>
            </a:r>
            <a:r>
              <a:rPr lang="en-US" altLang="zh-CN" smtClean="0">
                <a:solidFill>
                  <a:srgbClr val="00E0CB"/>
                </a:solidFill>
              </a:rPr>
              <a:t>     </a:t>
            </a:r>
            <a:r>
              <a:rPr lang="en-US" altLang="zh-CN" smtClean="0">
                <a:solidFill>
                  <a:srgbClr val="CC0000"/>
                </a:solidFill>
              </a:rPr>
              <a:t>Exponent </a:t>
            </a:r>
            <a:r>
              <a:rPr lang="en-US" altLang="zh-CN" smtClean="0">
                <a:solidFill>
                  <a:srgbClr val="FD0128"/>
                </a:solidFill>
              </a:rPr>
              <a:t>                     </a:t>
            </a:r>
            <a:r>
              <a:rPr lang="en-US" altLang="zh-CN" smtClean="0">
                <a:solidFill>
                  <a:srgbClr val="063DE9"/>
                </a:solidFill>
              </a:rPr>
              <a:t>Significand</a:t>
            </a:r>
            <a:endParaRPr lang="en-US" altLang="zh-CN" smtClean="0">
              <a:solidFill>
                <a:srgbClr val="FD0128"/>
              </a:solidFill>
            </a:endParaRPr>
          </a:p>
          <a:p>
            <a:pPr>
              <a:lnSpc>
                <a:spcPct val="100000"/>
              </a:lnSpc>
              <a:spcBef>
                <a:spcPct val="30000"/>
              </a:spcBef>
              <a:buFontTx/>
              <a:buNone/>
            </a:pPr>
            <a:r>
              <a:rPr lang="en-US" altLang="zh-CN" smtClean="0">
                <a:solidFill>
                  <a:srgbClr val="000000"/>
                </a:solidFill>
              </a:rPr>
              <a:t>       1 bit      ? bits                             ? bits</a:t>
            </a:r>
          </a:p>
          <a:p>
            <a:pPr>
              <a:lnSpc>
                <a:spcPct val="100000"/>
              </a:lnSpc>
              <a:spcBef>
                <a:spcPct val="30000"/>
              </a:spcBef>
              <a:buFontTx/>
              <a:buNone/>
            </a:pPr>
            <a:r>
              <a:rPr lang="en-US" altLang="zh-CN" smtClean="0">
                <a:solidFill>
                  <a:srgbClr val="00E0CB"/>
                </a:solidFill>
              </a:rPr>
              <a:t>     </a:t>
            </a:r>
            <a:r>
              <a:rPr lang="en-US" altLang="zh-CN" smtClean="0">
                <a:solidFill>
                  <a:srgbClr val="FF6600"/>
                </a:solidFill>
                <a:ea typeface="黑体" pitchFamily="49" charset="-122"/>
              </a:rPr>
              <a:t>S</a:t>
            </a:r>
            <a:r>
              <a:rPr lang="en-US" altLang="zh-CN" smtClean="0">
                <a:solidFill>
                  <a:srgbClr val="00E0CB"/>
                </a:solidFill>
                <a:ea typeface="黑体" pitchFamily="49" charset="-122"/>
              </a:rPr>
              <a:t> </a:t>
            </a:r>
            <a:r>
              <a:rPr lang="zh-CN" altLang="en-US" smtClean="0">
                <a:ea typeface="黑体" pitchFamily="49" charset="-122"/>
              </a:rPr>
              <a:t>是符号位（</a:t>
            </a:r>
            <a:r>
              <a:rPr lang="en-US" altLang="zh-CN" smtClean="0">
                <a:ea typeface="黑体" pitchFamily="49" charset="-122"/>
              </a:rPr>
              <a:t>Sign</a:t>
            </a:r>
            <a:r>
              <a:rPr lang="zh-CN" altLang="en-US" smtClean="0">
                <a:ea typeface="黑体" pitchFamily="49" charset="-122"/>
              </a:rPr>
              <a:t>）</a:t>
            </a:r>
          </a:p>
          <a:p>
            <a:pPr>
              <a:lnSpc>
                <a:spcPct val="100000"/>
              </a:lnSpc>
              <a:spcBef>
                <a:spcPct val="30000"/>
              </a:spcBef>
              <a:buFontTx/>
              <a:buNone/>
            </a:pPr>
            <a:r>
              <a:rPr lang="en-US" altLang="zh-CN" smtClean="0">
                <a:solidFill>
                  <a:srgbClr val="000000"/>
                </a:solidFill>
                <a:ea typeface="黑体" pitchFamily="49" charset="-122"/>
              </a:rPr>
              <a:t>    </a:t>
            </a:r>
            <a:r>
              <a:rPr lang="en-US" altLang="zh-CN" smtClean="0">
                <a:solidFill>
                  <a:srgbClr val="CC0000"/>
                </a:solidFill>
                <a:ea typeface="黑体" pitchFamily="49" charset="-122"/>
              </a:rPr>
              <a:t> Exponent</a:t>
            </a:r>
            <a:r>
              <a:rPr lang="zh-CN" altLang="en-US" smtClean="0">
                <a:ea typeface="黑体" pitchFamily="49" charset="-122"/>
              </a:rPr>
              <a:t>用移码（增码）来表示</a:t>
            </a:r>
          </a:p>
          <a:p>
            <a:pPr>
              <a:lnSpc>
                <a:spcPct val="100000"/>
              </a:lnSpc>
              <a:spcBef>
                <a:spcPct val="30000"/>
              </a:spcBef>
              <a:buFontTx/>
              <a:buNone/>
            </a:pPr>
            <a:r>
              <a:rPr lang="en-US" altLang="zh-CN" smtClean="0">
                <a:solidFill>
                  <a:srgbClr val="063DE9"/>
                </a:solidFill>
                <a:ea typeface="黑体" pitchFamily="49" charset="-122"/>
              </a:rPr>
              <a:t>     Significand </a:t>
            </a:r>
            <a:r>
              <a:rPr lang="zh-CN" altLang="en-US" smtClean="0">
                <a:solidFill>
                  <a:srgbClr val="000000"/>
                </a:solidFill>
                <a:ea typeface="黑体" pitchFamily="49" charset="-122"/>
              </a:rPr>
              <a:t>表示 </a:t>
            </a:r>
            <a:r>
              <a:rPr lang="en-US" altLang="zh-CN" smtClean="0">
                <a:solidFill>
                  <a:schemeClr val="accent2"/>
                </a:solidFill>
                <a:ea typeface="黑体" pitchFamily="49" charset="-122"/>
              </a:rPr>
              <a:t>xxxxxxxxxxxxx</a:t>
            </a:r>
            <a:r>
              <a:rPr lang="zh-CN" altLang="en-US" smtClean="0">
                <a:ea typeface="黑体" pitchFamily="49" charset="-122"/>
              </a:rPr>
              <a:t>，尾数部分</a:t>
            </a:r>
          </a:p>
          <a:p>
            <a:pPr>
              <a:lnSpc>
                <a:spcPct val="100000"/>
              </a:lnSpc>
              <a:spcBef>
                <a:spcPct val="30000"/>
              </a:spcBef>
              <a:buFontTx/>
              <a:buNone/>
            </a:pPr>
            <a:r>
              <a:rPr lang="en-US" altLang="zh-CN" smtClean="0">
                <a:solidFill>
                  <a:srgbClr val="000000"/>
                </a:solidFill>
                <a:ea typeface="黑体" pitchFamily="49" charset="-122"/>
              </a:rPr>
              <a:t>         </a:t>
            </a:r>
            <a:r>
              <a:rPr lang="en-US" altLang="zh-CN" smtClean="0">
                <a:solidFill>
                  <a:srgbClr val="990000"/>
                </a:solidFill>
                <a:ea typeface="黑体" pitchFamily="49" charset="-122"/>
              </a:rPr>
              <a:t>(</a:t>
            </a:r>
            <a:r>
              <a:rPr lang="zh-CN" altLang="en-US" smtClean="0">
                <a:solidFill>
                  <a:srgbClr val="990000"/>
                </a:solidFill>
                <a:ea typeface="黑体" pitchFamily="49" charset="-122"/>
              </a:rPr>
              <a:t>基可以是 </a:t>
            </a:r>
            <a:r>
              <a:rPr lang="en-US" altLang="zh-CN" smtClean="0">
                <a:solidFill>
                  <a:srgbClr val="990000"/>
                </a:solidFill>
                <a:ea typeface="黑体" pitchFamily="49" charset="-122"/>
              </a:rPr>
              <a:t>2/ 4 / 8 / 16</a:t>
            </a:r>
            <a:r>
              <a:rPr lang="zh-CN" altLang="en-US" smtClean="0">
                <a:solidFill>
                  <a:srgbClr val="990000"/>
                </a:solidFill>
                <a:ea typeface="黑体" pitchFamily="49" charset="-122"/>
              </a:rPr>
              <a:t>，约定信息，无需显式表示 </a:t>
            </a:r>
            <a:r>
              <a:rPr lang="en-US" altLang="zh-CN" smtClean="0">
                <a:solidFill>
                  <a:srgbClr val="990000"/>
                </a:solidFill>
                <a:ea typeface="黑体" pitchFamily="49" charset="-122"/>
              </a:rPr>
              <a:t>)</a:t>
            </a:r>
          </a:p>
          <a:p>
            <a:pPr>
              <a:lnSpc>
                <a:spcPct val="100000"/>
              </a:lnSpc>
              <a:spcBef>
                <a:spcPct val="30000"/>
              </a:spcBef>
              <a:buFontTx/>
              <a:buNone/>
            </a:pPr>
            <a:r>
              <a:rPr lang="en-US" altLang="zh-CN" smtClean="0">
                <a:solidFill>
                  <a:srgbClr val="000000"/>
                </a:solidFill>
                <a:ea typeface="黑体" pitchFamily="49" charset="-122"/>
              </a:rPr>
              <a:t>°</a:t>
            </a:r>
            <a:r>
              <a:rPr lang="zh-CN" altLang="en-US" smtClean="0">
                <a:solidFill>
                  <a:srgbClr val="000000"/>
                </a:solidFill>
                <a:ea typeface="黑体" pitchFamily="49" charset="-122"/>
              </a:rPr>
              <a:t>早期的计算机，各自定义自己的浮点数格式</a:t>
            </a:r>
            <a:endParaRPr lang="en-US" altLang="zh-CN" smtClean="0">
              <a:solidFill>
                <a:srgbClr val="000000"/>
              </a:solidFill>
              <a:ea typeface="黑体" pitchFamily="49" charset="-122"/>
            </a:endParaRPr>
          </a:p>
        </p:txBody>
      </p:sp>
      <p:grpSp>
        <p:nvGrpSpPr>
          <p:cNvPr id="33796" name="Group 8"/>
          <p:cNvGrpSpPr>
            <a:grpSpLocks/>
          </p:cNvGrpSpPr>
          <p:nvPr/>
        </p:nvGrpSpPr>
        <p:grpSpPr bwMode="auto">
          <a:xfrm>
            <a:off x="836613" y="2608263"/>
            <a:ext cx="6781800" cy="460375"/>
            <a:chOff x="525" y="1319"/>
            <a:chExt cx="4272" cy="290"/>
          </a:xfrm>
        </p:grpSpPr>
        <p:sp>
          <p:nvSpPr>
            <p:cNvPr id="33798" name="Rectangle 4"/>
            <p:cNvSpPr>
              <a:spLocks noChangeArrowheads="1"/>
            </p:cNvSpPr>
            <p:nvPr/>
          </p:nvSpPr>
          <p:spPr bwMode="auto">
            <a:xfrm>
              <a:off x="525" y="1321"/>
              <a:ext cx="4272" cy="2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0"/>
                </a:spcBef>
                <a:buFontTx/>
                <a:buNone/>
              </a:pPr>
              <a:endParaRPr lang="zh-CN" altLang="en-US" sz="1600" i="0" smtClean="0">
                <a:solidFill>
                  <a:srgbClr val="000000"/>
                </a:solidFill>
                <a:latin typeface="Times New Roman" pitchFamily="18" charset="0"/>
              </a:endParaRPr>
            </a:p>
          </p:txBody>
        </p:sp>
        <p:sp>
          <p:nvSpPr>
            <p:cNvPr id="33799" name="Line 5"/>
            <p:cNvSpPr>
              <a:spLocks noChangeShapeType="1"/>
            </p:cNvSpPr>
            <p:nvPr/>
          </p:nvSpPr>
          <p:spPr bwMode="auto">
            <a:xfrm>
              <a:off x="813" y="1319"/>
              <a:ext cx="0" cy="2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sp>
          <p:nvSpPr>
            <p:cNvPr id="33800" name="Line 6"/>
            <p:cNvSpPr>
              <a:spLocks noChangeShapeType="1"/>
            </p:cNvSpPr>
            <p:nvPr/>
          </p:nvSpPr>
          <p:spPr bwMode="auto">
            <a:xfrm>
              <a:off x="2109" y="1319"/>
              <a:ext cx="0" cy="28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l" eaLnBrk="0" hangingPunct="0"/>
              <a:endParaRPr lang="zh-CN" altLang="en-US" i="0" smtClean="0">
                <a:solidFill>
                  <a:srgbClr val="000000"/>
                </a:solidFill>
                <a:ea typeface="宋体" pitchFamily="2" charset="-122"/>
              </a:endParaRPr>
            </a:p>
          </p:txBody>
        </p:sp>
      </p:grpSp>
      <p:sp>
        <p:nvSpPr>
          <p:cNvPr id="304137" name="Text Box 9"/>
          <p:cNvSpPr txBox="1">
            <a:spLocks noChangeArrowheads="1"/>
          </p:cNvSpPr>
          <p:nvPr/>
        </p:nvSpPr>
        <p:spPr bwMode="auto">
          <a:xfrm>
            <a:off x="566738" y="5903913"/>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itchFamily="34" charset="0"/>
                <a:ea typeface="宋体" pitchFamily="2" charset="-122"/>
              </a:defRPr>
            </a:lvl1pPr>
            <a:lvl2pPr marL="742950" indent="-285750">
              <a:lnSpc>
                <a:spcPct val="115000"/>
              </a:lnSpc>
              <a:spcBef>
                <a:spcPct val="20000"/>
              </a:spcBef>
              <a:buChar char="–"/>
              <a:defRPr sz="2000" b="1">
                <a:solidFill>
                  <a:srgbClr val="0000CC"/>
                </a:solidFill>
                <a:latin typeface="Arial" pitchFamily="34" charset="0"/>
                <a:ea typeface="宋体" pitchFamily="2" charset="-122"/>
              </a:defRPr>
            </a:lvl2pPr>
            <a:lvl3pPr marL="1143000" indent="-228600">
              <a:lnSpc>
                <a:spcPct val="115000"/>
              </a:lnSpc>
              <a:spcBef>
                <a:spcPct val="20000"/>
              </a:spcBef>
              <a:buChar char="•"/>
              <a:defRPr sz="2400" b="1">
                <a:solidFill>
                  <a:srgbClr val="006600"/>
                </a:solidFill>
                <a:latin typeface="Arial" pitchFamily="34" charset="0"/>
                <a:ea typeface="宋体" pitchFamily="2" charset="-122"/>
              </a:defRPr>
            </a:lvl3pPr>
            <a:lvl4pPr marL="1600200" indent="-228600">
              <a:lnSpc>
                <a:spcPct val="115000"/>
              </a:lnSpc>
              <a:spcBef>
                <a:spcPct val="20000"/>
              </a:spcBef>
              <a:buChar char="–"/>
              <a:defRPr sz="1600" b="1">
                <a:solidFill>
                  <a:srgbClr val="CC3300"/>
                </a:solidFill>
                <a:latin typeface="Arial" pitchFamily="34" charset="0"/>
                <a:ea typeface="宋体" pitchFamily="2" charset="-122"/>
              </a:defRPr>
            </a:lvl4pPr>
            <a:lvl5pPr marL="2057400" indent="-228600">
              <a:lnSpc>
                <a:spcPct val="115000"/>
              </a:lnSpc>
              <a:spcBef>
                <a:spcPct val="20000"/>
              </a:spcBef>
              <a:buChar char="»"/>
              <a:defRPr sz="1500" b="1">
                <a:solidFill>
                  <a:srgbClr val="996600"/>
                </a:solidFill>
                <a:latin typeface="Arial" pitchFamily="34" charset="0"/>
                <a:ea typeface="宋体"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itchFamily="34" charset="0"/>
                <a:ea typeface="宋体" pitchFamily="2" charset="-122"/>
              </a:defRPr>
            </a:lvl9pPr>
          </a:lstStyle>
          <a:p>
            <a:pPr algn="l" eaLnBrk="0" hangingPunct="0">
              <a:lnSpc>
                <a:spcPct val="100000"/>
              </a:lnSpc>
              <a:spcBef>
                <a:spcPct val="50000"/>
              </a:spcBef>
              <a:buFontTx/>
              <a:buNone/>
            </a:pPr>
            <a:r>
              <a:rPr lang="zh-CN" altLang="en-US" i="0" smtClean="0">
                <a:solidFill>
                  <a:srgbClr val="CC0000"/>
                </a:solidFill>
                <a:latin typeface="黑体" pitchFamily="49" charset="-122"/>
                <a:ea typeface="黑体" pitchFamily="49" charset="-122"/>
              </a:rPr>
              <a:t>问题：浮点数表示不统一会带来什么问题？</a:t>
            </a:r>
          </a:p>
        </p:txBody>
      </p:sp>
    </p:spTree>
    <p:extLst>
      <p:ext uri="{BB962C8B-B14F-4D97-AF65-F5344CB8AC3E}">
        <p14:creationId xmlns:p14="http://schemas.microsoft.com/office/powerpoint/2010/main" val="77451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4131">
                                            <p:txEl>
                                              <p:pRg st="6" end="6"/>
                                            </p:txEl>
                                          </p:spTgt>
                                        </p:tgtEl>
                                        <p:attrNameLst>
                                          <p:attrName>style.visibility</p:attrName>
                                        </p:attrNameLst>
                                      </p:cBhvr>
                                      <p:to>
                                        <p:strVal val="visible"/>
                                      </p:to>
                                    </p:set>
                                    <p:animEffect transition="in" filter="blinds(horizontal)">
                                      <p:cBhvr>
                                        <p:cTn id="7" dur="500"/>
                                        <p:tgtEl>
                                          <p:spTgt spid="304131">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4131">
                                            <p:txEl>
                                              <p:pRg st="7" end="7"/>
                                            </p:txEl>
                                          </p:spTgt>
                                        </p:tgtEl>
                                        <p:attrNameLst>
                                          <p:attrName>style.visibility</p:attrName>
                                        </p:attrNameLst>
                                      </p:cBhvr>
                                      <p:to>
                                        <p:strVal val="visible"/>
                                      </p:to>
                                    </p:set>
                                    <p:animEffect transition="in" filter="blinds(horizontal)">
                                      <p:cBhvr>
                                        <p:cTn id="12" dur="500"/>
                                        <p:tgtEl>
                                          <p:spTgt spid="304131">
                                            <p:txEl>
                                              <p:pRg st="7" end="7"/>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4131">
                                            <p:txEl>
                                              <p:pRg st="8" end="8"/>
                                            </p:txEl>
                                          </p:spTgt>
                                        </p:tgtEl>
                                        <p:attrNameLst>
                                          <p:attrName>style.visibility</p:attrName>
                                        </p:attrNameLst>
                                      </p:cBhvr>
                                      <p:to>
                                        <p:strVal val="visible"/>
                                      </p:to>
                                    </p:set>
                                    <p:animEffect transition="in" filter="blinds(horizontal)">
                                      <p:cBhvr>
                                        <p:cTn id="17" dur="500"/>
                                        <p:tgtEl>
                                          <p:spTgt spid="304131">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4131">
                                            <p:txEl>
                                              <p:pRg st="9" end="9"/>
                                            </p:txEl>
                                          </p:spTgt>
                                        </p:tgtEl>
                                        <p:attrNameLst>
                                          <p:attrName>style.visibility</p:attrName>
                                        </p:attrNameLst>
                                      </p:cBhvr>
                                      <p:to>
                                        <p:strVal val="visible"/>
                                      </p:to>
                                    </p:set>
                                    <p:animEffect transition="in" filter="blinds(horizontal)">
                                      <p:cBhvr>
                                        <p:cTn id="22" dur="500"/>
                                        <p:tgtEl>
                                          <p:spTgt spid="304131">
                                            <p:txEl>
                                              <p:pRg st="9" end="9"/>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04131">
                                            <p:txEl>
                                              <p:pRg st="10" end="10"/>
                                            </p:txEl>
                                          </p:spTgt>
                                        </p:tgtEl>
                                        <p:attrNameLst>
                                          <p:attrName>style.visibility</p:attrName>
                                        </p:attrNameLst>
                                      </p:cBhvr>
                                      <p:to>
                                        <p:strVal val="visible"/>
                                      </p:to>
                                    </p:set>
                                    <p:animEffect transition="in" filter="blinds(horizontal)">
                                      <p:cBhvr>
                                        <p:cTn id="27" dur="500"/>
                                        <p:tgtEl>
                                          <p:spTgt spid="304131">
                                            <p:txEl>
                                              <p:pRg st="10" end="1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04137"/>
                                        </p:tgtEl>
                                        <p:attrNameLst>
                                          <p:attrName>style.visibility</p:attrName>
                                        </p:attrNameLst>
                                      </p:cBhvr>
                                      <p:to>
                                        <p:strVal val="visible"/>
                                      </p:to>
                                    </p:set>
                                    <p:animEffect transition="in" filter="blinds(horizontal)">
                                      <p:cBhvr>
                                        <p:cTn id="32" dur="500"/>
                                        <p:tgtEl>
                                          <p:spTgt spid="304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rgbClr val="FF0000"/>
                </a:solidFill>
              </a:rPr>
              <a:t>浮点数的表示范围</a:t>
            </a:r>
            <a:endParaRPr lang="zh-CN" altLang="en-US" dirty="0">
              <a:solidFill>
                <a:srgbClr val="FF0000"/>
              </a:solidFill>
            </a:endParaRPr>
          </a:p>
        </p:txBody>
      </p:sp>
      <p:sp>
        <p:nvSpPr>
          <p:cNvPr id="3" name="内容占位符 2"/>
          <p:cNvSpPr>
            <a:spLocks noGrp="1"/>
          </p:cNvSpPr>
          <p:nvPr>
            <p:ph idx="1"/>
          </p:nvPr>
        </p:nvSpPr>
        <p:spPr>
          <a:xfrm>
            <a:off x="395536" y="4005064"/>
            <a:ext cx="8218488" cy="2015976"/>
          </a:xfrm>
        </p:spPr>
        <p:txBody>
          <a:bodyPr/>
          <a:lstStyle/>
          <a:p>
            <a:pPr eaLnBrk="1" hangingPunct="1">
              <a:lnSpc>
                <a:spcPct val="110000"/>
              </a:lnSpc>
            </a:pPr>
            <a:r>
              <a:rPr lang="en-US" altLang="zh-CN" dirty="0">
                <a:solidFill>
                  <a:schemeClr val="folHlink"/>
                </a:solidFill>
              </a:rPr>
              <a:t>N=2</a:t>
            </a:r>
            <a:r>
              <a:rPr lang="en-US" altLang="zh-CN" baseline="50000" dirty="0">
                <a:solidFill>
                  <a:schemeClr val="folHlink"/>
                </a:solidFill>
              </a:rPr>
              <a:t>E</a:t>
            </a:r>
            <a:r>
              <a:rPr lang="en-US" altLang="zh-CN" dirty="0">
                <a:solidFill>
                  <a:schemeClr val="folHlink"/>
                </a:solidFill>
              </a:rPr>
              <a:t>×M</a:t>
            </a:r>
          </a:p>
          <a:p>
            <a:pPr eaLnBrk="1" hangingPunct="1">
              <a:lnSpc>
                <a:spcPct val="110000"/>
              </a:lnSpc>
            </a:pPr>
            <a:r>
              <a:rPr lang="en-US" altLang="zh-CN" dirty="0" smtClean="0">
                <a:latin typeface="微软雅黑" panose="020B0503020204020204" pitchFamily="34" charset="-122"/>
              </a:rPr>
              <a:t>E</a:t>
            </a:r>
            <a:r>
              <a:rPr lang="en-US" altLang="zh-CN" dirty="0">
                <a:latin typeface="微软雅黑" panose="020B0503020204020204" pitchFamily="34" charset="-122"/>
              </a:rPr>
              <a:t>→+∞  </a:t>
            </a:r>
            <a:r>
              <a:rPr lang="zh-CN" altLang="en-US" dirty="0">
                <a:latin typeface="微软雅黑" panose="020B0503020204020204" pitchFamily="34" charset="-122"/>
              </a:rPr>
              <a:t>产生正上溢或者负上</a:t>
            </a:r>
            <a:r>
              <a:rPr lang="zh-CN" altLang="en-US" dirty="0" smtClean="0">
                <a:latin typeface="微软雅黑" panose="020B0503020204020204" pitchFamily="34" charset="-122"/>
              </a:rPr>
              <a:t>溢</a:t>
            </a:r>
            <a:endParaRPr lang="en-US" altLang="zh-CN" dirty="0" smtClean="0">
              <a:latin typeface="微软雅黑" panose="020B0503020204020204" pitchFamily="34" charset="-122"/>
            </a:endParaRPr>
          </a:p>
          <a:p>
            <a:pPr eaLnBrk="1" hangingPunct="1">
              <a:lnSpc>
                <a:spcPct val="110000"/>
              </a:lnSpc>
            </a:pPr>
            <a:r>
              <a:rPr lang="en-US" altLang="zh-CN" dirty="0" smtClean="0">
                <a:latin typeface="微软雅黑" panose="020B0503020204020204" pitchFamily="34" charset="-122"/>
              </a:rPr>
              <a:t>E</a:t>
            </a:r>
            <a:r>
              <a:rPr lang="en-US" altLang="zh-CN" dirty="0">
                <a:latin typeface="微软雅黑" panose="020B0503020204020204" pitchFamily="34" charset="-122"/>
              </a:rPr>
              <a:t>→ -∞  </a:t>
            </a:r>
            <a:r>
              <a:rPr lang="zh-CN" altLang="en-US" dirty="0">
                <a:latin typeface="微软雅黑" panose="020B0503020204020204" pitchFamily="34" charset="-122"/>
              </a:rPr>
              <a:t>产生正下溢或者负下溢</a:t>
            </a:r>
          </a:p>
          <a:p>
            <a:endParaRPr lang="en-US" altLang="zh-CN" dirty="0" smtClean="0"/>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97</a:t>
            </a:fld>
            <a:r>
              <a:rPr lang="en-US" altLang="zh-CN" sz="1400" smtClean="0">
                <a:solidFill>
                  <a:srgbClr val="0D7157"/>
                </a:solidFill>
              </a:rPr>
              <a:t>- </a:t>
            </a:r>
            <a:endParaRPr lang="en-US" altLang="zh-CN" sz="1400" dirty="0">
              <a:solidFill>
                <a:srgbClr val="0D7157"/>
              </a:solidFill>
            </a:endParaRPr>
          </a:p>
        </p:txBody>
      </p:sp>
      <p:sp>
        <p:nvSpPr>
          <p:cNvPr id="5" name="Rectangle 3"/>
          <p:cNvSpPr>
            <a:spLocks noChangeArrowheads="1"/>
          </p:cNvSpPr>
          <p:nvPr/>
        </p:nvSpPr>
        <p:spPr bwMode="auto">
          <a:xfrm>
            <a:off x="914400"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dirty="0" smtClean="0">
                <a:solidFill>
                  <a:schemeClr val="accent2"/>
                </a:solidFill>
                <a:latin typeface="微软雅黑" panose="020B0503020204020204" pitchFamily="34" charset="-122"/>
                <a:ea typeface="微软雅黑" panose="020B0503020204020204" pitchFamily="34" charset="-122"/>
              </a:rPr>
              <a:t>- </a:t>
            </a:r>
            <a:r>
              <a:rPr lang="en-US" sz="2800" i="0" dirty="0" smtClean="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i="0" dirty="0" smtClean="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7394575" y="2898230"/>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dirty="0" smtClean="0">
                <a:solidFill>
                  <a:schemeClr val="accent2"/>
                </a:solidFill>
                <a:latin typeface="微软雅黑" panose="020B0503020204020204" pitchFamily="34" charset="-122"/>
                <a:ea typeface="微软雅黑" panose="020B0503020204020204" pitchFamily="34" charset="-122"/>
              </a:rPr>
              <a:t>+</a:t>
            </a:r>
            <a:r>
              <a:rPr lang="en-US" sz="2800" i="0" dirty="0" smtClean="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i="0" dirty="0" smtClean="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Rectangle 5"/>
          <p:cNvSpPr>
            <a:spLocks noChangeArrowheads="1"/>
          </p:cNvSpPr>
          <p:nvPr/>
        </p:nvSpPr>
        <p:spPr bwMode="auto">
          <a:xfrm>
            <a:off x="2778125"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dirty="0" smtClean="0">
                <a:solidFill>
                  <a:schemeClr val="accent2"/>
                </a:solidFill>
                <a:latin typeface="微软雅黑" panose="020B0503020204020204" pitchFamily="34" charset="-122"/>
                <a:ea typeface="微软雅黑" panose="020B0503020204020204" pitchFamily="34" charset="-122"/>
              </a:rPr>
              <a:t>负数</a:t>
            </a:r>
            <a:endParaRPr lang="zh-CN" altLang="en-US" sz="2800" i="0" dirty="0" smtClean="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5511800" y="2925217"/>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dirty="0" smtClean="0">
                <a:solidFill>
                  <a:schemeClr val="accent2"/>
                </a:solidFill>
                <a:latin typeface="微软雅黑" panose="020B0503020204020204" pitchFamily="34" charset="-122"/>
                <a:ea typeface="微软雅黑" panose="020B0503020204020204" pitchFamily="34" charset="-122"/>
              </a:rPr>
              <a:t>正数</a:t>
            </a:r>
            <a:endParaRPr lang="zh-CN" altLang="en-US" sz="2800" i="0" dirty="0" smtClean="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4392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i="0" dirty="0" smtClean="0">
                <a:solidFill>
                  <a:schemeClr val="accent2"/>
                </a:solidFill>
                <a:latin typeface="微软雅黑" panose="020B0503020204020204" pitchFamily="34" charset="-122"/>
                <a:ea typeface="微软雅黑" panose="020B0503020204020204" pitchFamily="34" charset="-122"/>
              </a:rPr>
              <a:t>0</a:t>
            </a:r>
            <a:endParaRPr lang="en-US" sz="2800" i="0" dirty="0" smtClean="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1011238" y="2753767"/>
            <a:ext cx="7129462" cy="1588"/>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pPr algn="l"/>
            <a:endParaRPr lang="zh-CN" altLang="en-US" i="0"/>
          </a:p>
        </p:txBody>
      </p:sp>
      <p:sp>
        <p:nvSpPr>
          <p:cNvPr id="11" name="Line 9"/>
          <p:cNvSpPr>
            <a:spLocks noChangeShapeType="1"/>
          </p:cNvSpPr>
          <p:nvPr/>
        </p:nvSpPr>
        <p:spPr bwMode="auto">
          <a:xfrm>
            <a:off x="4576763" y="2304505"/>
            <a:ext cx="0" cy="4508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2" name="Rectangle 10"/>
          <p:cNvSpPr>
            <a:spLocks noChangeArrowheads="1"/>
          </p:cNvSpPr>
          <p:nvPr/>
        </p:nvSpPr>
        <p:spPr bwMode="auto">
          <a:xfrm>
            <a:off x="5103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sp>
        <p:nvSpPr>
          <p:cNvPr id="13" name="Rectangle 11"/>
          <p:cNvSpPr>
            <a:spLocks noChangeArrowheads="1"/>
          </p:cNvSpPr>
          <p:nvPr/>
        </p:nvSpPr>
        <p:spPr bwMode="auto">
          <a:xfrm>
            <a:off x="2198688"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i="0" dirty="0">
              <a:ea typeface="微软雅黑" panose="020B0503020204020204" pitchFamily="34" charset="-122"/>
            </a:endParaRPr>
          </a:p>
        </p:txBody>
      </p:sp>
      <p:sp>
        <p:nvSpPr>
          <p:cNvPr id="14" name="Line 12"/>
          <p:cNvSpPr>
            <a:spLocks noChangeShapeType="1"/>
          </p:cNvSpPr>
          <p:nvPr/>
        </p:nvSpPr>
        <p:spPr bwMode="auto">
          <a:xfrm flipV="1">
            <a:off x="2198688"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5" name="Line 13"/>
          <p:cNvSpPr>
            <a:spLocks noChangeShapeType="1"/>
          </p:cNvSpPr>
          <p:nvPr/>
        </p:nvSpPr>
        <p:spPr bwMode="auto">
          <a:xfrm flipV="1">
            <a:off x="4048125"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6" name="Line 14"/>
          <p:cNvSpPr>
            <a:spLocks noChangeShapeType="1"/>
          </p:cNvSpPr>
          <p:nvPr/>
        </p:nvSpPr>
        <p:spPr bwMode="auto">
          <a:xfrm flipV="1">
            <a:off x="5103813"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7" name="Line 15"/>
          <p:cNvSpPr>
            <a:spLocks noChangeShapeType="1"/>
          </p:cNvSpPr>
          <p:nvPr/>
        </p:nvSpPr>
        <p:spPr bwMode="auto">
          <a:xfrm flipV="1">
            <a:off x="6951663" y="2079080"/>
            <a:ext cx="0" cy="676275"/>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algn="l"/>
            <a:endParaRPr lang="zh-CN" altLang="en-US" i="0"/>
          </a:p>
        </p:txBody>
      </p:sp>
      <p:sp>
        <p:nvSpPr>
          <p:cNvPr id="18" name="Rectangle 16"/>
          <p:cNvSpPr>
            <a:spLocks noChangeArrowheads="1"/>
          </p:cNvSpPr>
          <p:nvPr/>
        </p:nvSpPr>
        <p:spPr bwMode="auto">
          <a:xfrm>
            <a:off x="1012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dirty="0" smtClean="0">
                <a:solidFill>
                  <a:srgbClr val="009900"/>
                </a:solidFill>
                <a:latin typeface="微软雅黑" panose="020B0503020204020204" pitchFamily="34" charset="-122"/>
                <a:ea typeface="微软雅黑" panose="020B0503020204020204" pitchFamily="34" charset="-122"/>
              </a:rPr>
              <a:t>负上溢</a:t>
            </a:r>
            <a:endParaRPr lang="zh-CN" altLang="en-US" sz="2800" i="0" dirty="0" smtClean="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6916738" y="2294980"/>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i="0" dirty="0">
                <a:solidFill>
                  <a:srgbClr val="0000CC"/>
                </a:solidFill>
                <a:latin typeface="Tahoma" panose="020B0604030504040204" pitchFamily="34" charset="0"/>
                <a:ea typeface="微软雅黑" panose="020B0503020204020204" pitchFamily="34" charset="-122"/>
              </a:rPr>
              <a:t>正上溢</a:t>
            </a:r>
          </a:p>
        </p:txBody>
      </p:sp>
      <p:grpSp>
        <p:nvGrpSpPr>
          <p:cNvPr id="20" name="Group 18"/>
          <p:cNvGrpSpPr>
            <a:grpSpLocks/>
          </p:cNvGrpSpPr>
          <p:nvPr/>
        </p:nvGrpSpPr>
        <p:grpSpPr bwMode="auto">
          <a:xfrm>
            <a:off x="3387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dirty="0" smtClean="0">
                  <a:solidFill>
                    <a:srgbClr val="009900"/>
                  </a:solidFill>
                  <a:latin typeface="微软雅黑" panose="020B0503020204020204" pitchFamily="34" charset="-122"/>
                  <a:ea typeface="微软雅黑" panose="020B0503020204020204" pitchFamily="34" charset="-122"/>
                </a:rPr>
                <a:t>负下溢</a:t>
              </a:r>
              <a:endParaRPr lang="zh-CN" altLang="en-US" sz="2800" i="0" dirty="0" smtClean="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rgbClr val="00FF00"/>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23" name="Group 21"/>
          <p:cNvGrpSpPr>
            <a:grpSpLocks/>
          </p:cNvGrpSpPr>
          <p:nvPr/>
        </p:nvGrpSpPr>
        <p:grpSpPr bwMode="auto">
          <a:xfrm>
            <a:off x="4459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i="0" smtClean="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i="0" dirty="0" smtClean="0">
                  <a:solidFill>
                    <a:srgbClr val="0000CC"/>
                  </a:solidFill>
                  <a:latin typeface="微软雅黑" panose="020B0503020204020204" pitchFamily="34" charset="-122"/>
                  <a:ea typeface="微软雅黑" panose="020B0503020204020204" pitchFamily="34" charset="-122"/>
                </a:rPr>
                <a:t>正下溢</a:t>
              </a:r>
              <a:endParaRPr lang="zh-CN" altLang="en-US" sz="2800" i="0" dirty="0" smtClean="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061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9"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例子（规格化）</a:t>
            </a:r>
            <a:r>
              <a:rPr lang="en-US" altLang="zh-CN" dirty="0">
                <a:solidFill>
                  <a:srgbClr val="FF0000"/>
                </a:solidFill>
              </a:rPr>
              <a:t> </a:t>
            </a:r>
            <a:endParaRPr lang="zh-CN" altLang="en-US" dirty="0">
              <a:solidFill>
                <a:srgbClr val="FF0000"/>
              </a:solidFill>
            </a:endParaRPr>
          </a:p>
        </p:txBody>
      </p:sp>
      <p:sp>
        <p:nvSpPr>
          <p:cNvPr id="3" name="内容占位符 2"/>
          <p:cNvSpPr>
            <a:spLocks noGrp="1"/>
          </p:cNvSpPr>
          <p:nvPr>
            <p:ph idx="1"/>
          </p:nvPr>
        </p:nvSpPr>
        <p:spPr/>
        <p:txBody>
          <a:bodyPr/>
          <a:lstStyle/>
          <a:p>
            <a:pPr eaLnBrk="1" hangingPunct="1">
              <a:lnSpc>
                <a:spcPct val="110000"/>
              </a:lnSpc>
            </a:pPr>
            <a:r>
              <a:rPr lang="en-US" altLang="zh-CN" sz="2600" dirty="0"/>
              <a:t>8</a:t>
            </a:r>
            <a:r>
              <a:rPr lang="zh-CN" altLang="en-US" sz="2600" dirty="0"/>
              <a:t>位定点小数可表示的范围</a:t>
            </a:r>
          </a:p>
          <a:p>
            <a:pPr lvl="1" eaLnBrk="1" hangingPunct="1">
              <a:lnSpc>
                <a:spcPct val="11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p>
          <a:p>
            <a:pPr eaLnBrk="1" hangingPunct="1">
              <a:lnSpc>
                <a:spcPct val="110000"/>
              </a:lnSpc>
            </a:pPr>
            <a:r>
              <a:rPr lang="zh-CN" altLang="en-US" sz="2600" dirty="0" smtClean="0"/>
              <a:t>设</a:t>
            </a:r>
            <a:r>
              <a:rPr lang="zh-CN" altLang="en-US" sz="2600" dirty="0"/>
              <a:t>阶码</a:t>
            </a:r>
            <a:r>
              <a:rPr lang="en-US" altLang="zh-CN" sz="2600" dirty="0"/>
              <a:t>2</a:t>
            </a:r>
            <a:r>
              <a:rPr lang="zh-CN" altLang="en-US" sz="2600" dirty="0"/>
              <a:t>位，尾数</a:t>
            </a:r>
            <a:r>
              <a:rPr lang="en-US" altLang="zh-CN" sz="2600" dirty="0"/>
              <a:t>4</a:t>
            </a:r>
            <a:r>
              <a:rPr lang="zh-CN" altLang="en-US" sz="2600"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a:t>
            </a:r>
            <a:r>
              <a:rPr lang="en-US" altLang="zh-CN" sz="2200" dirty="0"/>
              <a:t>*1.0000  ---  2</a:t>
            </a:r>
            <a:r>
              <a:rPr lang="en-US" altLang="zh-CN" sz="2200" baseline="50000" dirty="0"/>
              <a:t>11</a:t>
            </a:r>
            <a:r>
              <a:rPr lang="en-US" altLang="zh-CN" sz="2200" dirty="0"/>
              <a:t>*1.1111</a:t>
            </a:r>
          </a:p>
          <a:p>
            <a:pPr lvl="1" eaLnBrk="1" hangingPunct="1">
              <a:lnSpc>
                <a:spcPct val="110000"/>
              </a:lnSpc>
            </a:pPr>
            <a:r>
              <a:rPr lang="en-US" altLang="zh-CN" sz="2200" dirty="0"/>
              <a:t>            </a:t>
            </a:r>
            <a:r>
              <a:rPr lang="en-US" altLang="zh-CN" sz="2200" dirty="0" smtClean="0"/>
              <a:t>0.001</a:t>
            </a:r>
            <a:r>
              <a:rPr lang="en-US" altLang="zh-CN" sz="2200" dirty="0" smtClean="0">
                <a:solidFill>
                  <a:srgbClr val="00FF00"/>
                </a:solidFill>
              </a:rPr>
              <a:t>   </a:t>
            </a:r>
            <a:r>
              <a:rPr lang="en-US" altLang="zh-CN" sz="2200" dirty="0"/>
              <a:t>---  1111.1</a:t>
            </a:r>
          </a:p>
          <a:p>
            <a:pPr eaLnBrk="1" hangingPunct="1">
              <a:lnSpc>
                <a:spcPct val="110000"/>
              </a:lnSpc>
            </a:pPr>
            <a:r>
              <a:rPr lang="zh-CN" altLang="en-US" sz="2600" dirty="0"/>
              <a:t>设阶码</a:t>
            </a:r>
            <a:r>
              <a:rPr lang="en-US" altLang="zh-CN" sz="2600" dirty="0"/>
              <a:t>3</a:t>
            </a:r>
            <a:r>
              <a:rPr lang="zh-CN" altLang="en-US" sz="2600" dirty="0"/>
              <a:t>位，尾数</a:t>
            </a:r>
            <a:r>
              <a:rPr lang="en-US" altLang="zh-CN" sz="2600" dirty="0"/>
              <a:t>3</a:t>
            </a:r>
            <a:r>
              <a:rPr lang="zh-CN" altLang="en-US" sz="2600" dirty="0"/>
              <a:t>位（隐藏位，规格化）</a:t>
            </a:r>
          </a:p>
          <a:p>
            <a:pPr lvl="1" eaLnBrk="1" hangingPunct="1">
              <a:lnSpc>
                <a:spcPct val="110000"/>
              </a:lnSpc>
            </a:pPr>
            <a:r>
              <a:rPr lang="zh-CN" altLang="en-US" sz="2200" dirty="0"/>
              <a:t>可表示</a:t>
            </a:r>
            <a:r>
              <a:rPr lang="en-US" altLang="zh-CN" sz="2200" dirty="0"/>
              <a:t>2</a:t>
            </a:r>
            <a:r>
              <a:rPr lang="en-US" altLang="zh-CN" sz="2200" baseline="50000" dirty="0"/>
              <a:t>-111</a:t>
            </a:r>
            <a:r>
              <a:rPr lang="en-US" altLang="zh-CN" sz="2200" dirty="0"/>
              <a:t>*1.000    ---  2</a:t>
            </a:r>
            <a:r>
              <a:rPr lang="en-US" altLang="zh-CN" sz="2200" baseline="50000" dirty="0"/>
              <a:t>111</a:t>
            </a:r>
            <a:r>
              <a:rPr lang="en-US" altLang="zh-CN" sz="2200" dirty="0"/>
              <a:t>*1.111</a:t>
            </a:r>
          </a:p>
          <a:p>
            <a:pPr lvl="1" eaLnBrk="1" hangingPunct="1">
              <a:lnSpc>
                <a:spcPct val="110000"/>
              </a:lnSpc>
            </a:pPr>
            <a:r>
              <a:rPr lang="en-US" altLang="zh-CN" sz="2200" dirty="0"/>
              <a:t>        </a:t>
            </a:r>
            <a:r>
              <a:rPr lang="en-US" altLang="zh-CN" sz="2200" dirty="0" smtClean="0"/>
              <a:t>0.0000001</a:t>
            </a:r>
            <a:r>
              <a:rPr lang="en-US" altLang="zh-CN" sz="2200" dirty="0" smtClean="0">
                <a:solidFill>
                  <a:srgbClr val="00FF00"/>
                </a:solidFill>
              </a:rPr>
              <a:t> </a:t>
            </a:r>
            <a:r>
              <a:rPr lang="en-US" altLang="zh-CN" sz="2200" dirty="0"/>
              <a:t>---  </a:t>
            </a:r>
            <a:r>
              <a:rPr lang="en-US" altLang="zh-CN" sz="2200" dirty="0" smtClean="0"/>
              <a:t>11110000</a:t>
            </a:r>
          </a:p>
          <a:p>
            <a:pPr lvl="1" eaLnBrk="1" hangingPunct="1">
              <a:lnSpc>
                <a:spcPct val="110000"/>
              </a:lnSpc>
            </a:pPr>
            <a:r>
              <a:rPr lang="zh-CN" altLang="en-US" sz="2200" dirty="0" smtClean="0"/>
              <a:t>（</a:t>
            </a:r>
            <a:r>
              <a:rPr lang="en-US" altLang="zh-CN" sz="2200" dirty="0" smtClean="0"/>
              <a:t>…</a:t>
            </a:r>
            <a:r>
              <a:rPr lang="en-US" altLang="zh-CN" sz="2200" dirty="0" smtClean="0">
                <a:solidFill>
                  <a:srgbClr val="00B050"/>
                </a:solidFill>
              </a:rPr>
              <a:t>56,60</a:t>
            </a:r>
            <a:r>
              <a:rPr lang="en-US" altLang="zh-CN" sz="2200" dirty="0" smtClean="0"/>
              <a:t>,64,72…112,120,</a:t>
            </a:r>
            <a:r>
              <a:rPr lang="en-US" altLang="zh-CN" sz="2200" dirty="0" smtClean="0">
                <a:solidFill>
                  <a:srgbClr val="00B050"/>
                </a:solidFill>
              </a:rPr>
              <a:t>128,144,…224,240</a:t>
            </a:r>
            <a:r>
              <a:rPr lang="zh-CN" altLang="en-US" sz="2200" dirty="0" smtClean="0"/>
              <a:t>）</a:t>
            </a:r>
            <a:endParaRPr lang="en-US" altLang="zh-CN" sz="2200"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98</a:t>
            </a:fld>
            <a:r>
              <a:rPr lang="en-US" altLang="zh-CN" sz="1400" smtClean="0">
                <a:solidFill>
                  <a:srgbClr val="0D7157"/>
                </a:solidFill>
              </a:rPr>
              <a:t>- </a:t>
            </a:r>
            <a:endParaRPr lang="en-US" altLang="zh-CN" sz="1400" dirty="0">
              <a:solidFill>
                <a:srgbClr val="0D7157"/>
              </a:solidFill>
            </a:endParaRPr>
          </a:p>
        </p:txBody>
      </p:sp>
      <p:grpSp>
        <p:nvGrpSpPr>
          <p:cNvPr id="5" name="Group 5"/>
          <p:cNvGrpSpPr>
            <a:grpSpLocks/>
          </p:cNvGrpSpPr>
          <p:nvPr/>
        </p:nvGrpSpPr>
        <p:grpSpPr bwMode="auto">
          <a:xfrm>
            <a:off x="1624261" y="5346730"/>
            <a:ext cx="5761038" cy="1344225"/>
            <a:chOff x="0" y="0"/>
            <a:chExt cx="5760640" cy="1344096"/>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headE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a:grpSpLocks/>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 name="Group 17"/>
            <p:cNvGrpSpPr>
              <a:grpSpLocks/>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9" name="Group 27"/>
            <p:cNvGrpSpPr>
              <a:grpSpLocks/>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0" name="Group 37"/>
            <p:cNvGrpSpPr>
              <a:grpSpLocks/>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11" name="Group 47"/>
            <p:cNvGrpSpPr>
              <a:grpSpLocks/>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1649299" y="882476"/>
              <a:ext cx="2594466" cy="46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i="0" dirty="0">
                  <a:solidFill>
                    <a:srgbClr val="FF0000"/>
                  </a:solidFill>
                  <a:latin typeface="仿宋" panose="02010609060101010101" pitchFamily="49" charset="-122"/>
                  <a:ea typeface="仿宋" panose="02010609060101010101" pitchFamily="49" charset="-122"/>
                </a:rPr>
                <a:t>浮点数的</a:t>
              </a:r>
              <a:r>
                <a:rPr lang="zh-CN" altLang="en-US" sz="2000" b="1" i="0" dirty="0" smtClean="0">
                  <a:solidFill>
                    <a:srgbClr val="FF0000"/>
                  </a:solidFill>
                  <a:latin typeface="仿宋" panose="02010609060101010101" pitchFamily="49" charset="-122"/>
                  <a:ea typeface="仿宋" panose="02010609060101010101" pitchFamily="49" charset="-122"/>
                </a:rPr>
                <a:t>密度与分布</a:t>
              </a:r>
              <a:endParaRPr lang="zh-CN" altLang="en-US" sz="2000" b="1" i="0" dirty="0">
                <a:solidFill>
                  <a:srgbClr val="FF0000"/>
                </a:solidFill>
                <a:latin typeface="仿宋" panose="02010609060101010101" pitchFamily="49" charset="-122"/>
                <a:ea typeface="仿宋" panose="02010609060101010101" pitchFamily="49" charset="-122"/>
              </a:endParaRPr>
            </a:p>
          </p:txBody>
        </p:sp>
        <p:sp>
          <p:nvSpPr>
            <p:cNvPr id="13" name="TextBox 12"/>
            <p:cNvSpPr txBox="1">
              <a:spLocks noChangeArrowheads="1"/>
            </p:cNvSpPr>
            <p:nvPr/>
          </p:nvSpPr>
          <p:spPr bwMode="auto">
            <a:xfrm>
              <a:off x="384043" y="576064"/>
              <a:ext cx="401715"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n</a:t>
              </a:r>
              <a:endParaRPr lang="zh-CN" altLang="en-US" dirty="0">
                <a:ea typeface="微软雅黑" panose="020B0503020204020204" pitchFamily="34" charset="-122"/>
              </a:endParaRPr>
            </a:p>
          </p:txBody>
        </p:sp>
        <p:sp>
          <p:nvSpPr>
            <p:cNvPr id="14" name="TextBox 13"/>
            <p:cNvSpPr txBox="1">
              <a:spLocks noChangeArrowheads="1"/>
            </p:cNvSpPr>
            <p:nvPr/>
          </p:nvSpPr>
          <p:spPr bwMode="auto">
            <a:xfrm>
              <a:off x="615969" y="576064"/>
              <a:ext cx="56520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2n</a:t>
              </a:r>
              <a:endParaRPr lang="zh-CN" altLang="en-US" dirty="0">
                <a:ea typeface="微软雅黑" panose="020B0503020204020204" pitchFamily="34" charset="-122"/>
              </a:endParaRPr>
            </a:p>
          </p:txBody>
        </p:sp>
        <p:sp>
          <p:nvSpPr>
            <p:cNvPr id="15" name="TextBox 14"/>
            <p:cNvSpPr txBox="1">
              <a:spLocks noChangeArrowheads="1"/>
            </p:cNvSpPr>
            <p:nvPr/>
          </p:nvSpPr>
          <p:spPr bwMode="auto">
            <a:xfrm>
              <a:off x="1149319" y="576064"/>
              <a:ext cx="643868"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4n</a:t>
              </a:r>
              <a:endParaRPr lang="zh-CN" altLang="en-US" dirty="0">
                <a:ea typeface="微软雅黑" panose="020B0503020204020204" pitchFamily="34" charset="-122"/>
              </a:endParaRPr>
            </a:p>
          </p:txBody>
        </p:sp>
        <p:sp>
          <p:nvSpPr>
            <p:cNvPr id="16" name="TextBox 15"/>
            <p:cNvSpPr txBox="1">
              <a:spLocks noChangeArrowheads="1"/>
            </p:cNvSpPr>
            <p:nvPr/>
          </p:nvSpPr>
          <p:spPr bwMode="auto">
            <a:xfrm>
              <a:off x="2430614" y="576064"/>
              <a:ext cx="69971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8n</a:t>
              </a:r>
              <a:endParaRPr lang="zh-CN" altLang="en-US" dirty="0">
                <a:ea typeface="微软雅黑" panose="020B0503020204020204" pitchFamily="34" charset="-122"/>
              </a:endParaRPr>
            </a:p>
          </p:txBody>
        </p:sp>
        <p:sp>
          <p:nvSpPr>
            <p:cNvPr id="17" name="TextBox 16"/>
            <p:cNvSpPr txBox="1">
              <a:spLocks noChangeArrowheads="1"/>
            </p:cNvSpPr>
            <p:nvPr/>
          </p:nvSpPr>
          <p:spPr bwMode="auto">
            <a:xfrm>
              <a:off x="4882763" y="576064"/>
              <a:ext cx="69971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16n</a:t>
              </a:r>
              <a:endParaRPr lang="zh-CN" altLang="en-US" dirty="0">
                <a:ea typeface="微软雅黑" panose="020B0503020204020204" pitchFamily="34" charset="-122"/>
              </a:endParaRPr>
            </a:p>
          </p:txBody>
        </p:sp>
        <p:sp>
          <p:nvSpPr>
            <p:cNvPr id="18" name="TextBox 17"/>
            <p:cNvSpPr txBox="1">
              <a:spLocks noChangeArrowheads="1"/>
            </p:cNvSpPr>
            <p:nvPr/>
          </p:nvSpPr>
          <p:spPr bwMode="auto">
            <a:xfrm>
              <a:off x="0" y="576064"/>
              <a:ext cx="522046" cy="37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ea typeface="微软雅黑" panose="020B0503020204020204" pitchFamily="34" charset="-122"/>
                </a:rPr>
                <a:t>0</a:t>
              </a:r>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5170056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ea typeface="宋体" panose="02010600030101010101" pitchFamily="2" charset="-122"/>
              </a:rPr>
              <a:t>Father</a:t>
            </a:r>
            <a:r>
              <a:rPr lang="en-US" altLang="zh-CN" dirty="0">
                <a:solidFill>
                  <a:srgbClr val="FF0000"/>
                </a:solidFill>
                <a:latin typeface="黑体" panose="02010609060101010101" pitchFamily="49" charset="-122"/>
                <a:ea typeface="宋体" panose="02010600030101010101" pitchFamily="2" charset="-122"/>
              </a:rPr>
              <a:t>”</a:t>
            </a:r>
            <a:r>
              <a:rPr lang="en-US" altLang="zh-CN" dirty="0">
                <a:solidFill>
                  <a:srgbClr val="FF0000"/>
                </a:solidFill>
                <a:ea typeface="宋体" panose="02010600030101010101" pitchFamily="2" charset="-122"/>
              </a:rPr>
              <a:t> of the IEEE 754 standard</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sz="2000" dirty="0" smtClean="0">
                <a:solidFill>
                  <a:srgbClr val="000000"/>
                </a:solidFill>
                <a:latin typeface="+mj-ea"/>
                <a:ea typeface="+mj-ea"/>
              </a:rPr>
              <a:t>80</a:t>
            </a:r>
            <a:r>
              <a:rPr lang="zh-CN" altLang="en-US" sz="2000" dirty="0">
                <a:solidFill>
                  <a:srgbClr val="000000"/>
                </a:solidFill>
                <a:latin typeface="+mj-ea"/>
                <a:ea typeface="+mj-ea"/>
              </a:rPr>
              <a:t>年代初，</a:t>
            </a:r>
            <a:r>
              <a:rPr lang="zh-CN" altLang="en-US" sz="2000" dirty="0" smtClean="0">
                <a:solidFill>
                  <a:srgbClr val="000000"/>
                </a:solidFill>
                <a:latin typeface="+mj-ea"/>
                <a:ea typeface="+mj-ea"/>
              </a:rPr>
              <a:t>各机器内部浮点数表示还</a:t>
            </a:r>
            <a:r>
              <a:rPr lang="zh-CN" altLang="en-US" sz="2000" dirty="0">
                <a:solidFill>
                  <a:srgbClr val="000000"/>
                </a:solidFill>
                <a:latin typeface="+mj-ea"/>
                <a:ea typeface="+mj-ea"/>
              </a:rPr>
              <a:t>没有统一</a:t>
            </a:r>
          </a:p>
          <a:p>
            <a:r>
              <a:rPr lang="zh-CN" altLang="en-US" sz="2000" dirty="0" smtClean="0">
                <a:solidFill>
                  <a:srgbClr val="000000"/>
                </a:solidFill>
                <a:latin typeface="+mj-ea"/>
                <a:ea typeface="+mj-ea"/>
              </a:rPr>
              <a:t>相互</a:t>
            </a:r>
            <a:r>
              <a:rPr lang="zh-CN" altLang="en-US" sz="2000" dirty="0">
                <a:solidFill>
                  <a:srgbClr val="000000"/>
                </a:solidFill>
                <a:latin typeface="+mj-ea"/>
                <a:ea typeface="+mj-ea"/>
              </a:rPr>
              <a:t>不兼容，机器之间传送数据时，带来</a:t>
            </a:r>
            <a:r>
              <a:rPr lang="zh-CN" altLang="en-US" sz="2000" dirty="0" smtClean="0">
                <a:solidFill>
                  <a:srgbClr val="000000"/>
                </a:solidFill>
                <a:latin typeface="+mj-ea"/>
                <a:ea typeface="+mj-ea"/>
              </a:rPr>
              <a:t>麻烦</a:t>
            </a:r>
            <a:endParaRPr lang="en-US" altLang="zh-CN" sz="2000" dirty="0" smtClean="0">
              <a:solidFill>
                <a:srgbClr val="000000"/>
              </a:solidFill>
              <a:latin typeface="+mj-ea"/>
              <a:ea typeface="+mj-ea"/>
            </a:endParaRPr>
          </a:p>
          <a:p>
            <a:r>
              <a:rPr lang="en-US" altLang="zh-CN" sz="2000" dirty="0">
                <a:latin typeface="+mj-ea"/>
                <a:ea typeface="+mj-ea"/>
                <a:cs typeface="Arial" panose="020B0604020202020204" pitchFamily="34" charset="0"/>
              </a:rPr>
              <a:t>1970</a:t>
            </a:r>
            <a:r>
              <a:rPr lang="zh-CN" altLang="en-US" sz="2000" dirty="0">
                <a:latin typeface="+mj-ea"/>
                <a:ea typeface="+mj-ea"/>
                <a:cs typeface="Arial" panose="020B0604020202020204" pitchFamily="34" charset="0"/>
              </a:rPr>
              <a:t>年代后期</a:t>
            </a:r>
            <a:r>
              <a:rPr lang="en-US" altLang="zh-CN" sz="2000" dirty="0">
                <a:latin typeface="+mj-ea"/>
                <a:ea typeface="+mj-ea"/>
                <a:cs typeface="Arial" panose="020B0604020202020204" pitchFamily="34" charset="0"/>
              </a:rPr>
              <a:t>, IEEE</a:t>
            </a:r>
            <a:r>
              <a:rPr lang="zh-CN" altLang="en-US" sz="2000" dirty="0">
                <a:latin typeface="+mj-ea"/>
                <a:ea typeface="+mj-ea"/>
                <a:cs typeface="Arial" panose="020B0604020202020204" pitchFamily="34" charset="0"/>
              </a:rPr>
              <a:t>成立委员会着手制定浮点数标准</a:t>
            </a:r>
          </a:p>
          <a:p>
            <a:r>
              <a:rPr lang="en-US" altLang="zh-CN" sz="2000" dirty="0" smtClean="0">
                <a:latin typeface="+mj-ea"/>
                <a:ea typeface="+mj-ea"/>
                <a:cs typeface="Arial" panose="020B0604020202020204" pitchFamily="34" charset="0"/>
              </a:rPr>
              <a:t>1985</a:t>
            </a:r>
            <a:r>
              <a:rPr lang="zh-CN" altLang="en-US" sz="2000" dirty="0">
                <a:latin typeface="+mj-ea"/>
                <a:ea typeface="+mj-ea"/>
                <a:cs typeface="Arial" panose="020B0604020202020204" pitchFamily="34" charset="0"/>
              </a:rPr>
              <a:t>年完成浮点数标准</a:t>
            </a:r>
            <a:r>
              <a:rPr lang="en-US" altLang="zh-CN" sz="2000" dirty="0">
                <a:latin typeface="+mj-ea"/>
                <a:ea typeface="+mj-ea"/>
                <a:cs typeface="Arial" panose="020B0604020202020204" pitchFamily="34" charset="0"/>
              </a:rPr>
              <a:t>IEEE 754</a:t>
            </a:r>
            <a:r>
              <a:rPr lang="zh-CN" altLang="en-US" sz="2000" dirty="0">
                <a:latin typeface="+mj-ea"/>
                <a:ea typeface="+mj-ea"/>
                <a:cs typeface="Arial" panose="020B0604020202020204" pitchFamily="34" charset="0"/>
              </a:rPr>
              <a:t>的制定</a:t>
            </a:r>
          </a:p>
          <a:p>
            <a:endParaRPr lang="zh-CN" altLang="en-US" b="1"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4294967295"/>
          </p:nvPr>
        </p:nvSpPr>
        <p:spPr/>
        <p:txBody>
          <a:bodyPr/>
          <a:lstStyle/>
          <a:p>
            <a:pPr>
              <a:defRPr/>
            </a:pPr>
            <a:r>
              <a:rPr lang="en-US" altLang="zh-CN" sz="1400" smtClean="0">
                <a:solidFill>
                  <a:srgbClr val="0D7157"/>
                </a:solidFill>
              </a:rPr>
              <a:t> -</a:t>
            </a:r>
            <a:fld id="{01D71506-0713-46DD-9483-17E15EDE737E}" type="slidenum">
              <a:rPr lang="en-US" altLang="zh-CN" sz="1400" smtClean="0">
                <a:solidFill>
                  <a:srgbClr val="0D7157"/>
                </a:solidFill>
              </a:rPr>
              <a:pPr>
                <a:defRPr/>
              </a:pPr>
              <a:t>99</a:t>
            </a:fld>
            <a:r>
              <a:rPr lang="en-US" altLang="zh-CN" sz="1400" smtClean="0">
                <a:solidFill>
                  <a:srgbClr val="0D7157"/>
                </a:solidFill>
              </a:rPr>
              <a:t>- </a:t>
            </a:r>
            <a:endParaRPr lang="en-US" altLang="zh-CN" sz="1400" dirty="0">
              <a:solidFill>
                <a:srgbClr val="0D7157"/>
              </a:solidFill>
            </a:endParaRPr>
          </a:p>
        </p:txBody>
      </p:sp>
      <p:sp>
        <p:nvSpPr>
          <p:cNvPr id="5" name="Rectangle 3"/>
          <p:cNvSpPr txBox="1">
            <a:spLocks noChangeArrowheads="1"/>
          </p:cNvSpPr>
          <p:nvPr/>
        </p:nvSpPr>
        <p:spPr bwMode="auto">
          <a:xfrm>
            <a:off x="500063" y="4164013"/>
            <a:ext cx="5268912" cy="908050"/>
          </a:xfrm>
          <a:prstGeom prst="rect">
            <a:avLst/>
          </a:prstGeom>
          <a:noFill/>
          <a:ln w="9525">
            <a:noFill/>
            <a:miter lim="800000"/>
            <a:headEnd/>
            <a:tailEnd/>
          </a:ln>
        </p:spPr>
        <p:txBody>
          <a:bodyPr vert="horz" wrap="square" lIns="63500" tIns="25400" rIns="63500" bIns="25400" numCol="1" anchor="t" anchorCtr="0" compatLnSpc="1">
            <a:prstTxWarp prst="textNoShape">
              <a:avLst/>
            </a:prstTxWarp>
            <a:spAutoFit/>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a:buFontTx/>
              <a:buNone/>
            </a:pPr>
            <a:r>
              <a:rPr lang="zh-CN" altLang="en-US" sz="2200" i="0" kern="0" smtClean="0">
                <a:solidFill>
                  <a:srgbClr val="000000"/>
                </a:solidFill>
                <a:latin typeface="黑体" panose="02010609060101010101" pitchFamily="49" charset="-122"/>
                <a:ea typeface="黑体" panose="02010609060101010101" pitchFamily="49" charset="-122"/>
              </a:rPr>
              <a:t>现在所有计算机都采用</a:t>
            </a:r>
            <a:r>
              <a:rPr lang="en-US" altLang="zh-CN" sz="2200" i="0" kern="0" smtClean="0">
                <a:solidFill>
                  <a:srgbClr val="000000"/>
                </a:solidFill>
                <a:latin typeface="黑体" panose="02010609060101010101" pitchFamily="49" charset="-122"/>
                <a:ea typeface="黑体" panose="02010609060101010101" pitchFamily="49" charset="-122"/>
              </a:rPr>
              <a:t>IEEE 754</a:t>
            </a:r>
            <a:r>
              <a:rPr lang="zh-CN" altLang="en-US" sz="2200" i="0" kern="0" smtClean="0">
                <a:solidFill>
                  <a:srgbClr val="000000"/>
                </a:solidFill>
                <a:latin typeface="黑体" panose="02010609060101010101" pitchFamily="49" charset="-122"/>
                <a:ea typeface="黑体" panose="02010609060101010101" pitchFamily="49" charset="-122"/>
              </a:rPr>
              <a:t>来表示浮点数</a:t>
            </a:r>
            <a:endParaRPr lang="zh-CN" altLang="en-US" i="0" kern="0">
              <a:latin typeface="黑体" panose="02010609060101010101" pitchFamily="49" charset="-122"/>
              <a:ea typeface="黑体" panose="02010609060101010101" pitchFamily="49" charset="-122"/>
            </a:endParaRPr>
          </a:p>
        </p:txBody>
      </p:sp>
      <p:grpSp>
        <p:nvGrpSpPr>
          <p:cNvPr id="6" name="Group 12"/>
          <p:cNvGrpSpPr>
            <a:grpSpLocks/>
          </p:cNvGrpSpPr>
          <p:nvPr/>
        </p:nvGrpSpPr>
        <p:grpSpPr bwMode="auto">
          <a:xfrm>
            <a:off x="165100" y="2681288"/>
            <a:ext cx="8907463" cy="3781425"/>
            <a:chOff x="104" y="1689"/>
            <a:chExt cx="5611" cy="2382"/>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 y="1689"/>
              <a:ext cx="1788"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 y="2300"/>
              <a:ext cx="3139" cy="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264" y="3696"/>
              <a:ext cx="2352"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latin typeface="Tahoma" panose="020B0604030504040204" pitchFamily="34" charset="0"/>
                </a:rPr>
                <a:t>Prof. William Kahan</a:t>
              </a:r>
              <a:r>
                <a:rPr kumimoji="1" lang="en-US" altLang="zh-CN" sz="2800">
                  <a:latin typeface="Tahoma" panose="020B0604030504040204" pitchFamily="34" charset="0"/>
                </a:rPr>
                <a:t> </a:t>
              </a:r>
            </a:p>
          </p:txBody>
        </p:sp>
        <p:sp>
          <p:nvSpPr>
            <p:cNvPr id="10" name="Rectangle 7"/>
            <p:cNvSpPr>
              <a:spLocks noChangeArrowheads="1"/>
            </p:cNvSpPr>
            <p:nvPr/>
          </p:nvSpPr>
          <p:spPr bwMode="auto">
            <a:xfrm>
              <a:off x="284" y="3401"/>
              <a:ext cx="2925"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dirty="0">
                  <a:solidFill>
                    <a:schemeClr val="tx2"/>
                  </a:solidFill>
                  <a:cs typeface="Arial" panose="020B0604020202020204" pitchFamily="34" charset="0"/>
                </a:rPr>
                <a:t>www.cs.berkeley.edu/~wkahan/</a:t>
              </a:r>
            </a:p>
            <a:p>
              <a:pPr eaLnBrk="1" hangingPunct="1"/>
              <a:r>
                <a:rPr kumimoji="1" lang="en-US" altLang="zh-CN" sz="2400" dirty="0">
                  <a:solidFill>
                    <a:schemeClr val="tx2"/>
                  </a:solidFill>
                  <a:cs typeface="Arial" panose="020B0604020202020204" pitchFamily="34" charset="0"/>
                </a:rPr>
                <a:t>ieee754status/754story.html</a:t>
              </a: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cs typeface="Arial" panose="020B0604020202020204" pitchFamily="34" charset="0"/>
                </a:rPr>
                <a:t>This standard was primarily the work of one person, UC Berkeley math professor William </a:t>
              </a:r>
              <a:r>
                <a:rPr lang="en-US" altLang="zh-CN" sz="2000" b="1" dirty="0" err="1">
                  <a:cs typeface="Arial" panose="020B0604020202020204" pitchFamily="34" charset="0"/>
                </a:rPr>
                <a:t>Kahan</a:t>
              </a:r>
              <a:r>
                <a:rPr lang="en-US" altLang="zh-CN" sz="2000" b="1" dirty="0">
                  <a:cs typeface="Arial" panose="020B0604020202020204" pitchFamily="34" charset="0"/>
                </a:rPr>
                <a:t>.</a:t>
              </a:r>
              <a:endParaRPr lang="zh-CN" altLang="en-US" sz="2000" b="1" dirty="0">
                <a:cs typeface="Arial" panose="020B0604020202020204" pitchFamily="34" charset="0"/>
              </a:endParaRPr>
            </a:p>
          </p:txBody>
        </p:sp>
      </p:grpSp>
    </p:spTree>
    <p:extLst>
      <p:ext uri="{BB962C8B-B14F-4D97-AF65-F5344CB8AC3E}">
        <p14:creationId xmlns:p14="http://schemas.microsoft.com/office/powerpoint/2010/main" val="303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14497</TotalTime>
  <Words>18534</Words>
  <Application>Microsoft Office PowerPoint</Application>
  <PresentationFormat>全屏显示(4:3)</PresentationFormat>
  <Paragraphs>3418</Paragraphs>
  <Slides>194</Slides>
  <Notes>28</Notes>
  <HiddenSlides>0</HiddenSlides>
  <MMClips>0</MMClips>
  <ScaleCrop>false</ScaleCrop>
  <HeadingPairs>
    <vt:vector size="8" baseType="variant">
      <vt:variant>
        <vt:lpstr>已用的字体</vt:lpstr>
      </vt:variant>
      <vt:variant>
        <vt:i4>26</vt:i4>
      </vt:variant>
      <vt:variant>
        <vt:lpstr>主题</vt:lpstr>
      </vt:variant>
      <vt:variant>
        <vt:i4>6</vt:i4>
      </vt:variant>
      <vt:variant>
        <vt:lpstr>嵌入 OLE 服务器</vt:lpstr>
      </vt:variant>
      <vt:variant>
        <vt:i4>1</vt:i4>
      </vt:variant>
      <vt:variant>
        <vt:lpstr>幻灯片标题</vt:lpstr>
      </vt:variant>
      <vt:variant>
        <vt:i4>194</vt:i4>
      </vt:variant>
    </vt:vector>
  </HeadingPairs>
  <TitlesOfParts>
    <vt:vector size="227" baseType="lpstr">
      <vt:lpstr>微软雅黑</vt:lpstr>
      <vt:lpstr>Wingdings</vt:lpstr>
      <vt:lpstr>Adobe 楷体 Std R</vt:lpstr>
      <vt:lpstr>仿宋</vt:lpstr>
      <vt:lpstr>MS Gothic</vt:lpstr>
      <vt:lpstr>Tahoma</vt:lpstr>
      <vt:lpstr>Lucida Grande</vt:lpstr>
      <vt:lpstr>Helvetica</vt:lpstr>
      <vt:lpstr>Symbol</vt:lpstr>
      <vt:lpstr>Wingdings 2</vt:lpstr>
      <vt:lpstr>Monaco</vt:lpstr>
      <vt:lpstr>黑体</vt:lpstr>
      <vt:lpstr>宋体</vt:lpstr>
      <vt:lpstr>Courier New</vt:lpstr>
      <vt:lpstr>Times New Roman</vt:lpstr>
      <vt:lpstr>Courier New Bold</vt:lpstr>
      <vt:lpstr>Gill Sans</vt:lpstr>
      <vt:lpstr>Arial</vt:lpstr>
      <vt:lpstr>Verdana</vt:lpstr>
      <vt:lpstr>Arial Narrow Bold</vt:lpstr>
      <vt:lpstr>ヒラギノ角ゴ ProN W3</vt:lpstr>
      <vt:lpstr>MoolBoran</vt:lpstr>
      <vt:lpstr>华文细黑</vt:lpstr>
      <vt:lpstr>Calibri</vt:lpstr>
      <vt:lpstr>Monotype Sorts</vt:lpstr>
      <vt:lpstr>Arial Narrow</vt:lpstr>
      <vt:lpstr>2_nordridesign</vt:lpstr>
      <vt:lpstr>1_nordridesign</vt:lpstr>
      <vt:lpstr>默认设计模板</vt:lpstr>
      <vt:lpstr>1_默认设计模板</vt:lpstr>
      <vt:lpstr>2_默认设计模板</vt:lpstr>
      <vt:lpstr>3_默认设计模板</vt:lpstr>
      <vt:lpstr>剪辑</vt:lpstr>
      <vt:lpstr>PowerPoint 演示文稿</vt:lpstr>
      <vt:lpstr>本章主要内容</vt:lpstr>
      <vt:lpstr>数据的机器级表示和运算</vt:lpstr>
      <vt:lpstr>本章主要内容概要</vt:lpstr>
      <vt:lpstr>“转换”的概念在数据表示中的反映</vt:lpstr>
      <vt:lpstr>PowerPoint 演示文稿</vt:lpstr>
      <vt:lpstr>第一讲：数值数据的表示</vt:lpstr>
      <vt:lpstr>数值数据表示的三要素</vt:lpstr>
      <vt:lpstr>Human vs. Computer</vt:lpstr>
      <vt:lpstr>不同进制编码特点                       二进制  vs. 十进制</vt:lpstr>
      <vt:lpstr>进制表示</vt:lpstr>
      <vt:lpstr>进制转换</vt:lpstr>
      <vt:lpstr>二到八或十六进制转换</vt:lpstr>
      <vt:lpstr>十进制转二进制   除2取余法   降幂法(推荐)</vt:lpstr>
      <vt:lpstr>十进制转二进制   降幂法(推荐)</vt:lpstr>
      <vt:lpstr>进制转换的简单运算方法</vt:lpstr>
      <vt:lpstr>几个简化运算的例子</vt:lpstr>
      <vt:lpstr>Kilo, Mega, Giga, Tera, Peta, Exa, Zetta, Yotta physics.nist.gov/cuu/Units/binary.html</vt:lpstr>
      <vt:lpstr>1999 New IEC Standard Prefixes</vt:lpstr>
      <vt:lpstr>数据表示  Data Representation </vt:lpstr>
      <vt:lpstr>C99 stdint.h</vt:lpstr>
      <vt:lpstr>计算机数据表示</vt:lpstr>
      <vt:lpstr>计算机数据编码需要考虑的因素</vt:lpstr>
      <vt:lpstr>本章主要内容</vt:lpstr>
      <vt:lpstr>非数值数据表示法</vt:lpstr>
      <vt:lpstr>Character representation …</vt:lpstr>
      <vt:lpstr>128 Standard ASCII codes</vt:lpstr>
      <vt:lpstr>ASCII</vt:lpstr>
      <vt:lpstr>Terminology</vt:lpstr>
      <vt:lpstr>汉字表示法</vt:lpstr>
      <vt:lpstr>汉字表示</vt:lpstr>
      <vt:lpstr>机内码</vt:lpstr>
      <vt:lpstr>汉字的字模点阵码和轮廓描述</vt:lpstr>
      <vt:lpstr>字模码</vt:lpstr>
      <vt:lpstr>汉字标准</vt:lpstr>
      <vt:lpstr>Charset</vt:lpstr>
      <vt:lpstr>Unicode           www.unicode.org</vt:lpstr>
      <vt:lpstr>Universal Character Set  ISO</vt:lpstr>
      <vt:lpstr>记事本编码区别？  </vt:lpstr>
      <vt:lpstr>本章主要内容</vt:lpstr>
      <vt:lpstr>定点整数</vt:lpstr>
      <vt:lpstr>定点小数</vt:lpstr>
      <vt:lpstr>计算机中数据如何存储？</vt:lpstr>
      <vt:lpstr>机器数/机器码</vt:lpstr>
      <vt:lpstr>原码表示法（Signed magnitude）</vt:lpstr>
      <vt:lpstr>原码表示示例</vt:lpstr>
      <vt:lpstr>原码表示区间</vt:lpstr>
      <vt:lpstr>原码特性</vt:lpstr>
      <vt:lpstr>反码表示法</vt:lpstr>
      <vt:lpstr>反码表示法…</vt:lpstr>
      <vt:lpstr>反码公式证明</vt:lpstr>
      <vt:lpstr>反码表示区间</vt:lpstr>
      <vt:lpstr>反码特性</vt:lpstr>
      <vt:lpstr>有趣的时钟</vt:lpstr>
      <vt:lpstr>同余的概念</vt:lpstr>
      <vt:lpstr>例子</vt:lpstr>
      <vt:lpstr>补码公式（模？）</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补码表示中的符号位扩展…</vt:lpstr>
      <vt:lpstr>补码特性</vt:lpstr>
      <vt:lpstr>移码表示法 Biased/Excess Notation</vt:lpstr>
      <vt:lpstr>不同机器码公式对比</vt:lpstr>
      <vt:lpstr>定点数机器码表示范围</vt:lpstr>
      <vt:lpstr>机器码小结</vt:lpstr>
      <vt:lpstr>C语言中的机器码？</vt:lpstr>
      <vt:lpstr>变量内存值？</vt:lpstr>
      <vt:lpstr>对常量的处理</vt:lpstr>
      <vt:lpstr>C语言中的定点数</vt:lpstr>
      <vt:lpstr>32 位补码表示范围</vt:lpstr>
      <vt:lpstr>Interesting Numbers</vt:lpstr>
      <vt:lpstr>Limits   of   exact-width   integer   types   </vt:lpstr>
      <vt:lpstr>C语言程序中的整数   具体解释见下页</vt:lpstr>
      <vt:lpstr>C语言程序中的整数</vt:lpstr>
      <vt:lpstr>C语言程序中的整数                  (具体解释见下页)</vt:lpstr>
      <vt:lpstr>C语言程序中的整数</vt:lpstr>
      <vt:lpstr>C编译器对常量的处理</vt:lpstr>
      <vt:lpstr>C语言程序中的整数</vt:lpstr>
      <vt:lpstr>C语言中的整数小结</vt:lpstr>
      <vt:lpstr>PowerPoint 演示文稿</vt:lpstr>
      <vt:lpstr>作业</vt:lpstr>
      <vt:lpstr>本章主要内容</vt:lpstr>
      <vt:lpstr>一个奇怪的浮点运算程序</vt:lpstr>
      <vt:lpstr>一个奇怪的浮点运算程序</vt:lpstr>
      <vt:lpstr>浮点数如何表示?</vt:lpstr>
      <vt:lpstr>浮点数如何表示…</vt:lpstr>
      <vt:lpstr>科学计数法(Scientific Notation)与浮点数</vt:lpstr>
      <vt:lpstr>浮点数(Floating Point)的表示范围</vt:lpstr>
      <vt:lpstr>浮点数的表示</vt:lpstr>
      <vt:lpstr>浮点数的表示范围</vt:lpstr>
      <vt:lpstr>例子（规格化） </vt:lpstr>
      <vt:lpstr>Father” of the IEEE 754 standard</vt:lpstr>
      <vt:lpstr>浮点数标准 IEEE754</vt:lpstr>
      <vt:lpstr>浮点数标准 IEEE754</vt:lpstr>
      <vt:lpstr>32位单精度浮点数编码格式</vt:lpstr>
      <vt:lpstr>例子</vt:lpstr>
      <vt:lpstr>无穷大</vt:lpstr>
      <vt:lpstr>例子(非数)</vt:lpstr>
      <vt:lpstr>非数</vt:lpstr>
      <vt:lpstr>例子（正零与负零）</vt:lpstr>
      <vt:lpstr>Representation for Denorms</vt:lpstr>
      <vt:lpstr>浮点数转换实例</vt:lpstr>
      <vt:lpstr>浮点数转换实例</vt:lpstr>
      <vt:lpstr>Double 3.3/1.1</vt:lpstr>
      <vt:lpstr>Float 3.3/1.1</vt:lpstr>
      <vt:lpstr>Double 3.3/1.1</vt:lpstr>
      <vt:lpstr>浮点数的表示范围与精度</vt:lpstr>
      <vt:lpstr>浮点数精度问题</vt:lpstr>
      <vt:lpstr>IEEE754 规格化浮点数表示范围</vt:lpstr>
      <vt:lpstr>判断表达式</vt:lpstr>
      <vt:lpstr>C语言浮点数总结</vt:lpstr>
      <vt:lpstr>Ariana火箭爆炸</vt:lpstr>
      <vt:lpstr>第一讲小结</vt:lpstr>
      <vt:lpstr>PowerPoint 演示文稿</vt:lpstr>
      <vt:lpstr>本章主要内容</vt:lpstr>
      <vt:lpstr>程序中数据类型的宽度</vt:lpstr>
      <vt:lpstr>数据的基本宽度</vt:lpstr>
      <vt:lpstr>数据的存储和排列顺序</vt:lpstr>
      <vt:lpstr>以字节为单位进行组织的内存</vt:lpstr>
      <vt:lpstr>以字为单位进行内存组织</vt:lpstr>
      <vt:lpstr>字节顺序</vt:lpstr>
      <vt:lpstr>字的存放问题</vt:lpstr>
      <vt:lpstr>BIG Endian versus Little Endian </vt:lpstr>
      <vt:lpstr>Byte Swap Problem（字节交换问题）</vt:lpstr>
      <vt:lpstr>Representing Integers</vt:lpstr>
      <vt:lpstr>Alignment(对齐)</vt:lpstr>
      <vt:lpstr>Alignment(对齐) 举例</vt:lpstr>
      <vt:lpstr>本章主要内容</vt:lpstr>
      <vt:lpstr>数据的运算</vt:lpstr>
      <vt:lpstr>C语言程序中涉及的运算</vt:lpstr>
      <vt:lpstr>C语言程序中涉及的运算</vt:lpstr>
      <vt:lpstr>C语言程序中涉及的运算</vt:lpstr>
      <vt:lpstr>C语言程序中涉及的运算</vt:lpstr>
      <vt:lpstr>第三讲：数据的运算</vt:lpstr>
      <vt:lpstr>如何实现高级语言源程序中的运算？</vt:lpstr>
      <vt:lpstr>n位整数加/减运算器</vt:lpstr>
      <vt:lpstr>n位整数加/减运算器</vt:lpstr>
      <vt:lpstr>整数加、减运算</vt:lpstr>
      <vt:lpstr>n位带标志加法器</vt:lpstr>
      <vt:lpstr>条件标志位（条件码CC）</vt:lpstr>
      <vt:lpstr>补码加法的几种情况 (char 型为例)</vt:lpstr>
      <vt:lpstr>unsigned char 加减运算</vt:lpstr>
      <vt:lpstr>溢出判断</vt:lpstr>
      <vt:lpstr>带符号整数加法溢出判断程序</vt:lpstr>
      <vt:lpstr>带符号整数减法溢出判断程序</vt:lpstr>
      <vt:lpstr>无符号整数加法溢出判断程序</vt:lpstr>
      <vt:lpstr>整数运算举例</vt:lpstr>
      <vt:lpstr>程序判断</vt:lpstr>
      <vt:lpstr>比较大小规则</vt:lpstr>
      <vt:lpstr>算术逻辑部件（ALU）</vt:lpstr>
      <vt:lpstr>回顾：认识计算机中最基本的部件</vt:lpstr>
      <vt:lpstr>所有运算电路的核心</vt:lpstr>
      <vt:lpstr>第三讲：数据的运算</vt:lpstr>
      <vt:lpstr>整数的乘运算 </vt:lpstr>
      <vt:lpstr>整数的乘运算 </vt:lpstr>
      <vt:lpstr>整数的乘运算 </vt:lpstr>
      <vt:lpstr>整数的乘运算</vt:lpstr>
      <vt:lpstr>整数的乘运算</vt:lpstr>
      <vt:lpstr>整数乘法溢出漏洞</vt:lpstr>
      <vt:lpstr>变量与常数之间的乘运算 </vt:lpstr>
      <vt:lpstr>整数的除运算</vt:lpstr>
      <vt:lpstr>整数的除运算举例</vt:lpstr>
      <vt:lpstr>变量与常数之间的除运算 </vt:lpstr>
      <vt:lpstr>变量与常数之间的除运算 </vt:lpstr>
      <vt:lpstr>PowerPoint 演示文稿</vt:lpstr>
      <vt:lpstr>第三讲：数据的运算</vt:lpstr>
      <vt:lpstr>浮点数运算及结果</vt:lpstr>
      <vt:lpstr>浮点数除0的问题</vt:lpstr>
      <vt:lpstr>浮点数加/减运算</vt:lpstr>
      <vt:lpstr>浮点数加减法基本要点 </vt:lpstr>
      <vt:lpstr>浮点数加法运算举例 </vt:lpstr>
      <vt:lpstr>IEEE 754的舍入方式的说明</vt:lpstr>
      <vt:lpstr>浮点数舍入举例</vt:lpstr>
      <vt:lpstr>非规格化浮点数举例</vt:lpstr>
      <vt:lpstr>非规格化浮点数举例</vt:lpstr>
      <vt:lpstr>C语言中的浮点数类型</vt:lpstr>
      <vt:lpstr>浮点数比较运算举例</vt:lpstr>
      <vt:lpstr>IEEE 754 的范围和精度</vt:lpstr>
      <vt:lpstr>举例：Ariana火箭爆炸</vt:lpstr>
      <vt:lpstr>举例：爱国者导弹定位错误</vt:lpstr>
      <vt:lpstr>举例：爱国者导弹定位错误</vt:lpstr>
      <vt:lpstr>举例：爱国者导弹定位错误</vt:lpstr>
      <vt:lpstr>举例：爱国者导弹定位错误</vt:lpstr>
      <vt:lpstr>举例：浮点数运算的精度问题</vt:lpstr>
      <vt:lpstr>数据的运算小结</vt:lpstr>
      <vt:lpstr>数据的表示和运算</vt:lpstr>
      <vt:lpstr>第二章作业</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Windows 用户</cp:lastModifiedBy>
  <cp:revision>1126</cp:revision>
  <cp:lastPrinted>2017-11-01T12:08:01Z</cp:lastPrinted>
  <dcterms:created xsi:type="dcterms:W3CDTF">2009-09-14T03:13:49Z</dcterms:created>
  <dcterms:modified xsi:type="dcterms:W3CDTF">2018-10-23T13:25:40Z</dcterms:modified>
</cp:coreProperties>
</file>